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4"/>
  </p:notesMasterIdLst>
  <p:handoutMasterIdLst>
    <p:handoutMasterId r:id="rId25"/>
  </p:handoutMasterIdLst>
  <p:sldIdLst>
    <p:sldId id="276" r:id="rId2"/>
    <p:sldId id="275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5" autoAdjust="0"/>
    <p:restoredTop sz="93097" autoAdjust="0"/>
  </p:normalViewPr>
  <p:slideViewPr>
    <p:cSldViewPr>
      <p:cViewPr varScale="1">
        <p:scale>
          <a:sx n="46" d="100"/>
          <a:sy n="46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D8314-1DF2-4178-9A6B-7F7638AF8B7C}" type="datetimeFigureOut">
              <a:rPr lang="pt-BR" smtClean="0"/>
              <a:pPr/>
              <a:t>01/06/2010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8BE2-89AB-42A5-80CD-531859DCD28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0A8455-F83E-414C-B090-7B9DE046DC3B}" type="slidenum">
              <a:rPr lang="en-US"/>
              <a:pPr/>
              <a:t>3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22D9D-5A4D-43BB-B721-E670BE6D0CFE}" type="slidenum">
              <a:rPr lang="en-US"/>
              <a:pPr/>
              <a:t>4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350399-F5D9-45BC-87B6-27902C8665FF}" type="slidenum">
              <a:rPr lang="en-US"/>
              <a:pPr/>
              <a:t>5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533E1C-878A-490A-9F54-79DE817D5CAF}" type="slidenum">
              <a:rPr lang="en-US"/>
              <a:pPr/>
              <a:t>10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DC8B3-2063-4208-BF19-1614ABC8CFC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</a:t>
            </a:r>
            <a:r>
              <a:rPr lang="pt-BR" dirty="0" smtClean="0"/>
              <a:t>9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solução do problema de otimização</a:t>
            </a:r>
            <a:endParaRPr lang="pt-BR" dirty="0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62500" lnSpcReduction="20000"/>
          </a:bodyPr>
          <a:lstStyle/>
          <a:p>
            <a:r>
              <a:rPr lang="pt-BR" dirty="0" smtClean="0"/>
              <a:t>Dada uma solução </a:t>
            </a:r>
            <a:r>
              <a:rPr lang="pt-BR" i="1" dirty="0" err="1" smtClean="0">
                <a:cs typeface="Times New Roman" pitchFamily="18" charset="0"/>
              </a:rPr>
              <a:t>α</a:t>
            </a:r>
            <a:r>
              <a:rPr lang="pt-BR" i="1" baseline="-25000" dirty="0" err="1" smtClean="0">
                <a:cs typeface="Times New Roman" pitchFamily="18" charset="0"/>
              </a:rPr>
              <a:t>1</a:t>
            </a:r>
            <a:r>
              <a:rPr lang="pt-BR" i="1" dirty="0" err="1" smtClean="0">
                <a:cs typeface="Times New Roman" pitchFamily="18" charset="0"/>
              </a:rPr>
              <a:t>…α</a:t>
            </a:r>
            <a:r>
              <a:rPr lang="pt-BR" i="1" baseline="-25000" dirty="0" err="1" smtClean="0">
                <a:cs typeface="Times New Roman" pitchFamily="18" charset="0"/>
              </a:rPr>
              <a:t>n</a:t>
            </a:r>
            <a:r>
              <a:rPr lang="pt-BR" baseline="-25000" dirty="0" smtClean="0">
                <a:cs typeface="Times New Roman" pitchFamily="18" charset="0"/>
              </a:rPr>
              <a:t>  </a:t>
            </a:r>
            <a:r>
              <a:rPr lang="pt-BR" dirty="0" smtClean="0">
                <a:cs typeface="Times New Roman" pitchFamily="18" charset="0"/>
              </a:rPr>
              <a:t>para o problema dual, a solução do </a:t>
            </a:r>
            <a:r>
              <a:rPr lang="pt-BR" dirty="0" err="1" smtClean="0">
                <a:cs typeface="Times New Roman" pitchFamily="18" charset="0"/>
              </a:rPr>
              <a:t>primal</a:t>
            </a:r>
            <a:r>
              <a:rPr lang="pt-BR" dirty="0" smtClean="0">
                <a:cs typeface="Times New Roman" pitchFamily="18" charset="0"/>
              </a:rPr>
              <a:t> é</a:t>
            </a:r>
            <a:r>
              <a:rPr lang="pt-BR" dirty="0" smtClean="0"/>
              <a:t>: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Cada </a:t>
            </a:r>
            <a:r>
              <a:rPr lang="pt-BR" i="1" dirty="0" err="1" smtClean="0">
                <a:cs typeface="Times New Roman" pitchFamily="18" charset="0"/>
              </a:rPr>
              <a:t>α</a:t>
            </a:r>
            <a:r>
              <a:rPr lang="pt-BR" i="1" baseline="-25000" dirty="0" err="1" smtClean="0">
                <a:cs typeface="Times New Roman" pitchFamily="18" charset="0"/>
              </a:rPr>
              <a:t>i</a:t>
            </a:r>
            <a:r>
              <a:rPr lang="pt-BR" dirty="0" smtClean="0">
                <a:cs typeface="Times New Roman" pitchFamily="18" charset="0"/>
              </a:rPr>
              <a:t> diferente de zero indica que o </a:t>
            </a:r>
            <a:r>
              <a:rPr lang="pt-BR" b="1" dirty="0" smtClean="0"/>
              <a:t>x</a:t>
            </a:r>
            <a:r>
              <a:rPr lang="pt-BR" b="1" i="1" baseline="-25000" dirty="0" smtClean="0"/>
              <a:t>i</a:t>
            </a:r>
            <a:r>
              <a:rPr lang="pt-BR" dirty="0" smtClean="0"/>
              <a:t> correspondente é um vetor de suporte.</a:t>
            </a:r>
          </a:p>
          <a:p>
            <a:r>
              <a:rPr lang="pt-BR" dirty="0" smtClean="0"/>
              <a:t>Então a função de classificação é (note que não precisamos de </a:t>
            </a:r>
            <a:r>
              <a:rPr lang="pt-BR" b="1" dirty="0" smtClean="0"/>
              <a:t>w </a:t>
            </a:r>
            <a:r>
              <a:rPr lang="pt-BR" dirty="0" smtClean="0"/>
              <a:t>explicitamente):</a:t>
            </a:r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Note que a função depende de um produto interno entre o vetor de suporte e </a:t>
            </a:r>
            <a:r>
              <a:rPr lang="pt-BR" b="1" dirty="0" smtClean="0"/>
              <a:t>x</a:t>
            </a:r>
            <a:r>
              <a:rPr lang="pt-BR" i="1" baseline="-25000" dirty="0" smtClean="0"/>
              <a:t>i</a:t>
            </a:r>
            <a:r>
              <a:rPr lang="pt-BR" dirty="0" smtClean="0"/>
              <a:t> – voltaremos a isso depois.</a:t>
            </a:r>
          </a:p>
          <a:p>
            <a:r>
              <a:rPr lang="pt-BR" dirty="0" smtClean="0"/>
              <a:t>Note também que resolver o problema de otimização envolve calcular produtos internos </a:t>
            </a:r>
            <a:r>
              <a:rPr lang="pt-BR" b="1" dirty="0" err="1" smtClean="0"/>
              <a:t>x</a:t>
            </a:r>
            <a:r>
              <a:rPr lang="pt-BR" i="1" baseline="-25000" dirty="0" err="1" smtClean="0"/>
              <a:t>i</a:t>
            </a:r>
            <a:r>
              <a:rPr lang="pt-BR" b="1" baseline="30000" dirty="0" err="1" smtClean="0"/>
              <a:t>T</a:t>
            </a:r>
            <a:r>
              <a:rPr lang="pt-BR" b="1" dirty="0" err="1" smtClean="0"/>
              <a:t>x</a:t>
            </a:r>
            <a:r>
              <a:rPr lang="pt-BR" i="1" baseline="-25000" dirty="0" err="1" smtClean="0"/>
              <a:t>j</a:t>
            </a:r>
            <a:r>
              <a:rPr lang="pt-BR" b="1" baseline="-25000" dirty="0" smtClean="0"/>
              <a:t> </a:t>
            </a:r>
            <a:r>
              <a:rPr lang="pt-BR" dirty="0" smtClean="0"/>
              <a:t>entre todos os exemplos de treinamento.</a:t>
            </a:r>
            <a:endParaRPr lang="pt-BR" dirty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1447800" y="2286000"/>
            <a:ext cx="6858000" cy="400110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baseline="0" dirty="0">
                <a:cs typeface="Times New Roman" pitchFamily="18" charset="0"/>
              </a:rPr>
              <a:t>w</a:t>
            </a:r>
            <a:r>
              <a:rPr lang="en-US" sz="2000" baseline="0" dirty="0">
                <a:cs typeface="Times New Roman" pitchFamily="18" charset="0"/>
              </a:rPr>
              <a:t> </a:t>
            </a:r>
            <a:r>
              <a:rPr lang="en-US" sz="2000" b="1" baseline="0" dirty="0">
                <a:cs typeface="Times New Roman" pitchFamily="18" charset="0"/>
              </a:rPr>
              <a:t> =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           </a:t>
            </a:r>
            <a:r>
              <a:rPr lang="en-US" sz="2000" i="1" baseline="0" dirty="0"/>
              <a:t>b </a:t>
            </a:r>
            <a:r>
              <a:rPr lang="en-US" sz="2000" baseline="0" dirty="0"/>
              <a:t>= </a:t>
            </a:r>
            <a:r>
              <a:rPr lang="en-US" sz="2000" i="1" baseline="0" dirty="0" err="1" smtClean="0"/>
              <a:t>y</a:t>
            </a:r>
            <a:r>
              <a:rPr lang="en-US" sz="2000" i="1" dirty="0" err="1" smtClean="0"/>
              <a:t>k</a:t>
            </a:r>
            <a:r>
              <a:rPr lang="en-US" sz="2000" baseline="0" dirty="0" smtClean="0"/>
              <a:t> </a:t>
            </a:r>
            <a:r>
              <a:rPr lang="en-US" sz="2000" baseline="0" dirty="0"/>
              <a:t>- 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k</a:t>
            </a:r>
            <a:r>
              <a:rPr lang="en-US" sz="2000" b="1" baseline="0" dirty="0" smtClean="0"/>
              <a:t>  </a:t>
            </a:r>
            <a:r>
              <a:rPr lang="ru-RU" sz="2000" baseline="0" dirty="0" smtClean="0"/>
              <a:t> 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para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qualquer</a:t>
            </a:r>
            <a:r>
              <a:rPr lang="en-US" sz="2000" baseline="0" dirty="0" smtClean="0"/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smtClean="0"/>
              <a:t>k</a:t>
            </a:r>
            <a:r>
              <a:rPr lang="en-US" sz="2000" i="1" baseline="0" dirty="0" smtClean="0">
                <a:cs typeface="Times New Roman" pitchFamily="18" charset="0"/>
              </a:rPr>
              <a:t> </a:t>
            </a:r>
            <a:r>
              <a:rPr lang="en-US" sz="2000" i="1" baseline="0" dirty="0">
                <a:cs typeface="Times New Roman" pitchFamily="18" charset="0"/>
              </a:rPr>
              <a:t>&gt; </a:t>
            </a:r>
            <a:r>
              <a:rPr lang="en-US" sz="2000" baseline="0" dirty="0">
                <a:cs typeface="Times New Roman" pitchFamily="18" charset="0"/>
              </a:rPr>
              <a:t>0</a:t>
            </a:r>
            <a:endParaRPr lang="en-US" sz="2000" baseline="0" dirty="0"/>
          </a:p>
        </p:txBody>
      </p:sp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3124200" y="4191000"/>
            <a:ext cx="2343150" cy="400110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i="1" baseline="0" dirty="0"/>
              <a:t>f</a:t>
            </a:r>
            <a:r>
              <a:rPr lang="en-US" sz="2000" baseline="0" dirty="0"/>
              <a:t>(</a:t>
            </a:r>
            <a:r>
              <a:rPr lang="en-US" sz="2000" b="1" baseline="0" dirty="0"/>
              <a:t>x</a:t>
            </a:r>
            <a:r>
              <a:rPr lang="en-US" sz="2000" baseline="0" dirty="0"/>
              <a:t>) = 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b="1" baseline="0" dirty="0" smtClean="0"/>
              <a:t> </a:t>
            </a:r>
            <a:r>
              <a:rPr lang="en-US" sz="2000" b="1" baseline="0" dirty="0"/>
              <a:t>+ </a:t>
            </a:r>
            <a:r>
              <a:rPr lang="en-US" sz="2000" i="1" baseline="0" dirty="0"/>
              <a:t>b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Classificação</a:t>
            </a:r>
            <a:r>
              <a:rPr lang="en-US" dirty="0" smtClean="0"/>
              <a:t> “Soft margin”</a:t>
            </a:r>
            <a:endParaRPr lang="en-US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1828799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E se o conjunto de treinamento não for linearmente separável?</a:t>
            </a:r>
            <a:endParaRPr lang="pt-BR" i="1" dirty="0" smtClean="0"/>
          </a:p>
          <a:p>
            <a:r>
              <a:rPr lang="pt-BR" dirty="0" smtClean="0"/>
              <a:t>Variáveis “</a:t>
            </a:r>
            <a:r>
              <a:rPr lang="pt-BR" i="1" dirty="0" smtClean="0"/>
              <a:t>slack”</a:t>
            </a:r>
            <a:r>
              <a:rPr lang="pt-BR" dirty="0" smtClean="0"/>
              <a:t> </a:t>
            </a:r>
            <a:r>
              <a:rPr lang="pt-BR" i="1" dirty="0" err="1" smtClean="0">
                <a:cs typeface="Times New Roman" pitchFamily="18" charset="0"/>
              </a:rPr>
              <a:t>ξ</a:t>
            </a:r>
            <a:r>
              <a:rPr lang="pt-BR" i="1" baseline="-25000" dirty="0" err="1" smtClean="0">
                <a:cs typeface="Times New Roman" pitchFamily="18" charset="0"/>
              </a:rPr>
              <a:t>i</a:t>
            </a:r>
            <a:r>
              <a:rPr lang="pt-BR" dirty="0" smtClean="0">
                <a:cs typeface="Times New Roman" pitchFamily="18" charset="0"/>
              </a:rPr>
              <a:t> </a:t>
            </a:r>
            <a:r>
              <a:rPr lang="pt-BR" dirty="0" smtClean="0"/>
              <a:t>podem ser adicionadas para tornar permitir o erro de exemplos difíceis ou ruidosos, resultando em uma margem chamada </a:t>
            </a:r>
            <a:r>
              <a:rPr lang="en-US" dirty="0" smtClean="0"/>
              <a:t>de “</a:t>
            </a:r>
            <a:r>
              <a:rPr lang="en-US" i="1" dirty="0" smtClean="0"/>
              <a:t>soft”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18116" name="Line 4"/>
          <p:cNvSpPr>
            <a:spLocks noChangeShapeType="1"/>
          </p:cNvSpPr>
          <p:nvPr/>
        </p:nvSpPr>
        <p:spPr bwMode="auto">
          <a:xfrm flipV="1">
            <a:off x="2573337" y="3475037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17" name="Line 5"/>
          <p:cNvSpPr>
            <a:spLocks noChangeShapeType="1"/>
          </p:cNvSpPr>
          <p:nvPr/>
        </p:nvSpPr>
        <p:spPr bwMode="auto">
          <a:xfrm flipV="1">
            <a:off x="2438400" y="6400800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18" name="AutoShape 6"/>
          <p:cNvSpPr>
            <a:spLocks noChangeArrowheads="1"/>
          </p:cNvSpPr>
          <p:nvPr/>
        </p:nvSpPr>
        <p:spPr bwMode="auto">
          <a:xfrm>
            <a:off x="3613150" y="4230687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19" name="AutoShape 7"/>
          <p:cNvSpPr>
            <a:spLocks noChangeArrowheads="1"/>
          </p:cNvSpPr>
          <p:nvPr/>
        </p:nvSpPr>
        <p:spPr bwMode="auto">
          <a:xfrm>
            <a:off x="3038475" y="45878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0" name="AutoShape 8"/>
          <p:cNvSpPr>
            <a:spLocks noChangeArrowheads="1"/>
          </p:cNvSpPr>
          <p:nvPr/>
        </p:nvSpPr>
        <p:spPr bwMode="auto">
          <a:xfrm>
            <a:off x="3190875" y="51339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1" name="AutoShape 9"/>
          <p:cNvSpPr>
            <a:spLocks noChangeArrowheads="1"/>
          </p:cNvSpPr>
          <p:nvPr/>
        </p:nvSpPr>
        <p:spPr bwMode="auto">
          <a:xfrm>
            <a:off x="2809875" y="55911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2" name="AutoShape 10"/>
          <p:cNvSpPr>
            <a:spLocks noChangeArrowheads="1"/>
          </p:cNvSpPr>
          <p:nvPr/>
        </p:nvSpPr>
        <p:spPr bwMode="auto">
          <a:xfrm>
            <a:off x="3343275" y="39909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3" name="AutoShape 11"/>
          <p:cNvSpPr>
            <a:spLocks noChangeArrowheads="1"/>
          </p:cNvSpPr>
          <p:nvPr/>
        </p:nvSpPr>
        <p:spPr bwMode="auto">
          <a:xfrm>
            <a:off x="2809875" y="49053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4" name="AutoShape 12"/>
          <p:cNvSpPr>
            <a:spLocks noChangeArrowheads="1"/>
          </p:cNvSpPr>
          <p:nvPr/>
        </p:nvSpPr>
        <p:spPr bwMode="auto">
          <a:xfrm>
            <a:off x="2962275" y="50577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5" name="AutoShape 13"/>
          <p:cNvSpPr>
            <a:spLocks noChangeArrowheads="1"/>
          </p:cNvSpPr>
          <p:nvPr/>
        </p:nvSpPr>
        <p:spPr bwMode="auto">
          <a:xfrm>
            <a:off x="3724275" y="46767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6" name="AutoShape 14"/>
          <p:cNvSpPr>
            <a:spLocks noChangeArrowheads="1"/>
          </p:cNvSpPr>
          <p:nvPr/>
        </p:nvSpPr>
        <p:spPr bwMode="auto">
          <a:xfrm>
            <a:off x="4625975" y="46640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7" name="AutoShape 15"/>
          <p:cNvSpPr>
            <a:spLocks noChangeArrowheads="1"/>
          </p:cNvSpPr>
          <p:nvPr/>
        </p:nvSpPr>
        <p:spPr bwMode="auto">
          <a:xfrm>
            <a:off x="4257675" y="55911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8" name="AutoShape 16"/>
          <p:cNvSpPr>
            <a:spLocks noChangeArrowheads="1"/>
          </p:cNvSpPr>
          <p:nvPr/>
        </p:nvSpPr>
        <p:spPr bwMode="auto">
          <a:xfrm>
            <a:off x="5248275" y="55911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9" name="AutoShape 17"/>
          <p:cNvSpPr>
            <a:spLocks noChangeArrowheads="1"/>
          </p:cNvSpPr>
          <p:nvPr/>
        </p:nvSpPr>
        <p:spPr bwMode="auto">
          <a:xfrm>
            <a:off x="3940175" y="61118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0" name="AutoShape 18"/>
          <p:cNvSpPr>
            <a:spLocks noChangeArrowheads="1"/>
          </p:cNvSpPr>
          <p:nvPr/>
        </p:nvSpPr>
        <p:spPr bwMode="auto">
          <a:xfrm>
            <a:off x="4562475" y="49815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1" name="AutoShape 19"/>
          <p:cNvSpPr>
            <a:spLocks noChangeArrowheads="1"/>
          </p:cNvSpPr>
          <p:nvPr/>
        </p:nvSpPr>
        <p:spPr bwMode="auto">
          <a:xfrm>
            <a:off x="3994150" y="5475287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2" name="AutoShape 20"/>
          <p:cNvSpPr>
            <a:spLocks noChangeArrowheads="1"/>
          </p:cNvSpPr>
          <p:nvPr/>
        </p:nvSpPr>
        <p:spPr bwMode="auto">
          <a:xfrm>
            <a:off x="4638675" y="58197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3" name="AutoShape 21"/>
          <p:cNvSpPr>
            <a:spLocks noChangeArrowheads="1"/>
          </p:cNvSpPr>
          <p:nvPr/>
        </p:nvSpPr>
        <p:spPr bwMode="auto">
          <a:xfrm>
            <a:off x="5324475" y="4905375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4" name="AutoShape 22"/>
          <p:cNvSpPr>
            <a:spLocks noChangeArrowheads="1"/>
          </p:cNvSpPr>
          <p:nvPr/>
        </p:nvSpPr>
        <p:spPr bwMode="auto">
          <a:xfrm>
            <a:off x="3810000" y="3392487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5" name="AutoShape 23"/>
          <p:cNvSpPr>
            <a:spLocks noChangeArrowheads="1"/>
          </p:cNvSpPr>
          <p:nvPr/>
        </p:nvSpPr>
        <p:spPr bwMode="auto">
          <a:xfrm>
            <a:off x="4419600" y="3468687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6" name="AutoShape 24"/>
          <p:cNvSpPr>
            <a:spLocks noChangeArrowheads="1"/>
          </p:cNvSpPr>
          <p:nvPr/>
        </p:nvSpPr>
        <p:spPr bwMode="auto">
          <a:xfrm>
            <a:off x="5486400" y="4230687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7" name="AutoShape 25"/>
          <p:cNvSpPr>
            <a:spLocks noChangeArrowheads="1"/>
          </p:cNvSpPr>
          <p:nvPr/>
        </p:nvSpPr>
        <p:spPr bwMode="auto">
          <a:xfrm>
            <a:off x="3298825" y="4675187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8" name="AutoShape 26"/>
          <p:cNvSpPr>
            <a:spLocks noChangeArrowheads="1"/>
          </p:cNvSpPr>
          <p:nvPr/>
        </p:nvSpPr>
        <p:spPr bwMode="auto">
          <a:xfrm>
            <a:off x="3019425" y="538162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9" name="AutoShape 27"/>
          <p:cNvSpPr>
            <a:spLocks noChangeArrowheads="1"/>
          </p:cNvSpPr>
          <p:nvPr/>
        </p:nvSpPr>
        <p:spPr bwMode="auto">
          <a:xfrm>
            <a:off x="5208587" y="44608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40" name="Line 28"/>
          <p:cNvSpPr>
            <a:spLocks noChangeShapeType="1"/>
          </p:cNvSpPr>
          <p:nvPr/>
        </p:nvSpPr>
        <p:spPr bwMode="auto">
          <a:xfrm flipV="1">
            <a:off x="3038475" y="3392487"/>
            <a:ext cx="2143125" cy="2884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1" name="Line 29"/>
          <p:cNvSpPr>
            <a:spLocks noChangeShapeType="1"/>
          </p:cNvSpPr>
          <p:nvPr/>
        </p:nvSpPr>
        <p:spPr bwMode="auto">
          <a:xfrm flipH="1" flipV="1">
            <a:off x="4373562" y="4497387"/>
            <a:ext cx="254000" cy="1841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2" name="Oval 30"/>
          <p:cNvSpPr>
            <a:spLocks noChangeArrowheads="1"/>
          </p:cNvSpPr>
          <p:nvPr/>
        </p:nvSpPr>
        <p:spPr bwMode="auto">
          <a:xfrm>
            <a:off x="3649662" y="4611687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43" name="Oval 31"/>
          <p:cNvSpPr>
            <a:spLocks noChangeArrowheads="1"/>
          </p:cNvSpPr>
          <p:nvPr/>
        </p:nvSpPr>
        <p:spPr bwMode="auto">
          <a:xfrm>
            <a:off x="3922712" y="5407025"/>
            <a:ext cx="228600" cy="219075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44" name="Oval 32"/>
          <p:cNvSpPr>
            <a:spLocks noChangeArrowheads="1"/>
          </p:cNvSpPr>
          <p:nvPr/>
        </p:nvSpPr>
        <p:spPr bwMode="auto">
          <a:xfrm>
            <a:off x="4556125" y="4594225"/>
            <a:ext cx="228600" cy="219075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45" name="Line 33"/>
          <p:cNvSpPr>
            <a:spLocks noChangeShapeType="1"/>
          </p:cNvSpPr>
          <p:nvPr/>
        </p:nvSpPr>
        <p:spPr bwMode="auto">
          <a:xfrm flipH="1" flipV="1">
            <a:off x="3749675" y="5311775"/>
            <a:ext cx="244475" cy="174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6" name="Line 34"/>
          <p:cNvSpPr>
            <a:spLocks noChangeShapeType="1"/>
          </p:cNvSpPr>
          <p:nvPr/>
        </p:nvSpPr>
        <p:spPr bwMode="auto">
          <a:xfrm flipH="1" flipV="1">
            <a:off x="3802062" y="4749800"/>
            <a:ext cx="234950" cy="179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7" name="Line 35"/>
          <p:cNvSpPr>
            <a:spLocks noChangeShapeType="1"/>
          </p:cNvSpPr>
          <p:nvPr/>
        </p:nvSpPr>
        <p:spPr bwMode="auto">
          <a:xfrm flipV="1">
            <a:off x="3476625" y="3573462"/>
            <a:ext cx="2009775" cy="26939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8" name="Line 36"/>
          <p:cNvSpPr>
            <a:spLocks noChangeShapeType="1"/>
          </p:cNvSpPr>
          <p:nvPr/>
        </p:nvSpPr>
        <p:spPr bwMode="auto">
          <a:xfrm flipV="1">
            <a:off x="2828925" y="3211512"/>
            <a:ext cx="2066925" cy="27701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49" name="Line 37"/>
          <p:cNvSpPr>
            <a:spLocks noChangeShapeType="1"/>
          </p:cNvSpPr>
          <p:nvPr/>
        </p:nvSpPr>
        <p:spPr bwMode="auto">
          <a:xfrm flipH="1" flipV="1">
            <a:off x="4368800" y="3895725"/>
            <a:ext cx="841375" cy="582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50" name="Line 38"/>
          <p:cNvSpPr>
            <a:spLocks noChangeShapeType="1"/>
          </p:cNvSpPr>
          <p:nvPr/>
        </p:nvSpPr>
        <p:spPr bwMode="auto">
          <a:xfrm>
            <a:off x="3379787" y="4751387"/>
            <a:ext cx="809625" cy="5778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8151" name="Text Box 39"/>
          <p:cNvSpPr txBox="1">
            <a:spLocks noChangeArrowheads="1"/>
          </p:cNvSpPr>
          <p:nvPr/>
        </p:nvSpPr>
        <p:spPr bwMode="auto">
          <a:xfrm>
            <a:off x="4832350" y="4291012"/>
            <a:ext cx="7048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i="1">
                <a:cs typeface="Times New Roman" pitchFamily="18" charset="0"/>
              </a:rPr>
              <a:t>ξ</a:t>
            </a:r>
            <a:r>
              <a:rPr lang="en-US" sz="2000" i="1" baseline="-25000">
                <a:cs typeface="Times New Roman" pitchFamily="18" charset="0"/>
              </a:rPr>
              <a:t>i</a:t>
            </a:r>
          </a:p>
        </p:txBody>
      </p:sp>
      <p:sp>
        <p:nvSpPr>
          <p:cNvPr id="218152" name="Text Box 40"/>
          <p:cNvSpPr txBox="1">
            <a:spLocks noChangeArrowheads="1"/>
          </p:cNvSpPr>
          <p:nvPr/>
        </p:nvSpPr>
        <p:spPr bwMode="auto">
          <a:xfrm>
            <a:off x="3300412" y="4754562"/>
            <a:ext cx="7048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i="1">
                <a:cs typeface="Times New Roman" pitchFamily="18" charset="0"/>
              </a:rPr>
              <a:t>ξ</a:t>
            </a:r>
            <a:r>
              <a:rPr lang="en-US" sz="2000" i="1" baseline="-25000">
                <a:cs typeface="Times New Roman" pitchFamily="18" charset="0"/>
              </a:rPr>
              <a:t>i</a:t>
            </a:r>
          </a:p>
        </p:txBody>
      </p:sp>
      <p:sp>
        <p:nvSpPr>
          <p:cNvPr id="218153" name="Oval 41"/>
          <p:cNvSpPr>
            <a:spLocks noChangeArrowheads="1"/>
          </p:cNvSpPr>
          <p:nvPr/>
        </p:nvSpPr>
        <p:spPr bwMode="auto">
          <a:xfrm>
            <a:off x="5135562" y="4395787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54" name="Oval 42"/>
          <p:cNvSpPr>
            <a:spLocks noChangeArrowheads="1"/>
          </p:cNvSpPr>
          <p:nvPr/>
        </p:nvSpPr>
        <p:spPr bwMode="auto">
          <a:xfrm>
            <a:off x="3227387" y="4603750"/>
            <a:ext cx="228600" cy="219075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3" name="Espaço Reservado para Número de Slide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4" name="Espaço Reservado para Rodapé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40" grpId="0" animBg="1"/>
      <p:bldP spid="218141" grpId="0" animBg="1"/>
      <p:bldP spid="218142" grpId="0" animBg="1"/>
      <p:bldP spid="218143" grpId="0" animBg="1"/>
      <p:bldP spid="218144" grpId="0" animBg="1"/>
      <p:bldP spid="218145" grpId="0" animBg="1"/>
      <p:bldP spid="218146" grpId="0" animBg="1"/>
      <p:bldP spid="218147" grpId="0" animBg="1"/>
      <p:bldP spid="218148" grpId="0" animBg="1"/>
      <p:bldP spid="218149" grpId="0" animBg="1"/>
      <p:bldP spid="218150" grpId="0" animBg="1"/>
      <p:bldP spid="218151" grpId="0"/>
      <p:bldP spid="218152" grpId="0"/>
      <p:bldP spid="218153" grpId="0" animBg="1"/>
      <p:bldP spid="2181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Margem</a:t>
            </a:r>
            <a:r>
              <a:rPr lang="en-US" dirty="0" smtClean="0"/>
              <a:t> “Soft” </a:t>
            </a:r>
            <a:r>
              <a:rPr lang="en-US" dirty="0" err="1" smtClean="0"/>
              <a:t>Matematicamente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Formulação anterior: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Nova formulação:</a:t>
            </a:r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Parâmetro </a:t>
            </a:r>
            <a:r>
              <a:rPr lang="pt-BR" i="1" dirty="0" smtClean="0"/>
              <a:t>C</a:t>
            </a:r>
            <a:r>
              <a:rPr lang="pt-BR" dirty="0" smtClean="0"/>
              <a:t> pode ser visto como uma maneira de controlar o sobre-ajuste:  controla a importância relativa de maximizar a margem e se ajustar aos dados de treinamento.</a:t>
            </a:r>
            <a:endParaRPr lang="pt-BR" dirty="0"/>
          </a:p>
        </p:txBody>
      </p:sp>
      <p:sp>
        <p:nvSpPr>
          <p:cNvPr id="219142" name="Text Box 6"/>
          <p:cNvSpPr txBox="1">
            <a:spLocks noChangeArrowheads="1"/>
          </p:cNvSpPr>
          <p:nvPr/>
        </p:nvSpPr>
        <p:spPr bwMode="auto">
          <a:xfrm>
            <a:off x="1219200" y="2057401"/>
            <a:ext cx="6438900" cy="120032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aseline="0" dirty="0" err="1" smtClean="0"/>
              <a:t>Encontrar</a:t>
            </a:r>
            <a:r>
              <a:rPr lang="en-US" baseline="0" dirty="0" smtClean="0"/>
              <a:t> </a:t>
            </a:r>
            <a:r>
              <a:rPr lang="en-US" b="1" baseline="0" dirty="0" smtClean="0"/>
              <a:t>w</a:t>
            </a:r>
            <a:r>
              <a:rPr lang="en-US" baseline="0" dirty="0" smtClean="0"/>
              <a:t> e </a:t>
            </a:r>
            <a:r>
              <a:rPr lang="en-US" i="1" baseline="0" dirty="0" smtClean="0"/>
              <a:t>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endParaRPr lang="en-US" baseline="0" dirty="0" smtClean="0"/>
          </a:p>
          <a:p>
            <a:pPr>
              <a:spcBef>
                <a:spcPct val="50000"/>
              </a:spcBef>
            </a:pPr>
            <a:r>
              <a:rPr lang="el-GR" b="1" baseline="0" dirty="0" smtClean="0">
                <a:cs typeface="Times New Roman" pitchFamily="18" charset="0"/>
              </a:rPr>
              <a:t>Φ</a:t>
            </a:r>
            <a:r>
              <a:rPr lang="en-US" baseline="0" dirty="0" smtClean="0">
                <a:cs typeface="Times New Roman" pitchFamily="18" charset="0"/>
              </a:rPr>
              <a:t>(</a:t>
            </a:r>
            <a:r>
              <a:rPr lang="en-US" b="1" baseline="0" dirty="0" smtClean="0">
                <a:cs typeface="Times New Roman" pitchFamily="18" charset="0"/>
              </a:rPr>
              <a:t>w</a:t>
            </a:r>
            <a:r>
              <a:rPr lang="en-US" baseline="0" dirty="0" smtClean="0">
                <a:cs typeface="Times New Roman" pitchFamily="18" charset="0"/>
              </a:rPr>
              <a:t>)</a:t>
            </a:r>
            <a:r>
              <a:rPr lang="en-US" b="1" baseline="0" dirty="0" smtClean="0">
                <a:cs typeface="Times New Roman" pitchFamily="18" charset="0"/>
              </a:rPr>
              <a:t> </a:t>
            </a:r>
            <a:r>
              <a:rPr lang="en-US" baseline="0" dirty="0" smtClean="0">
                <a:cs typeface="Times New Roman" pitchFamily="18" charset="0"/>
              </a:rPr>
              <a:t>=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w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seja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minimizado</a:t>
            </a:r>
            <a:endParaRPr lang="en-US" baseline="0" dirty="0" smtClean="0"/>
          </a:p>
          <a:p>
            <a:pPr>
              <a:spcBef>
                <a:spcPct val="50000"/>
              </a:spcBef>
            </a:pPr>
            <a:r>
              <a:rPr lang="en-US" baseline="0" dirty="0" smtClean="0"/>
              <a:t>e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todo</a:t>
            </a:r>
            <a:r>
              <a:rPr lang="en-US" baseline="0" dirty="0" smtClean="0"/>
              <a:t> (</a:t>
            </a:r>
            <a:r>
              <a:rPr lang="en-US" b="1" baseline="0" dirty="0" smtClean="0"/>
              <a:t>x</a:t>
            </a:r>
            <a:r>
              <a:rPr lang="en-US" i="1" dirty="0" smtClean="0"/>
              <a:t>i</a:t>
            </a:r>
            <a:r>
              <a:rPr lang="en-US" baseline="0" dirty="0" smtClean="0"/>
              <a:t>,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), </a:t>
            </a:r>
            <a:r>
              <a:rPr lang="en-US" i="1" baseline="0" dirty="0" err="1" smtClean="0"/>
              <a:t>i</a:t>
            </a:r>
            <a:r>
              <a:rPr lang="en-US" baseline="0" dirty="0" smtClean="0"/>
              <a:t>=1..</a:t>
            </a:r>
            <a:r>
              <a:rPr lang="en-US" i="1" baseline="0" dirty="0" smtClean="0"/>
              <a:t>n</a:t>
            </a:r>
            <a:r>
              <a:rPr lang="en-US" baseline="0" dirty="0" smtClean="0"/>
              <a:t> :   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 (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x</a:t>
            </a:r>
            <a:r>
              <a:rPr lang="en-US" i="1" dirty="0" err="1" smtClean="0"/>
              <a:t>i</a:t>
            </a:r>
            <a:r>
              <a:rPr lang="en-US" b="1" baseline="0" dirty="0" smtClean="0"/>
              <a:t> </a:t>
            </a:r>
            <a:r>
              <a:rPr lang="en-US" baseline="0" dirty="0" smtClean="0"/>
              <a:t>+ </a:t>
            </a:r>
            <a:r>
              <a:rPr lang="en-US" i="1" baseline="0" dirty="0" smtClean="0"/>
              <a:t>b</a:t>
            </a:r>
            <a:r>
              <a:rPr lang="en-US" baseline="0" dirty="0" smtClean="0"/>
              <a:t>)</a:t>
            </a:r>
            <a:r>
              <a:rPr lang="en-US" b="1" baseline="0" dirty="0" smtClean="0"/>
              <a:t> </a:t>
            </a:r>
            <a:r>
              <a:rPr lang="en-US" b="1" baseline="0" dirty="0" smtClean="0">
                <a:cs typeface="Times New Roman" pitchFamily="18" charset="0"/>
              </a:rPr>
              <a:t>≥ </a:t>
            </a:r>
            <a:r>
              <a:rPr lang="en-US" baseline="0" dirty="0" smtClean="0">
                <a:cs typeface="Times New Roman" pitchFamily="18" charset="0"/>
              </a:rPr>
              <a:t>1</a:t>
            </a:r>
            <a:endParaRPr lang="en-US" baseline="0" dirty="0">
              <a:cs typeface="Times New Roman" pitchFamily="18" charset="0"/>
            </a:endParaRPr>
          </a:p>
        </p:txBody>
      </p:sp>
      <p:sp>
        <p:nvSpPr>
          <p:cNvPr id="219143" name="Text Box 7"/>
          <p:cNvSpPr txBox="1">
            <a:spLocks noChangeArrowheads="1"/>
          </p:cNvSpPr>
          <p:nvPr/>
        </p:nvSpPr>
        <p:spPr bwMode="auto">
          <a:xfrm>
            <a:off x="1219200" y="3581400"/>
            <a:ext cx="6438900" cy="1205458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1080"/>
              </a:spcBef>
            </a:pPr>
            <a:r>
              <a:rPr lang="en-US" baseline="0" dirty="0" err="1" smtClean="0"/>
              <a:t>Encontrar</a:t>
            </a:r>
            <a:r>
              <a:rPr lang="en-US" baseline="0" dirty="0" smtClean="0"/>
              <a:t> </a:t>
            </a:r>
            <a:r>
              <a:rPr lang="en-US" b="1" baseline="0" dirty="0" smtClean="0"/>
              <a:t>w</a:t>
            </a:r>
            <a:r>
              <a:rPr lang="en-US" baseline="0" dirty="0" smtClean="0"/>
              <a:t> e </a:t>
            </a:r>
            <a:r>
              <a:rPr lang="en-US" i="1" baseline="0" dirty="0" smtClean="0"/>
              <a:t>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endParaRPr lang="en-US" baseline="0" dirty="0" smtClean="0"/>
          </a:p>
          <a:p>
            <a:pPr>
              <a:spcBef>
                <a:spcPts val="1080"/>
              </a:spcBef>
            </a:pPr>
            <a:r>
              <a:rPr lang="el-GR" b="1" baseline="0" dirty="0" smtClean="0">
                <a:cs typeface="Times New Roman" pitchFamily="18" charset="0"/>
              </a:rPr>
              <a:t>Φ</a:t>
            </a:r>
            <a:r>
              <a:rPr lang="en-US" baseline="0" dirty="0" smtClean="0">
                <a:cs typeface="Times New Roman" pitchFamily="18" charset="0"/>
              </a:rPr>
              <a:t>(</a:t>
            </a:r>
            <a:r>
              <a:rPr lang="en-US" b="1" baseline="0" dirty="0" smtClean="0">
                <a:cs typeface="Times New Roman" pitchFamily="18" charset="0"/>
              </a:rPr>
              <a:t>w</a:t>
            </a:r>
            <a:r>
              <a:rPr lang="en-US" baseline="0" dirty="0" smtClean="0">
                <a:cs typeface="Times New Roman" pitchFamily="18" charset="0"/>
              </a:rPr>
              <a:t>)</a:t>
            </a:r>
            <a:r>
              <a:rPr lang="en-US" b="1" baseline="0" dirty="0" smtClean="0">
                <a:cs typeface="Times New Roman" pitchFamily="18" charset="0"/>
              </a:rPr>
              <a:t> </a:t>
            </a:r>
            <a:r>
              <a:rPr lang="en-US" baseline="0" dirty="0" smtClean="0">
                <a:cs typeface="Times New Roman" pitchFamily="18" charset="0"/>
              </a:rPr>
              <a:t>=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w</a:t>
            </a:r>
            <a:r>
              <a:rPr lang="en-US" baseline="0" dirty="0" smtClean="0"/>
              <a:t> + </a:t>
            </a:r>
            <a:r>
              <a:rPr lang="en-US" i="1" baseline="0" dirty="0"/>
              <a:t>C</a:t>
            </a:r>
            <a:r>
              <a:rPr lang="el-GR" baseline="0" dirty="0" smtClean="0"/>
              <a:t>Σ</a:t>
            </a:r>
            <a:r>
              <a:rPr lang="el-GR" i="1" baseline="0" dirty="0" smtClean="0"/>
              <a:t>ξ</a:t>
            </a:r>
            <a:r>
              <a:rPr lang="en-US" i="1" dirty="0" err="1" smtClean="0"/>
              <a:t>i</a:t>
            </a:r>
            <a:r>
              <a:rPr lang="en-US" i="1" baseline="0" dirty="0" smtClean="0"/>
              <a:t>  </a:t>
            </a:r>
            <a:r>
              <a:rPr lang="en-US" baseline="0" dirty="0" err="1" smtClean="0"/>
              <a:t>seja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minimizado</a:t>
            </a:r>
            <a:r>
              <a:rPr lang="en-US" dirty="0" smtClean="0"/>
              <a:t> </a:t>
            </a:r>
            <a:endParaRPr lang="en-US" dirty="0"/>
          </a:p>
          <a:p>
            <a:pPr>
              <a:spcBef>
                <a:spcPts val="1080"/>
              </a:spcBef>
            </a:pPr>
            <a:r>
              <a:rPr lang="en-US" baseline="0" dirty="0" smtClean="0"/>
              <a:t>e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todo</a:t>
            </a:r>
            <a:r>
              <a:rPr lang="en-US" baseline="0" dirty="0" smtClean="0"/>
              <a:t> (</a:t>
            </a:r>
            <a:r>
              <a:rPr lang="en-US" b="1" baseline="0" dirty="0" smtClean="0"/>
              <a:t>x</a:t>
            </a:r>
            <a:r>
              <a:rPr lang="en-US" i="1" dirty="0" smtClean="0"/>
              <a:t>i</a:t>
            </a:r>
            <a:r>
              <a:rPr lang="en-US" baseline="0" dirty="0" smtClean="0"/>
              <a:t>,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), </a:t>
            </a:r>
            <a:r>
              <a:rPr lang="en-US" i="1" baseline="0" dirty="0" err="1" smtClean="0"/>
              <a:t>i</a:t>
            </a:r>
            <a:r>
              <a:rPr lang="en-US" baseline="0" dirty="0" smtClean="0"/>
              <a:t>=1..</a:t>
            </a:r>
            <a:r>
              <a:rPr lang="en-US" i="1" baseline="0" dirty="0" smtClean="0"/>
              <a:t>n</a:t>
            </a:r>
            <a:r>
              <a:rPr lang="en-US" baseline="0" dirty="0" smtClean="0"/>
              <a:t> :</a:t>
            </a:r>
            <a:r>
              <a:rPr lang="en-US" dirty="0" smtClean="0"/>
              <a:t>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 (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x</a:t>
            </a:r>
            <a:r>
              <a:rPr lang="en-US" i="1" dirty="0" err="1" smtClean="0"/>
              <a:t>i</a:t>
            </a:r>
            <a:r>
              <a:rPr lang="en-US" b="1" baseline="0" dirty="0" smtClean="0"/>
              <a:t> </a:t>
            </a:r>
            <a:r>
              <a:rPr lang="en-US" baseline="0" dirty="0" smtClean="0"/>
              <a:t>+ </a:t>
            </a:r>
            <a:r>
              <a:rPr lang="en-US" i="1" baseline="0" dirty="0" smtClean="0"/>
              <a:t>b</a:t>
            </a:r>
            <a:r>
              <a:rPr lang="en-US" baseline="0" dirty="0" smtClean="0"/>
              <a:t>)</a:t>
            </a:r>
            <a:r>
              <a:rPr lang="en-US" b="1" baseline="0" dirty="0" smtClean="0"/>
              <a:t> </a:t>
            </a:r>
            <a:r>
              <a:rPr lang="en-US" b="1" baseline="0" dirty="0" smtClean="0">
                <a:cs typeface="Times New Roman" pitchFamily="18" charset="0"/>
              </a:rPr>
              <a:t>≥ </a:t>
            </a:r>
            <a:r>
              <a:rPr lang="en-US" baseline="0" dirty="0" smtClean="0">
                <a:cs typeface="Times New Roman" pitchFamily="18" charset="0"/>
              </a:rPr>
              <a:t>1 </a:t>
            </a:r>
            <a:r>
              <a:rPr lang="en-US" baseline="0" dirty="0">
                <a:cs typeface="Times New Roman" pitchFamily="18" charset="0"/>
              </a:rPr>
              <a:t>– </a:t>
            </a:r>
            <a:r>
              <a:rPr lang="el-GR" i="1" baseline="0" dirty="0" smtClean="0">
                <a:cs typeface="Times New Roman" pitchFamily="18" charset="0"/>
              </a:rPr>
              <a:t>ξ</a:t>
            </a:r>
            <a:r>
              <a:rPr lang="en-US" i="1" dirty="0" err="1" smtClean="0"/>
              <a:t>i</a:t>
            </a:r>
            <a:r>
              <a:rPr lang="en-US" i="1" baseline="0" dirty="0" smtClean="0">
                <a:cs typeface="Times New Roman" pitchFamily="18" charset="0"/>
              </a:rPr>
              <a:t>,  </a:t>
            </a:r>
            <a:r>
              <a:rPr lang="en-US" i="1" baseline="0" dirty="0">
                <a:cs typeface="Times New Roman" pitchFamily="18" charset="0"/>
              </a:rPr>
              <a:t>,    </a:t>
            </a:r>
            <a:r>
              <a:rPr lang="el-GR" i="1" baseline="0" dirty="0" smtClean="0">
                <a:cs typeface="Times New Roman" pitchFamily="18" charset="0"/>
              </a:rPr>
              <a:t>ξ</a:t>
            </a:r>
            <a:r>
              <a:rPr lang="en-US" i="1" dirty="0" err="1" smtClean="0"/>
              <a:t>i</a:t>
            </a:r>
            <a:r>
              <a:rPr lang="en-US" baseline="0" dirty="0" smtClean="0">
                <a:cs typeface="Times New Roman" pitchFamily="18" charset="0"/>
              </a:rPr>
              <a:t> </a:t>
            </a:r>
            <a:r>
              <a:rPr lang="en-US" b="1" baseline="0" dirty="0">
                <a:cs typeface="Times New Roman" pitchFamily="18" charset="0"/>
              </a:rPr>
              <a:t>≥ </a:t>
            </a:r>
            <a:r>
              <a:rPr lang="en-US" baseline="0" dirty="0">
                <a:cs typeface="Times New Roman" pitchFamily="18" charset="0"/>
              </a:rPr>
              <a:t>0</a:t>
            </a:r>
            <a:r>
              <a:rPr lang="en-US" dirty="0"/>
              <a:t> 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Margem</a:t>
            </a:r>
            <a:r>
              <a:rPr lang="en-US" dirty="0" smtClean="0"/>
              <a:t> “Soft” </a:t>
            </a:r>
            <a:r>
              <a:rPr lang="en-US" dirty="0" err="1" smtClean="0"/>
              <a:t>Matematicamente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Problema</a:t>
            </a:r>
            <a:r>
              <a:rPr lang="en-US" dirty="0" smtClean="0"/>
              <a:t> dual é </a:t>
            </a:r>
            <a:r>
              <a:rPr lang="en-US" dirty="0" err="1" smtClean="0"/>
              <a:t>idêntico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separável</a:t>
            </a:r>
            <a:r>
              <a:rPr lang="en-US" dirty="0" smtClean="0"/>
              <a:t>:</a:t>
            </a: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 smtClean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De novo, </a:t>
            </a:r>
            <a:r>
              <a:rPr lang="en-US" b="1" dirty="0"/>
              <a:t>x</a:t>
            </a:r>
            <a:r>
              <a:rPr lang="en-US" i="1" baseline="-25000" dirty="0"/>
              <a:t>i</a:t>
            </a:r>
            <a:r>
              <a:rPr lang="en-US" b="1" baseline="-25000" dirty="0"/>
              <a:t> </a:t>
            </a:r>
            <a:r>
              <a:rPr lang="en-US" dirty="0" smtClean="0"/>
              <a:t>com </a:t>
            </a:r>
            <a:r>
              <a:rPr lang="el-GR" i="1" dirty="0" smtClean="0">
                <a:cs typeface="Times New Roman" pitchFamily="18" charset="0"/>
              </a:rPr>
              <a:t>α</a:t>
            </a:r>
            <a:r>
              <a:rPr lang="en-US" i="1" baseline="-25000" dirty="0" err="1">
                <a:cs typeface="Times New Roman" pitchFamily="18" charset="0"/>
              </a:rPr>
              <a:t>i</a:t>
            </a:r>
            <a:r>
              <a:rPr lang="en-US" i="1" dirty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diferente</a:t>
            </a:r>
            <a:r>
              <a:rPr lang="en-US" dirty="0" smtClean="0">
                <a:cs typeface="Times New Roman" pitchFamily="18" charset="0"/>
              </a:rPr>
              <a:t> de zero </a:t>
            </a:r>
            <a:r>
              <a:rPr lang="en-US" dirty="0" err="1" smtClean="0">
                <a:cs typeface="Times New Roman" pitchFamily="18" charset="0"/>
              </a:rPr>
              <a:t>serão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vetores</a:t>
            </a:r>
            <a:r>
              <a:rPr lang="en-US" dirty="0" smtClean="0">
                <a:cs typeface="Times New Roman" pitchFamily="18" charset="0"/>
              </a:rPr>
              <a:t> de </a:t>
            </a:r>
            <a:r>
              <a:rPr lang="en-US" dirty="0" err="1" smtClean="0">
                <a:cs typeface="Times New Roman" pitchFamily="18" charset="0"/>
              </a:rPr>
              <a:t>suporte</a:t>
            </a:r>
            <a:r>
              <a:rPr lang="en-US" dirty="0" smtClean="0">
                <a:cs typeface="Times New Roman" pitchFamily="18" charset="0"/>
              </a:rPr>
              <a:t>.</a:t>
            </a:r>
            <a:endParaRPr lang="en-US" dirty="0">
              <a:cs typeface="Times New Roman" pitchFamily="18" charset="0"/>
            </a:endParaRPr>
          </a:p>
          <a:p>
            <a:r>
              <a:rPr lang="en-US" dirty="0" err="1" smtClean="0">
                <a:cs typeface="Times New Roman" pitchFamily="18" charset="0"/>
              </a:rPr>
              <a:t>Solução</a:t>
            </a:r>
            <a:r>
              <a:rPr lang="en-US" dirty="0" smtClean="0">
                <a:cs typeface="Times New Roman" pitchFamily="18" charset="0"/>
              </a:rPr>
              <a:t> do </a:t>
            </a:r>
            <a:r>
              <a:rPr lang="en-US" dirty="0" err="1" smtClean="0">
                <a:cs typeface="Times New Roman" pitchFamily="18" charset="0"/>
              </a:rPr>
              <a:t>problema</a:t>
            </a:r>
            <a:r>
              <a:rPr lang="en-US" dirty="0" smtClean="0">
                <a:cs typeface="Times New Roman" pitchFamily="18" charset="0"/>
              </a:rPr>
              <a:t> dual é:</a:t>
            </a:r>
          </a:p>
          <a:p>
            <a:endParaRPr lang="en-US" dirty="0" smtClean="0">
              <a:cs typeface="Times New Roman" pitchFamily="18" charset="0"/>
            </a:endParaRPr>
          </a:p>
          <a:p>
            <a:endParaRPr lang="en-US" dirty="0" smtClean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E </a:t>
            </a:r>
            <a:r>
              <a:rPr lang="en-US" dirty="0" err="1" smtClean="0">
                <a:cs typeface="Times New Roman" pitchFamily="18" charset="0"/>
              </a:rPr>
              <a:t>função</a:t>
            </a:r>
            <a:r>
              <a:rPr lang="en-US" dirty="0" smtClean="0">
                <a:cs typeface="Times New Roman" pitchFamily="18" charset="0"/>
              </a:rPr>
              <a:t> de </a:t>
            </a:r>
            <a:r>
              <a:rPr lang="en-US" dirty="0" err="1" smtClean="0">
                <a:cs typeface="Times New Roman" pitchFamily="18" charset="0"/>
              </a:rPr>
              <a:t>classificação</a:t>
            </a:r>
            <a:r>
              <a:rPr lang="en-US" dirty="0" smtClean="0">
                <a:cs typeface="Times New Roman" pitchFamily="18" charset="0"/>
              </a:rPr>
              <a:t> é: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1143000" y="1981200"/>
            <a:ext cx="6438900" cy="132343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aseline="0" dirty="0" err="1" smtClean="0"/>
              <a:t>Encontrar</a:t>
            </a:r>
            <a:r>
              <a:rPr lang="en-US" sz="2000" baseline="0" dirty="0" smtClean="0"/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smtClean="0">
                <a:cs typeface="Times New Roman" pitchFamily="18" charset="0"/>
              </a:rPr>
              <a:t>1</a:t>
            </a:r>
            <a:r>
              <a:rPr lang="en-US" sz="2000" i="1" baseline="0" dirty="0" smtClean="0">
                <a:cs typeface="Times New Roman" pitchFamily="18" charset="0"/>
              </a:rPr>
              <a:t>…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smtClean="0">
                <a:cs typeface="Times New Roman" pitchFamily="18" charset="0"/>
              </a:rPr>
              <a:t>n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/>
              <a:t>tais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que</a:t>
            </a:r>
            <a:endParaRPr lang="en-US" sz="2000" baseline="0" dirty="0" smtClean="0"/>
          </a:p>
          <a:p>
            <a:r>
              <a:rPr lang="en-US" sz="2000" b="1" baseline="0" dirty="0" smtClean="0">
                <a:cs typeface="Times New Roman" pitchFamily="18" charset="0"/>
              </a:rPr>
              <a:t>Q</a:t>
            </a:r>
            <a:r>
              <a:rPr lang="en-US" sz="2000" baseline="0" dirty="0" smtClean="0">
                <a:cs typeface="Times New Roman" pitchFamily="18" charset="0"/>
              </a:rPr>
              <a:t>(</a:t>
            </a:r>
            <a:r>
              <a:rPr lang="el-GR" sz="2000" b="1" baseline="0" dirty="0" smtClean="0"/>
              <a:t>α</a:t>
            </a:r>
            <a:r>
              <a:rPr lang="en-US" sz="2000" baseline="0" dirty="0" smtClean="0">
                <a:cs typeface="Times New Roman" pitchFamily="18" charset="0"/>
              </a:rPr>
              <a:t>)</a:t>
            </a:r>
            <a:r>
              <a:rPr lang="en-US" sz="2000" b="1" baseline="0" dirty="0" smtClean="0">
                <a:cs typeface="Times New Roman" pitchFamily="18" charset="0"/>
              </a:rPr>
              <a:t> =</a:t>
            </a:r>
            <a:r>
              <a:rPr lang="el-GR" sz="2000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 - </a:t>
            </a:r>
            <a:r>
              <a:rPr lang="en-US" sz="2000" b="1" baseline="0" dirty="0" smtClean="0">
                <a:cs typeface="Times New Roman" pitchFamily="18" charset="0"/>
              </a:rPr>
              <a:t>½</a:t>
            </a:r>
            <a:r>
              <a:rPr lang="el-GR" sz="2000" baseline="0" dirty="0" smtClean="0"/>
              <a:t>ΣΣ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j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j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j</a:t>
            </a:r>
            <a:r>
              <a:rPr lang="en-US" sz="2000" b="1" baseline="0" dirty="0" smtClean="0"/>
              <a:t> </a:t>
            </a:r>
            <a:r>
              <a:rPr lang="en-US" sz="2000" baseline="0" dirty="0" err="1" smtClean="0"/>
              <a:t>seja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maximizado</a:t>
            </a:r>
            <a:r>
              <a:rPr lang="en-US" sz="2000" baseline="0" dirty="0" smtClean="0"/>
              <a:t> e </a:t>
            </a:r>
          </a:p>
          <a:p>
            <a:r>
              <a:rPr lang="en-US" sz="2000" baseline="0" dirty="0" smtClean="0"/>
              <a:t>(1)  </a:t>
            </a:r>
            <a:r>
              <a:rPr lang="el-GR" sz="2000" baseline="0" dirty="0" smtClean="0"/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= 0</a:t>
            </a:r>
            <a:endParaRPr lang="en-US" sz="2000" baseline="0" dirty="0" smtClean="0"/>
          </a:p>
          <a:p>
            <a:r>
              <a:rPr lang="en-US" sz="2000" baseline="0" dirty="0" smtClean="0"/>
              <a:t>(2) 0 </a:t>
            </a:r>
            <a:r>
              <a:rPr lang="en-US" sz="2000" b="1" baseline="0" dirty="0" smtClean="0">
                <a:cs typeface="Times New Roman" pitchFamily="18" charset="0"/>
              </a:rPr>
              <a:t>≤</a:t>
            </a:r>
            <a:r>
              <a:rPr lang="en-US" sz="2000" baseline="0" dirty="0" smtClean="0"/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</a:t>
            </a:r>
            <a:r>
              <a:rPr lang="en-US" sz="2000" b="1" baseline="0" dirty="0" smtClean="0">
                <a:cs typeface="Times New Roman" pitchFamily="18" charset="0"/>
              </a:rPr>
              <a:t>≤ </a:t>
            </a:r>
            <a:r>
              <a:rPr lang="en-US" sz="2000" i="1" baseline="0" dirty="0" smtClean="0">
                <a:cs typeface="Times New Roman" pitchFamily="18" charset="0"/>
              </a:rPr>
              <a:t>C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>
                <a:cs typeface="Times New Roman" pitchFamily="18" charset="0"/>
              </a:rPr>
              <a:t>para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>
                <a:cs typeface="Times New Roman" pitchFamily="18" charset="0"/>
              </a:rPr>
              <a:t>todo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endParaRPr lang="en-US" sz="2000" i="1" baseline="0" dirty="0" smtClean="0">
              <a:cs typeface="Times New Roman" pitchFamily="18" charset="0"/>
            </a:endParaRPr>
          </a:p>
        </p:txBody>
      </p:sp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600200" y="4419600"/>
            <a:ext cx="6629400" cy="631825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000" b="1" baseline="0" dirty="0">
                <a:cs typeface="Times New Roman" pitchFamily="18" charset="0"/>
              </a:rPr>
              <a:t>w</a:t>
            </a:r>
            <a:r>
              <a:rPr lang="en-US" sz="2000" baseline="0" dirty="0">
                <a:cs typeface="Times New Roman" pitchFamily="18" charset="0"/>
              </a:rPr>
              <a:t> </a:t>
            </a:r>
            <a:r>
              <a:rPr lang="en-US" sz="2000" b="1" baseline="0" dirty="0">
                <a:cs typeface="Times New Roman" pitchFamily="18" charset="0"/>
              </a:rPr>
              <a:t> =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b="1" baseline="0" dirty="0" smtClean="0"/>
              <a:t>x</a:t>
            </a:r>
            <a:r>
              <a:rPr lang="en-US" sz="2000" i="1" dirty="0" smtClean="0"/>
              <a:t>i</a:t>
            </a:r>
            <a:r>
              <a:rPr lang="en-US" sz="2000" b="1" baseline="0" dirty="0" smtClean="0"/>
              <a:t>           </a:t>
            </a:r>
            <a:endParaRPr lang="en-US" sz="2000" b="1" baseline="0" dirty="0"/>
          </a:p>
          <a:p>
            <a:r>
              <a:rPr lang="en-US" sz="2000" i="1" baseline="0" dirty="0"/>
              <a:t>b= </a:t>
            </a:r>
            <a:r>
              <a:rPr lang="en-US" sz="2000" i="1" baseline="0" dirty="0" err="1"/>
              <a:t>yk</a:t>
            </a:r>
            <a:r>
              <a:rPr lang="en-US" sz="2000" baseline="0" dirty="0"/>
              <a:t>(1- </a:t>
            </a:r>
            <a:r>
              <a:rPr lang="el-GR" sz="2000" i="1" baseline="0" dirty="0">
                <a:cs typeface="Times New Roman" pitchFamily="18" charset="0"/>
              </a:rPr>
              <a:t>ξ</a:t>
            </a:r>
            <a:r>
              <a:rPr lang="en-US" sz="2000" i="1" baseline="0" dirty="0">
                <a:cs typeface="Times New Roman" pitchFamily="18" charset="0"/>
              </a:rPr>
              <a:t>k</a:t>
            </a:r>
            <a:r>
              <a:rPr lang="en-US" sz="2000" baseline="0" dirty="0"/>
              <a:t>) - 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i="1" baseline="0" dirty="0" err="1" smtClean="0"/>
              <a:t>k</a:t>
            </a:r>
            <a:r>
              <a:rPr lang="en-US" sz="2000" b="1" baseline="0" dirty="0" smtClean="0"/>
              <a:t>  </a:t>
            </a:r>
            <a:r>
              <a:rPr lang="ru-RU" sz="2000" baseline="0" dirty="0" smtClean="0"/>
              <a:t> 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para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qualquer</a:t>
            </a:r>
            <a:r>
              <a:rPr lang="en-US" sz="2000" baseline="0" dirty="0" smtClean="0"/>
              <a:t> </a:t>
            </a:r>
            <a:r>
              <a:rPr lang="en-US" sz="2000" i="1" baseline="0" dirty="0"/>
              <a:t>k</a:t>
            </a:r>
            <a:r>
              <a:rPr lang="en-US" sz="2000" baseline="0" dirty="0"/>
              <a:t> </a:t>
            </a:r>
            <a:r>
              <a:rPr lang="en-US" sz="2000" baseline="0" dirty="0" err="1" smtClean="0"/>
              <a:t>tal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que</a:t>
            </a:r>
            <a:r>
              <a:rPr lang="en-US" sz="2000" baseline="0" dirty="0" smtClean="0"/>
              <a:t> </a:t>
            </a:r>
            <a:r>
              <a:rPr lang="el-GR" sz="2000" i="1" baseline="0" dirty="0">
                <a:cs typeface="Times New Roman" pitchFamily="18" charset="0"/>
              </a:rPr>
              <a:t>α</a:t>
            </a:r>
            <a:r>
              <a:rPr lang="en-US" sz="2000" i="1" baseline="0" dirty="0">
                <a:cs typeface="Times New Roman" pitchFamily="18" charset="0"/>
              </a:rPr>
              <a:t>k&gt;</a:t>
            </a:r>
            <a:r>
              <a:rPr lang="en-US" sz="2000" baseline="0" dirty="0">
                <a:cs typeface="Times New Roman" pitchFamily="18" charset="0"/>
              </a:rPr>
              <a:t>0</a:t>
            </a:r>
          </a:p>
        </p:txBody>
      </p:sp>
      <p:sp>
        <p:nvSpPr>
          <p:cNvPr id="220168" name="Text Box 8"/>
          <p:cNvSpPr txBox="1">
            <a:spLocks noChangeArrowheads="1"/>
          </p:cNvSpPr>
          <p:nvPr/>
        </p:nvSpPr>
        <p:spPr bwMode="auto">
          <a:xfrm>
            <a:off x="2667000" y="5791200"/>
            <a:ext cx="2343150" cy="400110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i="1" baseline="0" dirty="0" smtClean="0"/>
              <a:t>f</a:t>
            </a:r>
            <a:r>
              <a:rPr lang="en-US" sz="2000" baseline="0" dirty="0" smtClean="0"/>
              <a:t>(</a:t>
            </a:r>
            <a:r>
              <a:rPr lang="en-US" sz="2000" b="1" baseline="0" dirty="0" smtClean="0"/>
              <a:t>x</a:t>
            </a:r>
            <a:r>
              <a:rPr lang="en-US" sz="2000" baseline="0" dirty="0" smtClean="0"/>
              <a:t>) = </a:t>
            </a:r>
            <a:r>
              <a:rPr lang="el-GR" sz="2000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b="1" baseline="0" dirty="0" smtClean="0"/>
              <a:t> + </a:t>
            </a:r>
            <a:r>
              <a:rPr lang="en-US" sz="2000" i="1" baseline="0" dirty="0" smtClean="0"/>
              <a:t>b</a:t>
            </a:r>
            <a:endParaRPr lang="en-US" sz="2000" i="1" baseline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Justificativa Teórica para Máxima Margem</a:t>
            </a:r>
            <a:endParaRPr lang="pt-BR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5240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pt-BR" dirty="0" err="1" smtClean="0"/>
              <a:t>Vapnik</a:t>
            </a:r>
            <a:r>
              <a:rPr lang="pt-BR" dirty="0" smtClean="0"/>
              <a:t> provou o seguinte:</a:t>
            </a:r>
          </a:p>
          <a:p>
            <a:pPr>
              <a:buFontTx/>
              <a:buNone/>
            </a:pPr>
            <a:r>
              <a:rPr lang="pt-BR" i="1" dirty="0" smtClean="0"/>
              <a:t>	A classe de separadores ótimos lineares tem dimensão VC h limitada por:</a:t>
            </a:r>
          </a:p>
          <a:p>
            <a:pPr>
              <a:buFontTx/>
              <a:buNone/>
            </a:pPr>
            <a:endParaRPr lang="pt-BR" i="1" dirty="0" smtClean="0"/>
          </a:p>
          <a:p>
            <a:pPr>
              <a:buFontTx/>
              <a:buNone/>
            </a:pPr>
            <a:endParaRPr lang="pt-BR" i="1" dirty="0" smtClean="0"/>
          </a:p>
          <a:p>
            <a:pPr>
              <a:buFontTx/>
              <a:buNone/>
            </a:pPr>
            <a:r>
              <a:rPr lang="pt-BR" i="1" dirty="0" smtClean="0"/>
              <a:t>	onde </a:t>
            </a:r>
            <a:r>
              <a:rPr lang="pt-BR" i="1" dirty="0" smtClean="0">
                <a:cs typeface="Times New Roman" pitchFamily="18" charset="0"/>
              </a:rPr>
              <a:t>ρ é a margem, D é o diâmetro da menor esfera que cobre todos os exemplos de treinamento, e m</a:t>
            </a:r>
            <a:r>
              <a:rPr lang="pt-BR" i="1" baseline="-25000" dirty="0" smtClean="0">
                <a:cs typeface="Times New Roman" pitchFamily="18" charset="0"/>
              </a:rPr>
              <a:t>0</a:t>
            </a:r>
            <a:r>
              <a:rPr lang="pt-BR" baseline="-25000" dirty="0" smtClean="0">
                <a:cs typeface="Times New Roman" pitchFamily="18" charset="0"/>
              </a:rPr>
              <a:t> </a:t>
            </a:r>
            <a:r>
              <a:rPr lang="pt-BR" i="1" dirty="0" smtClean="0">
                <a:cs typeface="Times New Roman" pitchFamily="18" charset="0"/>
              </a:rPr>
              <a:t>é a dimensionalidade (número de atributos).</a:t>
            </a:r>
            <a:endParaRPr lang="pt-BR" dirty="0" smtClean="0">
              <a:cs typeface="Times New Roman" pitchFamily="18" charset="0"/>
            </a:endParaRPr>
          </a:p>
          <a:p>
            <a:r>
              <a:rPr lang="pt-BR" dirty="0" smtClean="0">
                <a:cs typeface="Times New Roman" pitchFamily="18" charset="0"/>
              </a:rPr>
              <a:t>Intuitivamente, isto implica que não importando a dimensionalidade </a:t>
            </a:r>
            <a:r>
              <a:rPr lang="pt-BR" i="1" dirty="0" smtClean="0">
                <a:cs typeface="Times New Roman" pitchFamily="18" charset="0"/>
              </a:rPr>
              <a:t>m</a:t>
            </a:r>
            <a:r>
              <a:rPr lang="pt-BR" i="1" baseline="-25000" dirty="0" smtClean="0">
                <a:cs typeface="Times New Roman" pitchFamily="18" charset="0"/>
              </a:rPr>
              <a:t>0 </a:t>
            </a:r>
            <a:r>
              <a:rPr lang="pt-BR" dirty="0" smtClean="0">
                <a:cs typeface="Times New Roman" pitchFamily="18" charset="0"/>
              </a:rPr>
              <a:t>podemos minimizar a dimensão VC maximizando a margem </a:t>
            </a:r>
            <a:r>
              <a:rPr lang="pt-BR" i="1" dirty="0" smtClean="0">
                <a:cs typeface="Times New Roman" pitchFamily="18" charset="0"/>
              </a:rPr>
              <a:t>ρ.</a:t>
            </a:r>
          </a:p>
          <a:p>
            <a:r>
              <a:rPr lang="pt-BR" dirty="0" smtClean="0">
                <a:cs typeface="Times New Roman" pitchFamily="18" charset="0"/>
              </a:rPr>
              <a:t>Logo a complexidade do classificador fica pequena independentemente da dimensionalidade.</a:t>
            </a:r>
          </a:p>
          <a:p>
            <a:endParaRPr lang="en-US" i="1" dirty="0">
              <a:cs typeface="Times New Roman" pitchFamily="18" charset="0"/>
            </a:endParaRPr>
          </a:p>
          <a:p>
            <a:endParaRPr lang="el-GR" i="1" dirty="0">
              <a:cs typeface="Times New Roman" pitchFamily="18" charset="0"/>
            </a:endParaRPr>
          </a:p>
        </p:txBody>
      </p:sp>
      <p:graphicFrame>
        <p:nvGraphicFramePr>
          <p:cNvPr id="230404" name="Object 4"/>
          <p:cNvGraphicFramePr>
            <a:graphicFrameLocks noChangeAspect="1"/>
          </p:cNvGraphicFramePr>
          <p:nvPr/>
        </p:nvGraphicFramePr>
        <p:xfrm>
          <a:off x="3200400" y="2590800"/>
          <a:ext cx="2249488" cy="803275"/>
        </p:xfrm>
        <a:graphic>
          <a:graphicData uri="http://schemas.openxmlformats.org/presentationml/2006/ole">
            <p:oleObj spid="_x0000_s236546" name="Equation" r:id="rId3" imgW="1422360" imgH="507960" progId="Equation.3">
              <p:embed/>
            </p:oleObj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Linear:  </a:t>
            </a:r>
            <a:r>
              <a:rPr lang="en-US" dirty="0" err="1" smtClean="0"/>
              <a:t>Resumo</a:t>
            </a:r>
            <a:endParaRPr lang="en-US" dirty="0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524000"/>
            <a:ext cx="8229600" cy="3810000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O classificador é um </a:t>
            </a:r>
            <a:r>
              <a:rPr lang="pt-BR" i="1" dirty="0" smtClean="0"/>
              <a:t>hiperplano separador.</a:t>
            </a:r>
            <a:endParaRPr lang="pt-BR" dirty="0" smtClean="0"/>
          </a:p>
          <a:p>
            <a:r>
              <a:rPr lang="pt-BR" dirty="0" smtClean="0"/>
              <a:t>Exemplos de treinamento mais “importantes” são os vetores de suporte; eles de finem o hiperplano.</a:t>
            </a:r>
          </a:p>
          <a:p>
            <a:r>
              <a:rPr lang="pt-BR" dirty="0" smtClean="0"/>
              <a:t>Algoritmos de otimização quadrática podem identificar que exemplos de treinamento </a:t>
            </a:r>
            <a:r>
              <a:rPr lang="pt-BR" b="1" dirty="0" smtClean="0"/>
              <a:t>x</a:t>
            </a:r>
            <a:r>
              <a:rPr lang="pt-BR" i="1" baseline="-25000" dirty="0" smtClean="0"/>
              <a:t>i</a:t>
            </a:r>
            <a:r>
              <a:rPr lang="pt-BR" b="1" baseline="-25000" dirty="0" smtClean="0"/>
              <a:t> </a:t>
            </a:r>
            <a:r>
              <a:rPr lang="pt-BR" dirty="0" smtClean="0"/>
              <a:t>são vetores de suporte com multiplicadores de </a:t>
            </a:r>
            <a:r>
              <a:rPr lang="pt-BR" dirty="0" err="1" smtClean="0"/>
              <a:t>Lagrange</a:t>
            </a:r>
            <a:r>
              <a:rPr lang="pt-BR" dirty="0" smtClean="0"/>
              <a:t> </a:t>
            </a:r>
            <a:r>
              <a:rPr lang="pt-BR" i="1" dirty="0" err="1" smtClean="0">
                <a:cs typeface="Times New Roman" pitchFamily="18" charset="0"/>
              </a:rPr>
              <a:t>α</a:t>
            </a:r>
            <a:r>
              <a:rPr lang="pt-BR" i="1" baseline="-25000" dirty="0" err="1" smtClean="0">
                <a:cs typeface="Times New Roman" pitchFamily="18" charset="0"/>
              </a:rPr>
              <a:t>i</a:t>
            </a:r>
            <a:r>
              <a:rPr lang="pt-BR" b="1" i="1" dirty="0" smtClean="0">
                <a:cs typeface="Times New Roman" pitchFamily="18" charset="0"/>
              </a:rPr>
              <a:t> </a:t>
            </a:r>
            <a:r>
              <a:rPr lang="pt-BR" dirty="0" smtClean="0"/>
              <a:t>diferentes de zero.</a:t>
            </a:r>
            <a:endParaRPr lang="pt-BR" dirty="0" smtClean="0">
              <a:cs typeface="Times New Roman" pitchFamily="18" charset="0"/>
            </a:endParaRPr>
          </a:p>
          <a:p>
            <a:r>
              <a:rPr lang="pt-BR" dirty="0" smtClean="0">
                <a:cs typeface="Times New Roman" pitchFamily="18" charset="0"/>
              </a:rPr>
              <a:t>Tanto na formulação dual do problema quanto na solução, exemplos de treinamento aparecem apenas dentro de produtos internos: </a:t>
            </a:r>
          </a:p>
          <a:p>
            <a:endParaRPr lang="en-US" b="1" baseline="-25000" dirty="0"/>
          </a:p>
        </p:txBody>
      </p:sp>
      <p:sp>
        <p:nvSpPr>
          <p:cNvPr id="221188" name="Text Box 4"/>
          <p:cNvSpPr txBox="1">
            <a:spLocks noChangeArrowheads="1"/>
          </p:cNvSpPr>
          <p:nvPr/>
        </p:nvSpPr>
        <p:spPr bwMode="auto">
          <a:xfrm>
            <a:off x="990600" y="5257800"/>
            <a:ext cx="4495800" cy="1077218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aseline="0" dirty="0" err="1" smtClean="0"/>
              <a:t>Encontrar</a:t>
            </a:r>
            <a:r>
              <a:rPr lang="en-US" sz="1600" baseline="0" dirty="0" smtClean="0"/>
              <a:t> 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smtClean="0">
                <a:cs typeface="Times New Roman" pitchFamily="18" charset="0"/>
              </a:rPr>
              <a:t>1</a:t>
            </a:r>
            <a:r>
              <a:rPr lang="en-US" sz="1600" i="1" baseline="0" dirty="0" smtClean="0">
                <a:cs typeface="Times New Roman" pitchFamily="18" charset="0"/>
              </a:rPr>
              <a:t>…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smtClean="0">
                <a:cs typeface="Times New Roman" pitchFamily="18" charset="0"/>
              </a:rPr>
              <a:t>n</a:t>
            </a:r>
            <a:r>
              <a:rPr lang="en-US" sz="1600" baseline="0" dirty="0" smtClean="0">
                <a:cs typeface="Times New Roman" pitchFamily="18" charset="0"/>
              </a:rPr>
              <a:t> </a:t>
            </a:r>
            <a:r>
              <a:rPr lang="en-US" sz="1600" baseline="0" dirty="0" err="1" smtClean="0"/>
              <a:t>tais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que</a:t>
            </a:r>
            <a:endParaRPr lang="en-US" sz="1600" baseline="0" dirty="0" smtClean="0"/>
          </a:p>
          <a:p>
            <a:r>
              <a:rPr lang="en-US" sz="1600" b="1" baseline="0" dirty="0" smtClean="0">
                <a:cs typeface="Times New Roman" pitchFamily="18" charset="0"/>
              </a:rPr>
              <a:t>Q</a:t>
            </a:r>
            <a:r>
              <a:rPr lang="en-US" sz="1600" baseline="0" dirty="0" smtClean="0">
                <a:cs typeface="Times New Roman" pitchFamily="18" charset="0"/>
              </a:rPr>
              <a:t>(</a:t>
            </a:r>
            <a:r>
              <a:rPr lang="el-GR" sz="1600" b="1" baseline="0" dirty="0" smtClean="0"/>
              <a:t>α</a:t>
            </a:r>
            <a:r>
              <a:rPr lang="en-US" sz="1600" baseline="0" dirty="0" smtClean="0">
                <a:cs typeface="Times New Roman" pitchFamily="18" charset="0"/>
              </a:rPr>
              <a:t>)</a:t>
            </a:r>
            <a:r>
              <a:rPr lang="en-US" sz="1600" b="1" baseline="0" dirty="0" smtClean="0">
                <a:cs typeface="Times New Roman" pitchFamily="18" charset="0"/>
              </a:rPr>
              <a:t> =</a:t>
            </a:r>
            <a:r>
              <a:rPr lang="el-GR" sz="1600" baseline="0" dirty="0" smtClean="0">
                <a:cs typeface="Times New Roman" pitchFamily="18" charset="0"/>
              </a:rPr>
              <a:t>Σ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i</a:t>
            </a:r>
            <a:r>
              <a:rPr lang="en-US" sz="1600" baseline="0" dirty="0" smtClean="0">
                <a:cs typeface="Times New Roman" pitchFamily="18" charset="0"/>
              </a:rPr>
              <a:t>  - </a:t>
            </a:r>
            <a:r>
              <a:rPr lang="en-US" sz="1600" b="1" baseline="0" dirty="0" smtClean="0">
                <a:cs typeface="Times New Roman" pitchFamily="18" charset="0"/>
              </a:rPr>
              <a:t>½</a:t>
            </a:r>
            <a:r>
              <a:rPr lang="el-GR" sz="1600" baseline="0" dirty="0" smtClean="0"/>
              <a:t>ΣΣ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i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j</a:t>
            </a:r>
            <a:r>
              <a:rPr lang="en-US" sz="1600" i="1" baseline="0" dirty="0" err="1" smtClean="0">
                <a:cs typeface="Times New Roman" pitchFamily="18" charset="0"/>
              </a:rPr>
              <a:t>y</a:t>
            </a:r>
            <a:r>
              <a:rPr lang="en-US" sz="1600" i="1" dirty="0" err="1" smtClean="0"/>
              <a:t>i</a:t>
            </a:r>
            <a:r>
              <a:rPr lang="en-US" sz="1600" i="1" baseline="0" dirty="0" err="1" smtClean="0">
                <a:cs typeface="Times New Roman" pitchFamily="18" charset="0"/>
              </a:rPr>
              <a:t>y</a:t>
            </a:r>
            <a:r>
              <a:rPr lang="en-US" sz="1600" i="1" dirty="0" err="1" smtClean="0"/>
              <a:t>j</a:t>
            </a:r>
            <a:r>
              <a:rPr lang="en-US" sz="1600" b="1" baseline="0" dirty="0" err="1" smtClean="0"/>
              <a:t>x</a:t>
            </a:r>
            <a:r>
              <a:rPr lang="en-US" sz="1600" i="1" dirty="0" err="1" smtClean="0"/>
              <a:t>i</a:t>
            </a:r>
            <a:r>
              <a:rPr lang="en-US" sz="1600" b="1" baseline="30000" dirty="0" err="1" smtClean="0"/>
              <a:t>T</a:t>
            </a:r>
            <a:r>
              <a:rPr lang="en-US" sz="1600" b="1" baseline="0" dirty="0" err="1" smtClean="0"/>
              <a:t>x</a:t>
            </a:r>
            <a:r>
              <a:rPr lang="en-US" sz="1600" i="1" dirty="0" err="1" smtClean="0"/>
              <a:t>j</a:t>
            </a:r>
            <a:r>
              <a:rPr lang="en-US" sz="1600" b="1" baseline="0" dirty="0" smtClean="0"/>
              <a:t> </a:t>
            </a:r>
            <a:r>
              <a:rPr lang="en-US" sz="1600" baseline="0" dirty="0" err="1" smtClean="0"/>
              <a:t>seja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maximizado</a:t>
            </a:r>
            <a:r>
              <a:rPr lang="en-US" sz="1600" baseline="0" dirty="0" smtClean="0"/>
              <a:t> e </a:t>
            </a:r>
          </a:p>
          <a:p>
            <a:r>
              <a:rPr lang="en-US" sz="1600" baseline="0" dirty="0" smtClean="0"/>
              <a:t>(1)  </a:t>
            </a:r>
            <a:r>
              <a:rPr lang="el-GR" sz="1600" baseline="0" dirty="0" smtClean="0"/>
              <a:t>Σ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i</a:t>
            </a:r>
            <a:r>
              <a:rPr lang="en-US" sz="1600" i="1" baseline="0" dirty="0" err="1" smtClean="0">
                <a:cs typeface="Times New Roman" pitchFamily="18" charset="0"/>
              </a:rPr>
              <a:t>y</a:t>
            </a:r>
            <a:r>
              <a:rPr lang="en-US" sz="1600" i="1" dirty="0" err="1" smtClean="0"/>
              <a:t>i</a:t>
            </a:r>
            <a:r>
              <a:rPr lang="en-US" sz="1600" baseline="0" dirty="0" smtClean="0">
                <a:cs typeface="Times New Roman" pitchFamily="18" charset="0"/>
              </a:rPr>
              <a:t> = 0</a:t>
            </a:r>
            <a:endParaRPr lang="en-US" sz="1600" baseline="0" dirty="0" smtClean="0"/>
          </a:p>
          <a:p>
            <a:r>
              <a:rPr lang="en-US" sz="1600" baseline="0" dirty="0" smtClean="0"/>
              <a:t>(2) 0 </a:t>
            </a:r>
            <a:r>
              <a:rPr lang="en-US" sz="1600" b="1" baseline="0" dirty="0" smtClean="0">
                <a:cs typeface="Times New Roman" pitchFamily="18" charset="0"/>
              </a:rPr>
              <a:t>≤</a:t>
            </a:r>
            <a:r>
              <a:rPr lang="en-US" sz="1600" baseline="0" dirty="0" smtClean="0"/>
              <a:t> 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i</a:t>
            </a:r>
            <a:r>
              <a:rPr lang="en-US" sz="1600" b="1" baseline="0" dirty="0" smtClean="0"/>
              <a:t> </a:t>
            </a:r>
            <a:r>
              <a:rPr lang="en-US" sz="1600" b="1" baseline="0" dirty="0" smtClean="0">
                <a:cs typeface="Times New Roman" pitchFamily="18" charset="0"/>
              </a:rPr>
              <a:t>≤ </a:t>
            </a:r>
            <a:r>
              <a:rPr lang="en-US" sz="1600" i="1" baseline="0" dirty="0" smtClean="0">
                <a:cs typeface="Times New Roman" pitchFamily="18" charset="0"/>
              </a:rPr>
              <a:t>C</a:t>
            </a:r>
            <a:r>
              <a:rPr lang="en-US" sz="1600" baseline="0" dirty="0" smtClean="0">
                <a:cs typeface="Times New Roman" pitchFamily="18" charset="0"/>
              </a:rPr>
              <a:t> </a:t>
            </a:r>
            <a:r>
              <a:rPr lang="en-US" sz="1600" baseline="0" dirty="0" err="1" smtClean="0">
                <a:cs typeface="Times New Roman" pitchFamily="18" charset="0"/>
              </a:rPr>
              <a:t>para</a:t>
            </a:r>
            <a:r>
              <a:rPr lang="en-US" sz="1600" baseline="0" dirty="0" smtClean="0">
                <a:cs typeface="Times New Roman" pitchFamily="18" charset="0"/>
              </a:rPr>
              <a:t> </a:t>
            </a:r>
            <a:r>
              <a:rPr lang="en-US" sz="1600" baseline="0" dirty="0" err="1" smtClean="0">
                <a:cs typeface="Times New Roman" pitchFamily="18" charset="0"/>
              </a:rPr>
              <a:t>todo</a:t>
            </a:r>
            <a:r>
              <a:rPr lang="en-US" sz="1600" baseline="0" dirty="0" smtClean="0">
                <a:cs typeface="Times New Roman" pitchFamily="18" charset="0"/>
              </a:rPr>
              <a:t> </a:t>
            </a:r>
            <a:r>
              <a:rPr lang="el-GR" sz="1600" i="1" baseline="0" dirty="0" smtClean="0">
                <a:cs typeface="Times New Roman" pitchFamily="18" charset="0"/>
              </a:rPr>
              <a:t>α</a:t>
            </a:r>
            <a:r>
              <a:rPr lang="en-US" sz="1600" i="1" dirty="0" err="1" smtClean="0"/>
              <a:t>i</a:t>
            </a:r>
            <a:endParaRPr lang="en-US" sz="1600" i="1" baseline="0" dirty="0" smtClean="0">
              <a:cs typeface="Times New Roman" pitchFamily="18" charset="0"/>
            </a:endParaRPr>
          </a:p>
        </p:txBody>
      </p:sp>
      <p:sp>
        <p:nvSpPr>
          <p:cNvPr id="221189" name="AutoShape 5"/>
          <p:cNvSpPr>
            <a:spLocks noChangeArrowheads="1"/>
          </p:cNvSpPr>
          <p:nvPr/>
        </p:nvSpPr>
        <p:spPr bwMode="auto">
          <a:xfrm>
            <a:off x="3124200" y="5486400"/>
            <a:ext cx="419100" cy="3238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1191" name="Text Box 7"/>
          <p:cNvSpPr txBox="1">
            <a:spLocks noChangeArrowheads="1"/>
          </p:cNvSpPr>
          <p:nvPr/>
        </p:nvSpPr>
        <p:spPr bwMode="auto">
          <a:xfrm>
            <a:off x="5715000" y="5486400"/>
            <a:ext cx="2343150" cy="400110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i="1" baseline="0" dirty="0" smtClean="0"/>
              <a:t>f</a:t>
            </a:r>
            <a:r>
              <a:rPr lang="en-US" sz="2000" baseline="0" dirty="0" smtClean="0"/>
              <a:t>(</a:t>
            </a:r>
            <a:r>
              <a:rPr lang="en-US" sz="2000" b="1" baseline="0" dirty="0" smtClean="0"/>
              <a:t>x</a:t>
            </a:r>
            <a:r>
              <a:rPr lang="en-US" sz="2000" baseline="0" dirty="0" smtClean="0"/>
              <a:t>) = </a:t>
            </a:r>
            <a:r>
              <a:rPr lang="el-GR" sz="2000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b="1" baseline="0" dirty="0" smtClean="0"/>
              <a:t> + </a:t>
            </a:r>
            <a:r>
              <a:rPr lang="en-US" sz="2000" i="1" baseline="0" dirty="0" smtClean="0"/>
              <a:t>b</a:t>
            </a:r>
            <a:endParaRPr lang="en-US" sz="2000" i="1" baseline="0" dirty="0"/>
          </a:p>
        </p:txBody>
      </p:sp>
      <p:sp>
        <p:nvSpPr>
          <p:cNvPr id="221192" name="AutoShape 8"/>
          <p:cNvSpPr>
            <a:spLocks noChangeArrowheads="1"/>
          </p:cNvSpPr>
          <p:nvPr/>
        </p:nvSpPr>
        <p:spPr bwMode="auto">
          <a:xfrm>
            <a:off x="6934200" y="5486400"/>
            <a:ext cx="533400" cy="4572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</a:t>
            </a:r>
            <a:r>
              <a:rPr lang="en-US" dirty="0" err="1" smtClean="0"/>
              <a:t>Não</a:t>
            </a:r>
            <a:r>
              <a:rPr lang="en-US" dirty="0" smtClean="0"/>
              <a:t>-Linear</a:t>
            </a:r>
            <a:endParaRPr lang="en-US" dirty="0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27660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Dados que são linearmente separáveis com algum ruído funcionam bem com margem “</a:t>
            </a:r>
            <a:r>
              <a:rPr lang="pt-BR" dirty="0" err="1" smtClean="0"/>
              <a:t>soft</a:t>
            </a:r>
            <a:r>
              <a:rPr lang="pt-BR" dirty="0" smtClean="0"/>
              <a:t>”:</a:t>
            </a:r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Mas o que fazer se este não é o caso?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Que tal mapear os dados para um espaço de dimensão maior?</a:t>
            </a:r>
            <a:endParaRPr lang="pt-BR" dirty="0"/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1981200" y="2514600"/>
            <a:ext cx="39624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13" name="AutoShape 5"/>
          <p:cNvSpPr>
            <a:spLocks noChangeArrowheads="1"/>
          </p:cNvSpPr>
          <p:nvPr/>
        </p:nvSpPr>
        <p:spPr bwMode="auto">
          <a:xfrm>
            <a:off x="242411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3790950" y="2457450"/>
            <a:ext cx="0" cy="1143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15" name="Text Box 7"/>
          <p:cNvSpPr txBox="1">
            <a:spLocks noChangeArrowheads="1"/>
          </p:cNvSpPr>
          <p:nvPr/>
        </p:nvSpPr>
        <p:spPr bwMode="auto">
          <a:xfrm>
            <a:off x="3648075" y="2514600"/>
            <a:ext cx="3429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0</a:t>
            </a:r>
          </a:p>
        </p:txBody>
      </p:sp>
      <p:sp>
        <p:nvSpPr>
          <p:cNvPr id="222216" name="AutoShape 8"/>
          <p:cNvSpPr>
            <a:spLocks noChangeArrowheads="1"/>
          </p:cNvSpPr>
          <p:nvPr/>
        </p:nvSpPr>
        <p:spPr bwMode="auto">
          <a:xfrm>
            <a:off x="2786063" y="2465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17" name="AutoShape 9"/>
          <p:cNvSpPr>
            <a:spLocks noChangeArrowheads="1"/>
          </p:cNvSpPr>
          <p:nvPr/>
        </p:nvSpPr>
        <p:spPr bwMode="auto">
          <a:xfrm>
            <a:off x="326231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18" name="AutoShape 10"/>
          <p:cNvSpPr>
            <a:spLocks noChangeArrowheads="1"/>
          </p:cNvSpPr>
          <p:nvPr/>
        </p:nvSpPr>
        <p:spPr bwMode="auto">
          <a:xfrm>
            <a:off x="347186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19" name="AutoShape 11"/>
          <p:cNvSpPr>
            <a:spLocks noChangeArrowheads="1"/>
          </p:cNvSpPr>
          <p:nvPr/>
        </p:nvSpPr>
        <p:spPr bwMode="auto">
          <a:xfrm>
            <a:off x="432911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20" name="AutoShape 12"/>
          <p:cNvSpPr>
            <a:spLocks noChangeArrowheads="1"/>
          </p:cNvSpPr>
          <p:nvPr/>
        </p:nvSpPr>
        <p:spPr bwMode="auto">
          <a:xfrm>
            <a:off x="455771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21" name="AutoShape 13"/>
          <p:cNvSpPr>
            <a:spLocks noChangeArrowheads="1"/>
          </p:cNvSpPr>
          <p:nvPr/>
        </p:nvSpPr>
        <p:spPr bwMode="auto">
          <a:xfrm>
            <a:off x="4195763" y="247491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22" name="Line 14"/>
          <p:cNvSpPr>
            <a:spLocks noChangeShapeType="1"/>
          </p:cNvSpPr>
          <p:nvPr/>
        </p:nvSpPr>
        <p:spPr bwMode="auto">
          <a:xfrm>
            <a:off x="3905250" y="2266950"/>
            <a:ext cx="0" cy="55245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23" name="Oval 15"/>
          <p:cNvSpPr>
            <a:spLocks noChangeArrowheads="1"/>
          </p:cNvSpPr>
          <p:nvPr/>
        </p:nvSpPr>
        <p:spPr bwMode="auto">
          <a:xfrm>
            <a:off x="4122738" y="2411413"/>
            <a:ext cx="228600" cy="219075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24" name="Oval 16"/>
          <p:cNvSpPr>
            <a:spLocks noChangeArrowheads="1"/>
          </p:cNvSpPr>
          <p:nvPr/>
        </p:nvSpPr>
        <p:spPr bwMode="auto">
          <a:xfrm>
            <a:off x="3408363" y="2401888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26" name="Line 18"/>
          <p:cNvSpPr>
            <a:spLocks noChangeShapeType="1"/>
          </p:cNvSpPr>
          <p:nvPr/>
        </p:nvSpPr>
        <p:spPr bwMode="auto">
          <a:xfrm flipH="1" flipV="1">
            <a:off x="4233863" y="2238375"/>
            <a:ext cx="9525" cy="5984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27" name="Line 19"/>
          <p:cNvSpPr>
            <a:spLocks noChangeShapeType="1"/>
          </p:cNvSpPr>
          <p:nvPr/>
        </p:nvSpPr>
        <p:spPr bwMode="auto">
          <a:xfrm flipH="1" flipV="1">
            <a:off x="3519488" y="2238375"/>
            <a:ext cx="9525" cy="5984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28" name="Line 20"/>
          <p:cNvSpPr>
            <a:spLocks noChangeShapeType="1"/>
          </p:cNvSpPr>
          <p:nvPr/>
        </p:nvSpPr>
        <p:spPr bwMode="auto">
          <a:xfrm>
            <a:off x="1676400" y="3743325"/>
            <a:ext cx="39624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29" name="AutoShape 21"/>
          <p:cNvSpPr>
            <a:spLocks noChangeArrowheads="1"/>
          </p:cNvSpPr>
          <p:nvPr/>
        </p:nvSpPr>
        <p:spPr bwMode="auto">
          <a:xfrm>
            <a:off x="21193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0" name="Line 22"/>
          <p:cNvSpPr>
            <a:spLocks noChangeShapeType="1"/>
          </p:cNvSpPr>
          <p:nvPr/>
        </p:nvSpPr>
        <p:spPr bwMode="auto">
          <a:xfrm>
            <a:off x="3486150" y="3686175"/>
            <a:ext cx="0" cy="1143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31" name="Text Box 23"/>
          <p:cNvSpPr txBox="1">
            <a:spLocks noChangeArrowheads="1"/>
          </p:cNvSpPr>
          <p:nvPr/>
        </p:nvSpPr>
        <p:spPr bwMode="auto">
          <a:xfrm>
            <a:off x="3343275" y="3743325"/>
            <a:ext cx="3429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0</a:t>
            </a:r>
          </a:p>
        </p:txBody>
      </p:sp>
      <p:sp>
        <p:nvSpPr>
          <p:cNvPr id="222232" name="AutoShape 24"/>
          <p:cNvSpPr>
            <a:spLocks noChangeArrowheads="1"/>
          </p:cNvSpPr>
          <p:nvPr/>
        </p:nvSpPr>
        <p:spPr bwMode="auto">
          <a:xfrm>
            <a:off x="2481263" y="36941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3" name="AutoShape 25"/>
          <p:cNvSpPr>
            <a:spLocks noChangeArrowheads="1"/>
          </p:cNvSpPr>
          <p:nvPr/>
        </p:nvSpPr>
        <p:spPr bwMode="auto">
          <a:xfrm>
            <a:off x="29575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4" name="AutoShape 26"/>
          <p:cNvSpPr>
            <a:spLocks noChangeArrowheads="1"/>
          </p:cNvSpPr>
          <p:nvPr/>
        </p:nvSpPr>
        <p:spPr bwMode="auto">
          <a:xfrm>
            <a:off x="316706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5" name="AutoShape 27"/>
          <p:cNvSpPr>
            <a:spLocks noChangeArrowheads="1"/>
          </p:cNvSpPr>
          <p:nvPr/>
        </p:nvSpPr>
        <p:spPr bwMode="auto">
          <a:xfrm>
            <a:off x="40243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6" name="AutoShape 28"/>
          <p:cNvSpPr>
            <a:spLocks noChangeArrowheads="1"/>
          </p:cNvSpPr>
          <p:nvPr/>
        </p:nvSpPr>
        <p:spPr bwMode="auto">
          <a:xfrm>
            <a:off x="42529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37" name="AutoShape 29"/>
          <p:cNvSpPr>
            <a:spLocks noChangeArrowheads="1"/>
          </p:cNvSpPr>
          <p:nvPr/>
        </p:nvSpPr>
        <p:spPr bwMode="auto">
          <a:xfrm>
            <a:off x="389096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43" name="AutoShape 35"/>
          <p:cNvSpPr>
            <a:spLocks noChangeArrowheads="1"/>
          </p:cNvSpPr>
          <p:nvPr/>
        </p:nvSpPr>
        <p:spPr bwMode="auto">
          <a:xfrm>
            <a:off x="46339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44" name="AutoShape 36"/>
          <p:cNvSpPr>
            <a:spLocks noChangeArrowheads="1"/>
          </p:cNvSpPr>
          <p:nvPr/>
        </p:nvSpPr>
        <p:spPr bwMode="auto">
          <a:xfrm>
            <a:off x="48625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5357813" y="36941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46" name="Line 38"/>
          <p:cNvSpPr>
            <a:spLocks noChangeShapeType="1"/>
          </p:cNvSpPr>
          <p:nvPr/>
        </p:nvSpPr>
        <p:spPr bwMode="auto">
          <a:xfrm>
            <a:off x="1781175" y="6191250"/>
            <a:ext cx="39624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47" name="AutoShape 39"/>
          <p:cNvSpPr>
            <a:spLocks noChangeArrowheads="1"/>
          </p:cNvSpPr>
          <p:nvPr/>
        </p:nvSpPr>
        <p:spPr bwMode="auto">
          <a:xfrm>
            <a:off x="2281238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48" name="Line 40"/>
          <p:cNvSpPr>
            <a:spLocks noChangeShapeType="1"/>
          </p:cNvSpPr>
          <p:nvPr/>
        </p:nvSpPr>
        <p:spPr bwMode="auto">
          <a:xfrm>
            <a:off x="3590925" y="6134100"/>
            <a:ext cx="0" cy="1143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49" name="Text Box 41"/>
          <p:cNvSpPr txBox="1">
            <a:spLocks noChangeArrowheads="1"/>
          </p:cNvSpPr>
          <p:nvPr/>
        </p:nvSpPr>
        <p:spPr bwMode="auto">
          <a:xfrm>
            <a:off x="3448050" y="6162675"/>
            <a:ext cx="3429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0</a:t>
            </a:r>
          </a:p>
        </p:txBody>
      </p:sp>
      <p:sp>
        <p:nvSpPr>
          <p:cNvPr id="222250" name="AutoShape 42"/>
          <p:cNvSpPr>
            <a:spLocks noChangeArrowheads="1"/>
          </p:cNvSpPr>
          <p:nvPr/>
        </p:nvSpPr>
        <p:spPr bwMode="auto">
          <a:xfrm>
            <a:off x="2605088" y="56467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1" name="AutoShape 43"/>
          <p:cNvSpPr>
            <a:spLocks noChangeArrowheads="1"/>
          </p:cNvSpPr>
          <p:nvPr/>
        </p:nvSpPr>
        <p:spPr bwMode="auto">
          <a:xfrm>
            <a:off x="3062288" y="59610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2" name="AutoShape 44"/>
          <p:cNvSpPr>
            <a:spLocks noChangeArrowheads="1"/>
          </p:cNvSpPr>
          <p:nvPr/>
        </p:nvSpPr>
        <p:spPr bwMode="auto">
          <a:xfrm>
            <a:off x="3290888" y="60563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3" name="AutoShape 45"/>
          <p:cNvSpPr>
            <a:spLocks noChangeArrowheads="1"/>
          </p:cNvSpPr>
          <p:nvPr/>
        </p:nvSpPr>
        <p:spPr bwMode="auto">
          <a:xfrm>
            <a:off x="4129088" y="5970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4" name="AutoShape 46"/>
          <p:cNvSpPr>
            <a:spLocks noChangeArrowheads="1"/>
          </p:cNvSpPr>
          <p:nvPr/>
        </p:nvSpPr>
        <p:spPr bwMode="auto">
          <a:xfrm>
            <a:off x="4357688" y="578961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5" name="AutoShape 47"/>
          <p:cNvSpPr>
            <a:spLocks noChangeArrowheads="1"/>
          </p:cNvSpPr>
          <p:nvPr/>
        </p:nvSpPr>
        <p:spPr bwMode="auto">
          <a:xfrm>
            <a:off x="3938588" y="603726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6" name="AutoShape 48"/>
          <p:cNvSpPr>
            <a:spLocks noChangeArrowheads="1"/>
          </p:cNvSpPr>
          <p:nvPr/>
        </p:nvSpPr>
        <p:spPr bwMode="auto">
          <a:xfrm>
            <a:off x="4738688" y="54657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7" name="AutoShape 49"/>
          <p:cNvSpPr>
            <a:spLocks noChangeArrowheads="1"/>
          </p:cNvSpPr>
          <p:nvPr/>
        </p:nvSpPr>
        <p:spPr bwMode="auto">
          <a:xfrm>
            <a:off x="5024438" y="51609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8" name="AutoShape 50"/>
          <p:cNvSpPr>
            <a:spLocks noChangeArrowheads="1"/>
          </p:cNvSpPr>
          <p:nvPr/>
        </p:nvSpPr>
        <p:spPr bwMode="auto">
          <a:xfrm>
            <a:off x="5443538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59" name="Line 51"/>
          <p:cNvSpPr>
            <a:spLocks noChangeShapeType="1"/>
          </p:cNvSpPr>
          <p:nvPr/>
        </p:nvSpPr>
        <p:spPr bwMode="auto">
          <a:xfrm flipV="1">
            <a:off x="3590925" y="4743450"/>
            <a:ext cx="0" cy="14859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60" name="Text Box 52"/>
          <p:cNvSpPr txBox="1">
            <a:spLocks noChangeArrowheads="1"/>
          </p:cNvSpPr>
          <p:nvPr/>
        </p:nvSpPr>
        <p:spPr bwMode="auto">
          <a:xfrm>
            <a:off x="3590925" y="4562475"/>
            <a:ext cx="457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i="1"/>
              <a:t>x</a:t>
            </a:r>
            <a:r>
              <a:rPr lang="en-US" sz="1800" i="1" baseline="30000"/>
              <a:t>2</a:t>
            </a:r>
          </a:p>
        </p:txBody>
      </p:sp>
      <p:sp>
        <p:nvSpPr>
          <p:cNvPr id="222261" name="Text Box 53"/>
          <p:cNvSpPr txBox="1">
            <a:spLocks noChangeArrowheads="1"/>
          </p:cNvSpPr>
          <p:nvPr/>
        </p:nvSpPr>
        <p:spPr bwMode="auto">
          <a:xfrm>
            <a:off x="5676900" y="6096000"/>
            <a:ext cx="457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i="1"/>
              <a:t>x</a:t>
            </a:r>
            <a:endParaRPr lang="en-US" sz="1800" i="1" baseline="30000"/>
          </a:p>
        </p:txBody>
      </p:sp>
      <p:sp>
        <p:nvSpPr>
          <p:cNvPr id="222262" name="Text Box 54"/>
          <p:cNvSpPr txBox="1">
            <a:spLocks noChangeArrowheads="1"/>
          </p:cNvSpPr>
          <p:nvPr/>
        </p:nvSpPr>
        <p:spPr bwMode="auto">
          <a:xfrm>
            <a:off x="5505450" y="3686175"/>
            <a:ext cx="457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i="1"/>
              <a:t>x</a:t>
            </a:r>
            <a:endParaRPr lang="en-US" sz="1800" i="1" baseline="30000"/>
          </a:p>
        </p:txBody>
      </p:sp>
      <p:sp>
        <p:nvSpPr>
          <p:cNvPr id="222263" name="Text Box 55"/>
          <p:cNvSpPr txBox="1">
            <a:spLocks noChangeArrowheads="1"/>
          </p:cNvSpPr>
          <p:nvPr/>
        </p:nvSpPr>
        <p:spPr bwMode="auto">
          <a:xfrm>
            <a:off x="5848350" y="2438400"/>
            <a:ext cx="457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i="1" dirty="0"/>
              <a:t>x</a:t>
            </a:r>
            <a:endParaRPr lang="en-US" sz="1800" i="1" baseline="30000" dirty="0"/>
          </a:p>
        </p:txBody>
      </p:sp>
      <p:sp>
        <p:nvSpPr>
          <p:cNvPr id="222264" name="Line 56"/>
          <p:cNvSpPr>
            <a:spLocks noChangeShapeType="1"/>
          </p:cNvSpPr>
          <p:nvPr/>
        </p:nvSpPr>
        <p:spPr bwMode="auto">
          <a:xfrm flipV="1">
            <a:off x="2952750" y="5048250"/>
            <a:ext cx="3181350" cy="12954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65" name="Line 57"/>
          <p:cNvSpPr>
            <a:spLocks noChangeShapeType="1"/>
          </p:cNvSpPr>
          <p:nvPr/>
        </p:nvSpPr>
        <p:spPr bwMode="auto">
          <a:xfrm flipV="1">
            <a:off x="2947988" y="4972050"/>
            <a:ext cx="3114675" cy="12842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66" name="Line 58"/>
          <p:cNvSpPr>
            <a:spLocks noChangeShapeType="1"/>
          </p:cNvSpPr>
          <p:nvPr/>
        </p:nvSpPr>
        <p:spPr bwMode="auto">
          <a:xfrm flipV="1">
            <a:off x="3062288" y="5143500"/>
            <a:ext cx="3057525" cy="12461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2267" name="Oval 59"/>
          <p:cNvSpPr>
            <a:spLocks noChangeArrowheads="1"/>
          </p:cNvSpPr>
          <p:nvPr/>
        </p:nvSpPr>
        <p:spPr bwMode="auto">
          <a:xfrm>
            <a:off x="4675188" y="5402263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68" name="Oval 60"/>
          <p:cNvSpPr>
            <a:spLocks noChangeArrowheads="1"/>
          </p:cNvSpPr>
          <p:nvPr/>
        </p:nvSpPr>
        <p:spPr bwMode="auto">
          <a:xfrm>
            <a:off x="4284663" y="5716588"/>
            <a:ext cx="228600" cy="219075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2269" name="Oval 61"/>
          <p:cNvSpPr>
            <a:spLocks noChangeArrowheads="1"/>
          </p:cNvSpPr>
          <p:nvPr/>
        </p:nvSpPr>
        <p:spPr bwMode="auto">
          <a:xfrm>
            <a:off x="3217863" y="5992813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6" name="Espaço Reservado para Número de Slide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7" name="Espaço Reservado para Rodapé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2" grpId="0" animBg="1"/>
      <p:bldP spid="222223" grpId="0" animBg="1"/>
      <p:bldP spid="222224" grpId="0" animBg="1"/>
      <p:bldP spid="222226" grpId="0" animBg="1"/>
      <p:bldP spid="222227" grpId="0" animBg="1"/>
      <p:bldP spid="222228" grpId="0" animBg="1"/>
      <p:bldP spid="222229" grpId="0" animBg="1"/>
      <p:bldP spid="222230" grpId="0" animBg="1"/>
      <p:bldP spid="222231" grpId="0"/>
      <p:bldP spid="222232" grpId="0" animBg="1"/>
      <p:bldP spid="222233" grpId="0" animBg="1"/>
      <p:bldP spid="222234" grpId="0" animBg="1"/>
      <p:bldP spid="222235" grpId="0" animBg="1"/>
      <p:bldP spid="222236" grpId="0" animBg="1"/>
      <p:bldP spid="222237" grpId="0" animBg="1"/>
      <p:bldP spid="222243" grpId="0" animBg="1"/>
      <p:bldP spid="222244" grpId="0" animBg="1"/>
      <p:bldP spid="222245" grpId="0" animBg="1"/>
      <p:bldP spid="222246" grpId="0" animBg="1"/>
      <p:bldP spid="222247" grpId="0" animBg="1"/>
      <p:bldP spid="222248" grpId="0" animBg="1"/>
      <p:bldP spid="222249" grpId="0"/>
      <p:bldP spid="222250" grpId="0" animBg="1"/>
      <p:bldP spid="222251" grpId="0" animBg="1"/>
      <p:bldP spid="222252" grpId="0" animBg="1"/>
      <p:bldP spid="222253" grpId="0" animBg="1"/>
      <p:bldP spid="222254" grpId="0" animBg="1"/>
      <p:bldP spid="222255" grpId="0" animBg="1"/>
      <p:bldP spid="222256" grpId="0" animBg="1"/>
      <p:bldP spid="222257" grpId="0" animBg="1"/>
      <p:bldP spid="222258" grpId="0" animBg="1"/>
      <p:bldP spid="222259" grpId="0" animBg="1"/>
      <p:bldP spid="222260" grpId="0"/>
      <p:bldP spid="222261" grpId="0"/>
      <p:bldP spid="222262" grpId="0"/>
      <p:bldP spid="222264" grpId="0" animBg="1"/>
      <p:bldP spid="222265" grpId="0" animBg="1"/>
      <p:bldP spid="222266" grpId="0" animBg="1"/>
      <p:bldP spid="222267" grpId="0" animBg="1"/>
      <p:bldP spid="222268" grpId="0" animBg="1"/>
      <p:bldP spid="22226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</a:t>
            </a:r>
            <a:r>
              <a:rPr lang="en-US" dirty="0" err="1" smtClean="0"/>
              <a:t>Não</a:t>
            </a:r>
            <a:r>
              <a:rPr lang="en-US" dirty="0" smtClean="0"/>
              <a:t> Linear</a:t>
            </a:r>
            <a:endParaRPr lang="en-US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3400" cy="914400"/>
          </a:xfrm>
        </p:spPr>
        <p:txBody>
          <a:bodyPr>
            <a:normAutofit fontScale="70000" lnSpcReduction="20000"/>
          </a:bodyPr>
          <a:lstStyle/>
          <a:p>
            <a:r>
              <a:rPr lang="pt-BR" dirty="0" err="1" smtClean="0"/>
              <a:t>Ideia</a:t>
            </a:r>
            <a:r>
              <a:rPr lang="pt-BR" dirty="0" smtClean="0"/>
              <a:t> geral: o espaço de atributos original pode ser mapeado em um espaço de atributos de dimensão maior onde o conjunto de treinamento seja linearmente separável:</a:t>
            </a:r>
            <a:endParaRPr lang="pt-BR" dirty="0"/>
          </a:p>
        </p:txBody>
      </p:sp>
      <p:sp>
        <p:nvSpPr>
          <p:cNvPr id="223274" name="Line 42"/>
          <p:cNvSpPr>
            <a:spLocks noChangeShapeType="1"/>
          </p:cNvSpPr>
          <p:nvPr/>
        </p:nvSpPr>
        <p:spPr bwMode="auto">
          <a:xfrm flipV="1">
            <a:off x="2068513" y="25590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275" name="Line 43"/>
          <p:cNvSpPr>
            <a:spLocks noChangeShapeType="1"/>
          </p:cNvSpPr>
          <p:nvPr/>
        </p:nvSpPr>
        <p:spPr bwMode="auto">
          <a:xfrm flipV="1">
            <a:off x="447675" y="4170363"/>
            <a:ext cx="3319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276" name="AutoShape 44"/>
          <p:cNvSpPr>
            <a:spLocks noChangeArrowheads="1"/>
          </p:cNvSpPr>
          <p:nvPr/>
        </p:nvSpPr>
        <p:spPr bwMode="auto">
          <a:xfrm>
            <a:off x="2098675" y="33909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77" name="AutoShape 45"/>
          <p:cNvSpPr>
            <a:spLocks noChangeArrowheads="1"/>
          </p:cNvSpPr>
          <p:nvPr/>
        </p:nvSpPr>
        <p:spPr bwMode="auto">
          <a:xfrm>
            <a:off x="1524000" y="3748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78" name="AutoShape 46"/>
          <p:cNvSpPr>
            <a:spLocks noChangeArrowheads="1"/>
          </p:cNvSpPr>
          <p:nvPr/>
        </p:nvSpPr>
        <p:spPr bwMode="auto">
          <a:xfrm>
            <a:off x="1676400" y="4294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79" name="AutoShape 47"/>
          <p:cNvSpPr>
            <a:spLocks noChangeArrowheads="1"/>
          </p:cNvSpPr>
          <p:nvPr/>
        </p:nvSpPr>
        <p:spPr bwMode="auto">
          <a:xfrm>
            <a:off x="2209800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0" name="AutoShape 48"/>
          <p:cNvSpPr>
            <a:spLocks noChangeArrowheads="1"/>
          </p:cNvSpPr>
          <p:nvPr/>
        </p:nvSpPr>
        <p:spPr bwMode="auto">
          <a:xfrm>
            <a:off x="1790700" y="34369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1" name="AutoShape 49"/>
          <p:cNvSpPr>
            <a:spLocks noChangeArrowheads="1"/>
          </p:cNvSpPr>
          <p:nvPr/>
        </p:nvSpPr>
        <p:spPr bwMode="auto">
          <a:xfrm>
            <a:off x="1295400" y="40655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2" name="AutoShape 50"/>
          <p:cNvSpPr>
            <a:spLocks noChangeArrowheads="1"/>
          </p:cNvSpPr>
          <p:nvPr/>
        </p:nvSpPr>
        <p:spPr bwMode="auto">
          <a:xfrm>
            <a:off x="1714500" y="48085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3" name="AutoShape 51"/>
          <p:cNvSpPr>
            <a:spLocks noChangeArrowheads="1"/>
          </p:cNvSpPr>
          <p:nvPr/>
        </p:nvSpPr>
        <p:spPr bwMode="auto">
          <a:xfrm>
            <a:off x="2209800" y="38369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4" name="AutoShape 52"/>
          <p:cNvSpPr>
            <a:spLocks noChangeArrowheads="1"/>
          </p:cNvSpPr>
          <p:nvPr/>
        </p:nvSpPr>
        <p:spPr bwMode="auto">
          <a:xfrm>
            <a:off x="3111500" y="3824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5" name="AutoShape 53"/>
          <p:cNvSpPr>
            <a:spLocks noChangeArrowheads="1"/>
          </p:cNvSpPr>
          <p:nvPr/>
        </p:nvSpPr>
        <p:spPr bwMode="auto">
          <a:xfrm>
            <a:off x="2971800" y="5037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6" name="AutoShape 54"/>
          <p:cNvSpPr>
            <a:spLocks noChangeArrowheads="1"/>
          </p:cNvSpPr>
          <p:nvPr/>
        </p:nvSpPr>
        <p:spPr bwMode="auto">
          <a:xfrm>
            <a:off x="723900" y="3951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7" name="AutoShape 55"/>
          <p:cNvSpPr>
            <a:spLocks noChangeArrowheads="1"/>
          </p:cNvSpPr>
          <p:nvPr/>
        </p:nvSpPr>
        <p:spPr bwMode="auto">
          <a:xfrm>
            <a:off x="2235200" y="5405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8" name="AutoShape 56"/>
          <p:cNvSpPr>
            <a:spLocks noChangeArrowheads="1"/>
          </p:cNvSpPr>
          <p:nvPr/>
        </p:nvSpPr>
        <p:spPr bwMode="auto">
          <a:xfrm>
            <a:off x="3200400" y="4560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89" name="AutoShape 57"/>
          <p:cNvSpPr>
            <a:spLocks noChangeArrowheads="1"/>
          </p:cNvSpPr>
          <p:nvPr/>
        </p:nvSpPr>
        <p:spPr bwMode="auto">
          <a:xfrm>
            <a:off x="1263650" y="5100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0" name="AutoShape 58"/>
          <p:cNvSpPr>
            <a:spLocks noChangeArrowheads="1"/>
          </p:cNvSpPr>
          <p:nvPr/>
        </p:nvSpPr>
        <p:spPr bwMode="auto">
          <a:xfrm>
            <a:off x="952500" y="46180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1" name="AutoShape 59"/>
          <p:cNvSpPr>
            <a:spLocks noChangeArrowheads="1"/>
          </p:cNvSpPr>
          <p:nvPr/>
        </p:nvSpPr>
        <p:spPr bwMode="auto">
          <a:xfrm>
            <a:off x="1009650" y="30940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3" name="AutoShape 61"/>
          <p:cNvSpPr>
            <a:spLocks noChangeArrowheads="1"/>
          </p:cNvSpPr>
          <p:nvPr/>
        </p:nvSpPr>
        <p:spPr bwMode="auto">
          <a:xfrm>
            <a:off x="2505075" y="42291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4" name="AutoShape 62"/>
          <p:cNvSpPr>
            <a:spLocks noChangeArrowheads="1"/>
          </p:cNvSpPr>
          <p:nvPr/>
        </p:nvSpPr>
        <p:spPr bwMode="auto">
          <a:xfrm>
            <a:off x="2124075" y="43624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5" name="AutoShape 63"/>
          <p:cNvSpPr>
            <a:spLocks noChangeArrowheads="1"/>
          </p:cNvSpPr>
          <p:nvPr/>
        </p:nvSpPr>
        <p:spPr bwMode="auto">
          <a:xfrm>
            <a:off x="2409825" y="31242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8" name="Oval 66"/>
          <p:cNvSpPr>
            <a:spLocks noChangeArrowheads="1"/>
          </p:cNvSpPr>
          <p:nvPr/>
        </p:nvSpPr>
        <p:spPr bwMode="auto">
          <a:xfrm>
            <a:off x="1114425" y="3209925"/>
            <a:ext cx="1885950" cy="1905000"/>
          </a:xfrm>
          <a:prstGeom prst="ellipse">
            <a:avLst/>
          </a:prstGeom>
          <a:noFill/>
          <a:ln w="15875" algn="ctr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299" name="AutoShape 67"/>
          <p:cNvSpPr>
            <a:spLocks noChangeArrowheads="1"/>
          </p:cNvSpPr>
          <p:nvPr/>
        </p:nvSpPr>
        <p:spPr bwMode="auto">
          <a:xfrm>
            <a:off x="1162050" y="3246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0" name="AutoShape 68"/>
          <p:cNvSpPr>
            <a:spLocks noChangeArrowheads="1"/>
          </p:cNvSpPr>
          <p:nvPr/>
        </p:nvSpPr>
        <p:spPr bwMode="auto">
          <a:xfrm>
            <a:off x="3086100" y="32273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1" name="Line 69"/>
          <p:cNvSpPr>
            <a:spLocks noChangeShapeType="1"/>
          </p:cNvSpPr>
          <p:nvPr/>
        </p:nvSpPr>
        <p:spPr bwMode="auto">
          <a:xfrm flipH="1" flipV="1">
            <a:off x="6107113" y="2311400"/>
            <a:ext cx="0" cy="2070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02" name="Line 70"/>
          <p:cNvSpPr>
            <a:spLocks noChangeShapeType="1"/>
          </p:cNvSpPr>
          <p:nvPr/>
        </p:nvSpPr>
        <p:spPr bwMode="auto">
          <a:xfrm>
            <a:off x="6076950" y="4398963"/>
            <a:ext cx="23479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03" name="AutoShape 71"/>
          <p:cNvSpPr>
            <a:spLocks noChangeArrowheads="1"/>
          </p:cNvSpPr>
          <p:nvPr/>
        </p:nvSpPr>
        <p:spPr bwMode="auto">
          <a:xfrm>
            <a:off x="6375400" y="37623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4" name="AutoShape 72"/>
          <p:cNvSpPr>
            <a:spLocks noChangeArrowheads="1"/>
          </p:cNvSpPr>
          <p:nvPr/>
        </p:nvSpPr>
        <p:spPr bwMode="auto">
          <a:xfrm>
            <a:off x="5800725" y="41195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5" name="AutoShape 73"/>
          <p:cNvSpPr>
            <a:spLocks noChangeArrowheads="1"/>
          </p:cNvSpPr>
          <p:nvPr/>
        </p:nvSpPr>
        <p:spPr bwMode="auto">
          <a:xfrm>
            <a:off x="6181725" y="4675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6" name="AutoShape 74"/>
          <p:cNvSpPr>
            <a:spLocks noChangeArrowheads="1"/>
          </p:cNvSpPr>
          <p:nvPr/>
        </p:nvSpPr>
        <p:spPr bwMode="auto">
          <a:xfrm>
            <a:off x="7000875" y="4675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7" name="AutoShape 75"/>
          <p:cNvSpPr>
            <a:spLocks noChangeArrowheads="1"/>
          </p:cNvSpPr>
          <p:nvPr/>
        </p:nvSpPr>
        <p:spPr bwMode="auto">
          <a:xfrm>
            <a:off x="6067425" y="38084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8" name="AutoShape 76"/>
          <p:cNvSpPr>
            <a:spLocks noChangeArrowheads="1"/>
          </p:cNvSpPr>
          <p:nvPr/>
        </p:nvSpPr>
        <p:spPr bwMode="auto">
          <a:xfrm>
            <a:off x="6276975" y="4084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09" name="AutoShape 77"/>
          <p:cNvSpPr>
            <a:spLocks noChangeArrowheads="1"/>
          </p:cNvSpPr>
          <p:nvPr/>
        </p:nvSpPr>
        <p:spPr bwMode="auto">
          <a:xfrm>
            <a:off x="6505575" y="4713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0" name="AutoShape 78"/>
          <p:cNvSpPr>
            <a:spLocks noChangeArrowheads="1"/>
          </p:cNvSpPr>
          <p:nvPr/>
        </p:nvSpPr>
        <p:spPr bwMode="auto">
          <a:xfrm>
            <a:off x="6486525" y="42084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1" name="AutoShape 79"/>
          <p:cNvSpPr>
            <a:spLocks noChangeArrowheads="1"/>
          </p:cNvSpPr>
          <p:nvPr/>
        </p:nvSpPr>
        <p:spPr bwMode="auto">
          <a:xfrm>
            <a:off x="8093075" y="38433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2" name="AutoShape 80"/>
          <p:cNvSpPr>
            <a:spLocks noChangeArrowheads="1"/>
          </p:cNvSpPr>
          <p:nvPr/>
        </p:nvSpPr>
        <p:spPr bwMode="auto">
          <a:xfrm>
            <a:off x="7953375" y="50561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3" name="AutoShape 81"/>
          <p:cNvSpPr>
            <a:spLocks noChangeArrowheads="1"/>
          </p:cNvSpPr>
          <p:nvPr/>
        </p:nvSpPr>
        <p:spPr bwMode="auto">
          <a:xfrm>
            <a:off x="7477125" y="2808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4" name="AutoShape 82"/>
          <p:cNvSpPr>
            <a:spLocks noChangeArrowheads="1"/>
          </p:cNvSpPr>
          <p:nvPr/>
        </p:nvSpPr>
        <p:spPr bwMode="auto">
          <a:xfrm>
            <a:off x="7483475" y="4071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5" name="AutoShape 83"/>
          <p:cNvSpPr>
            <a:spLocks noChangeArrowheads="1"/>
          </p:cNvSpPr>
          <p:nvPr/>
        </p:nvSpPr>
        <p:spPr bwMode="auto">
          <a:xfrm>
            <a:off x="8181975" y="4579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6" name="AutoShape 84"/>
          <p:cNvSpPr>
            <a:spLocks noChangeArrowheads="1"/>
          </p:cNvSpPr>
          <p:nvPr/>
        </p:nvSpPr>
        <p:spPr bwMode="auto">
          <a:xfrm>
            <a:off x="7007225" y="3519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7" name="AutoShape 85"/>
          <p:cNvSpPr>
            <a:spLocks noChangeArrowheads="1"/>
          </p:cNvSpPr>
          <p:nvPr/>
        </p:nvSpPr>
        <p:spPr bwMode="auto">
          <a:xfrm>
            <a:off x="7610475" y="47513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8" name="AutoShape 86"/>
          <p:cNvSpPr>
            <a:spLocks noChangeArrowheads="1"/>
          </p:cNvSpPr>
          <p:nvPr/>
        </p:nvSpPr>
        <p:spPr bwMode="auto">
          <a:xfrm>
            <a:off x="7400925" y="3017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19" name="AutoShape 87"/>
          <p:cNvSpPr>
            <a:spLocks noChangeArrowheads="1"/>
          </p:cNvSpPr>
          <p:nvPr/>
        </p:nvSpPr>
        <p:spPr bwMode="auto">
          <a:xfrm>
            <a:off x="6010275" y="45243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20" name="AutoShape 88"/>
          <p:cNvSpPr>
            <a:spLocks noChangeArrowheads="1"/>
          </p:cNvSpPr>
          <p:nvPr/>
        </p:nvSpPr>
        <p:spPr bwMode="auto">
          <a:xfrm>
            <a:off x="5629275" y="465772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21" name="AutoShape 89"/>
          <p:cNvSpPr>
            <a:spLocks noChangeArrowheads="1"/>
          </p:cNvSpPr>
          <p:nvPr/>
        </p:nvSpPr>
        <p:spPr bwMode="auto">
          <a:xfrm>
            <a:off x="7391400" y="31432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23" name="AutoShape 91"/>
          <p:cNvSpPr>
            <a:spLocks noChangeArrowheads="1"/>
          </p:cNvSpPr>
          <p:nvPr/>
        </p:nvSpPr>
        <p:spPr bwMode="auto">
          <a:xfrm>
            <a:off x="6943725" y="2674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24" name="AutoShape 92"/>
          <p:cNvSpPr>
            <a:spLocks noChangeArrowheads="1"/>
          </p:cNvSpPr>
          <p:nvPr/>
        </p:nvSpPr>
        <p:spPr bwMode="auto">
          <a:xfrm>
            <a:off x="8067675" y="3246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25" name="Line 93"/>
          <p:cNvSpPr>
            <a:spLocks noChangeShapeType="1"/>
          </p:cNvSpPr>
          <p:nvPr/>
        </p:nvSpPr>
        <p:spPr bwMode="auto">
          <a:xfrm flipH="1">
            <a:off x="4859338" y="4400550"/>
            <a:ext cx="1238250" cy="996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26" name="Line 94"/>
          <p:cNvSpPr>
            <a:spLocks noChangeShapeType="1"/>
          </p:cNvSpPr>
          <p:nvPr/>
        </p:nvSpPr>
        <p:spPr bwMode="auto">
          <a:xfrm>
            <a:off x="6096000" y="3048000"/>
            <a:ext cx="1447800" cy="13335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27" name="Line 95"/>
          <p:cNvSpPr>
            <a:spLocks noChangeShapeType="1"/>
          </p:cNvSpPr>
          <p:nvPr/>
        </p:nvSpPr>
        <p:spPr bwMode="auto">
          <a:xfrm flipV="1">
            <a:off x="6324600" y="4419600"/>
            <a:ext cx="1219200" cy="12192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28" name="Line 96"/>
          <p:cNvSpPr>
            <a:spLocks noChangeShapeType="1"/>
          </p:cNvSpPr>
          <p:nvPr/>
        </p:nvSpPr>
        <p:spPr bwMode="auto">
          <a:xfrm flipV="1">
            <a:off x="4629150" y="3086100"/>
            <a:ext cx="1466850" cy="8382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29" name="Line 97"/>
          <p:cNvSpPr>
            <a:spLocks noChangeShapeType="1"/>
          </p:cNvSpPr>
          <p:nvPr/>
        </p:nvSpPr>
        <p:spPr bwMode="auto">
          <a:xfrm>
            <a:off x="4610100" y="3924300"/>
            <a:ext cx="1714500" cy="169545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3330" name="AutoShape 98"/>
          <p:cNvSpPr>
            <a:spLocks noChangeArrowheads="1"/>
          </p:cNvSpPr>
          <p:nvPr/>
        </p:nvSpPr>
        <p:spPr bwMode="auto">
          <a:xfrm>
            <a:off x="3590925" y="2486025"/>
            <a:ext cx="1638300" cy="457200"/>
          </a:xfrm>
          <a:prstGeom prst="curvedDownArrow">
            <a:avLst>
              <a:gd name="adj1" fmla="val 71667"/>
              <a:gd name="adj2" fmla="val 143333"/>
              <a:gd name="adj3" fmla="val 33333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3331" name="Text Box 99"/>
          <p:cNvSpPr txBox="1">
            <a:spLocks noChangeArrowheads="1"/>
          </p:cNvSpPr>
          <p:nvPr/>
        </p:nvSpPr>
        <p:spPr bwMode="auto">
          <a:xfrm>
            <a:off x="3590925" y="2886075"/>
            <a:ext cx="1679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cs typeface="Times New Roman" pitchFamily="18" charset="0"/>
              </a:rPr>
              <a:t>Φ</a:t>
            </a:r>
            <a:r>
              <a:rPr lang="en-US" sz="2000">
                <a:cs typeface="Times New Roman" pitchFamily="18" charset="0"/>
              </a:rPr>
              <a:t>:  </a:t>
            </a:r>
            <a:r>
              <a:rPr lang="en-US" sz="2000" b="1">
                <a:cs typeface="Times New Roman" pitchFamily="18" charset="0"/>
              </a:rPr>
              <a:t>x</a:t>
            </a:r>
            <a:r>
              <a:rPr lang="en-US" sz="2000" b="1" baseline="-25000">
                <a:cs typeface="Times New Roman" pitchFamily="18" charset="0"/>
              </a:rPr>
              <a:t> </a:t>
            </a:r>
            <a:r>
              <a:rPr lang="en-US" sz="2000" b="1">
                <a:cs typeface="Times New Roman" pitchFamily="18" charset="0"/>
              </a:rPr>
              <a:t>→</a:t>
            </a:r>
            <a:r>
              <a:rPr lang="en-US" sz="2000">
                <a:cs typeface="Times New Roman" pitchFamily="18" charset="0"/>
              </a:rPr>
              <a:t> </a:t>
            </a:r>
            <a:r>
              <a:rPr lang="el-GR" sz="2000" b="1">
                <a:cs typeface="Times New Roman" pitchFamily="18" charset="0"/>
              </a:rPr>
              <a:t>φ</a:t>
            </a:r>
            <a:r>
              <a:rPr lang="en-US" sz="2000">
                <a:cs typeface="Times New Roman" pitchFamily="18" charset="0"/>
              </a:rPr>
              <a:t>(</a:t>
            </a:r>
            <a:r>
              <a:rPr lang="en-US" sz="2000" b="1">
                <a:cs typeface="Times New Roman" pitchFamily="18" charset="0"/>
              </a:rPr>
              <a:t>x</a:t>
            </a:r>
            <a:r>
              <a:rPr lang="en-US" sz="2000">
                <a:cs typeface="Times New Roman" pitchFamily="18" charset="0"/>
              </a:rPr>
              <a:t>)</a:t>
            </a:r>
          </a:p>
        </p:txBody>
      </p:sp>
      <p:sp>
        <p:nvSpPr>
          <p:cNvPr id="58" name="Espaço Reservado para Número de Slide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9" name="Espaço Reservado para Rodapé 5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“</a:t>
            </a:r>
            <a:r>
              <a:rPr lang="en-US" dirty="0" err="1" smtClean="0"/>
              <a:t>Truque</a:t>
            </a:r>
            <a:r>
              <a:rPr lang="en-US" dirty="0" smtClean="0"/>
              <a:t>” do Kernel</a:t>
            </a:r>
            <a:endParaRPr lang="en-US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724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classificador</a:t>
            </a:r>
            <a:r>
              <a:rPr lang="en-US" dirty="0" smtClean="0"/>
              <a:t> linear </a:t>
            </a:r>
            <a:r>
              <a:rPr lang="en-US" dirty="0" err="1" smtClean="0"/>
              <a:t>depende</a:t>
            </a:r>
            <a:r>
              <a:rPr lang="en-US" dirty="0" smtClean="0"/>
              <a:t> do </a:t>
            </a:r>
            <a:r>
              <a:rPr lang="en-US" dirty="0" err="1" smtClean="0"/>
              <a:t>produto</a:t>
            </a:r>
            <a:r>
              <a:rPr lang="en-US" dirty="0" smtClean="0"/>
              <a:t> </a:t>
            </a:r>
            <a:r>
              <a:rPr lang="en-US" dirty="0" err="1" smtClean="0"/>
              <a:t>interno</a:t>
            </a:r>
            <a:r>
              <a:rPr lang="en-US" dirty="0" smtClean="0"/>
              <a:t> entre </a:t>
            </a:r>
            <a:r>
              <a:rPr lang="en-US" dirty="0" err="1" smtClean="0"/>
              <a:t>exemplos</a:t>
            </a:r>
            <a:r>
              <a:rPr lang="en-US" dirty="0" smtClean="0"/>
              <a:t> </a:t>
            </a:r>
            <a:r>
              <a:rPr lang="en-US" i="1" dirty="0" smtClean="0"/>
              <a:t>K</a:t>
            </a:r>
            <a:r>
              <a:rPr lang="en-US" dirty="0" smtClean="0"/>
              <a:t>(</a:t>
            </a:r>
            <a:r>
              <a:rPr lang="en-US" b="1" dirty="0" err="1" smtClean="0"/>
              <a:t>x</a:t>
            </a:r>
            <a:r>
              <a:rPr lang="en-US" i="1" baseline="-25000" dirty="0" err="1" smtClean="0"/>
              <a:t>i</a:t>
            </a:r>
            <a:r>
              <a:rPr lang="en-US" dirty="0" err="1" smtClean="0"/>
              <a:t>,</a:t>
            </a:r>
            <a:r>
              <a:rPr lang="en-US" b="1" dirty="0" err="1" smtClean="0"/>
              <a:t>x</a:t>
            </a:r>
            <a:r>
              <a:rPr lang="en-US" i="1" baseline="-25000" dirty="0" err="1" smtClean="0"/>
              <a:t>j</a:t>
            </a:r>
            <a:r>
              <a:rPr lang="en-US" dirty="0"/>
              <a:t>)=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b="1" baseline="30000" dirty="0" err="1"/>
              <a:t>T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endParaRPr lang="en-US" i="1" baseline="-25000" dirty="0"/>
          </a:p>
          <a:p>
            <a:r>
              <a:rPr lang="en-US" dirty="0" smtClean="0"/>
              <a:t>Se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ponto</a:t>
            </a:r>
            <a:r>
              <a:rPr lang="en-US" dirty="0" smtClean="0"/>
              <a:t> for </a:t>
            </a:r>
            <a:r>
              <a:rPr lang="en-US" dirty="0" err="1" smtClean="0"/>
              <a:t>mapeado</a:t>
            </a:r>
            <a:r>
              <a:rPr lang="en-US" dirty="0" smtClean="0"/>
              <a:t> a um </a:t>
            </a:r>
            <a:r>
              <a:rPr lang="en-US" dirty="0" err="1" smtClean="0"/>
              <a:t>espaço</a:t>
            </a:r>
            <a:r>
              <a:rPr lang="en-US" dirty="0" smtClean="0"/>
              <a:t> de </a:t>
            </a:r>
            <a:r>
              <a:rPr lang="en-US" dirty="0" err="1" smtClean="0"/>
              <a:t>alta</a:t>
            </a:r>
            <a:r>
              <a:rPr lang="en-US" dirty="0" smtClean="0"/>
              <a:t> </a:t>
            </a:r>
            <a:r>
              <a:rPr lang="en-US" dirty="0" err="1" smtClean="0"/>
              <a:t>dimensão</a:t>
            </a:r>
            <a:r>
              <a:rPr lang="en-US" dirty="0" smtClean="0"/>
              <a:t> </a:t>
            </a:r>
            <a:r>
              <a:rPr lang="en-US" dirty="0" err="1" smtClean="0"/>
              <a:t>através</a:t>
            </a:r>
            <a:r>
              <a:rPr lang="en-US" dirty="0" smtClean="0"/>
              <a:t> de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transformação</a:t>
            </a:r>
            <a:r>
              <a:rPr lang="en-US" dirty="0" smtClean="0"/>
              <a:t> </a:t>
            </a:r>
            <a:r>
              <a:rPr lang="el-GR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:  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b="1" baseline="-25000" dirty="0">
                <a:cs typeface="Times New Roman" pitchFamily="18" charset="0"/>
              </a:rPr>
              <a:t> </a:t>
            </a:r>
            <a:r>
              <a:rPr lang="en-US" b="1" dirty="0">
                <a:cs typeface="Times New Roman" pitchFamily="18" charset="0"/>
              </a:rPr>
              <a:t>→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), </a:t>
            </a:r>
            <a:r>
              <a:rPr lang="en-US" dirty="0" smtClean="0">
                <a:cs typeface="Times New Roman" pitchFamily="18" charset="0"/>
              </a:rPr>
              <a:t>o </a:t>
            </a:r>
            <a:r>
              <a:rPr lang="en-US" dirty="0" err="1" smtClean="0">
                <a:cs typeface="Times New Roman" pitchFamily="18" charset="0"/>
              </a:rPr>
              <a:t>produto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interno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fica</a:t>
            </a:r>
            <a:r>
              <a:rPr lang="en-US" dirty="0" smtClean="0">
                <a:cs typeface="Times New Roman" pitchFamily="18" charset="0"/>
              </a:rPr>
              <a:t>:</a:t>
            </a:r>
            <a:endParaRPr lang="en-US" dirty="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)=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)</a:t>
            </a:r>
            <a:r>
              <a:rPr lang="en-US" b="1" baseline="-25000" dirty="0"/>
              <a:t> </a:t>
            </a:r>
            <a:r>
              <a:rPr lang="en-US" b="1" baseline="30000" dirty="0"/>
              <a:t>T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</a:t>
            </a:r>
          </a:p>
          <a:p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função</a:t>
            </a:r>
            <a:r>
              <a:rPr lang="en-US" dirty="0" smtClean="0"/>
              <a:t> de kernel é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função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é </a:t>
            </a:r>
            <a:r>
              <a:rPr lang="en-US" dirty="0" err="1" smtClean="0"/>
              <a:t>equivalente</a:t>
            </a:r>
            <a:r>
              <a:rPr lang="en-US" dirty="0" smtClean="0"/>
              <a:t> a um </a:t>
            </a:r>
            <a:r>
              <a:rPr lang="en-US" dirty="0" err="1" smtClean="0"/>
              <a:t>produto</a:t>
            </a:r>
            <a:r>
              <a:rPr lang="en-US" dirty="0" smtClean="0"/>
              <a:t> </a:t>
            </a:r>
            <a:r>
              <a:rPr lang="en-US" dirty="0" err="1" smtClean="0"/>
              <a:t>interno</a:t>
            </a:r>
            <a:r>
              <a:rPr lang="en-US" dirty="0" smtClean="0"/>
              <a:t> </a:t>
            </a:r>
            <a:r>
              <a:rPr lang="en-US" dirty="0" err="1" smtClean="0"/>
              <a:t>nem</a:t>
            </a:r>
            <a:r>
              <a:rPr lang="en-US" dirty="0" smtClean="0"/>
              <a:t> </a:t>
            </a:r>
            <a:r>
              <a:rPr lang="en-US" dirty="0" err="1" smtClean="0"/>
              <a:t>espaço</a:t>
            </a:r>
            <a:r>
              <a:rPr lang="en-US" dirty="0" smtClean="0"/>
              <a:t> de </a:t>
            </a:r>
            <a:r>
              <a:rPr lang="en-US" dirty="0" err="1" smtClean="0"/>
              <a:t>maior</a:t>
            </a:r>
            <a:r>
              <a:rPr lang="en-US" dirty="0" smtClean="0"/>
              <a:t> de </a:t>
            </a:r>
            <a:r>
              <a:rPr lang="en-US" dirty="0" err="1" smtClean="0"/>
              <a:t>dimensionalidade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Example: </a:t>
            </a:r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err="1" smtClean="0"/>
              <a:t>Vetores</a:t>
            </a:r>
            <a:r>
              <a:rPr lang="en-US" dirty="0" smtClean="0"/>
              <a:t> de 2 </a:t>
            </a:r>
            <a:r>
              <a:rPr lang="en-US" dirty="0" err="1" smtClean="0"/>
              <a:t>dimensões</a:t>
            </a:r>
            <a:r>
              <a:rPr lang="en-US" dirty="0" smtClean="0"/>
              <a:t> </a:t>
            </a:r>
            <a:r>
              <a:rPr lang="en-US" b="1" dirty="0"/>
              <a:t>x</a:t>
            </a:r>
            <a:r>
              <a:rPr lang="en-US" dirty="0"/>
              <a:t>=[</a:t>
            </a:r>
            <a:r>
              <a:rPr lang="en-US" i="1" dirty="0"/>
              <a:t>x</a:t>
            </a:r>
            <a:r>
              <a:rPr lang="en-US" i="1" baseline="-25000" dirty="0"/>
              <a:t>1   </a:t>
            </a:r>
            <a:r>
              <a:rPr lang="en-US" i="1" dirty="0"/>
              <a:t>x</a:t>
            </a:r>
            <a:r>
              <a:rPr lang="en-US" i="1" baseline="-25000" dirty="0"/>
              <a:t>2</a:t>
            </a:r>
            <a:r>
              <a:rPr lang="en-US" dirty="0"/>
              <a:t>];  let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)=(1 + 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b="1" baseline="30000" dirty="0" err="1"/>
              <a:t>T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baseline="-25000" dirty="0"/>
              <a:t>,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err="1" smtClean="0"/>
              <a:t>Precisamos</a:t>
            </a:r>
            <a:r>
              <a:rPr lang="en-US" dirty="0" smtClean="0"/>
              <a:t> </a:t>
            </a:r>
            <a:r>
              <a:rPr lang="en-US" dirty="0" err="1" smtClean="0"/>
              <a:t>mostrar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b="1" baseline="-25000" dirty="0" err="1"/>
              <a:t>j</a:t>
            </a:r>
            <a:r>
              <a:rPr lang="en-US" dirty="0"/>
              <a:t>)=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)</a:t>
            </a:r>
            <a:r>
              <a:rPr lang="en-US" b="1" baseline="-25000" dirty="0"/>
              <a:t> </a:t>
            </a:r>
            <a:r>
              <a:rPr lang="en-US" b="1" baseline="30000" dirty="0"/>
              <a:t>T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):</a:t>
            </a:r>
          </a:p>
          <a:p>
            <a:pPr>
              <a:buFontTx/>
              <a:buNone/>
            </a:pPr>
            <a:r>
              <a:rPr lang="en-US" dirty="0"/>
              <a:t>	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)=(1 + 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b="1" baseline="30000" dirty="0" err="1"/>
              <a:t>T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baseline="-25000" dirty="0"/>
              <a:t>,</a:t>
            </a:r>
            <a:r>
              <a:rPr lang="en-US" dirty="0"/>
              <a:t>= 1+ </a:t>
            </a:r>
            <a:r>
              <a:rPr lang="en-US" i="1" dirty="0"/>
              <a:t>x</a:t>
            </a:r>
            <a:r>
              <a:rPr lang="en-US" i="1" baseline="-25000" dirty="0"/>
              <a:t>i1</a:t>
            </a:r>
            <a:r>
              <a:rPr lang="en-US" i="1" baseline="30000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j1</a:t>
            </a:r>
            <a:r>
              <a:rPr lang="en-US" i="1" baseline="30000" dirty="0"/>
              <a:t>2 </a:t>
            </a:r>
            <a:r>
              <a:rPr lang="en-US" i="1" dirty="0"/>
              <a:t>+ </a:t>
            </a:r>
            <a:r>
              <a:rPr lang="en-US" dirty="0"/>
              <a:t>2 </a:t>
            </a:r>
            <a:r>
              <a:rPr lang="en-US" i="1" dirty="0"/>
              <a:t>x</a:t>
            </a:r>
            <a:r>
              <a:rPr lang="en-US" i="1" baseline="-25000" dirty="0"/>
              <a:t>i1</a:t>
            </a:r>
            <a:r>
              <a:rPr lang="en-US" i="1" dirty="0"/>
              <a:t>x</a:t>
            </a:r>
            <a:r>
              <a:rPr lang="en-US" i="1" baseline="-25000" dirty="0"/>
              <a:t>j1</a:t>
            </a:r>
            <a:r>
              <a:rPr lang="en-US" i="1" baseline="30000" dirty="0"/>
              <a:t> </a:t>
            </a:r>
            <a:r>
              <a:rPr lang="en-US" i="1" dirty="0"/>
              <a:t>x</a:t>
            </a:r>
            <a:r>
              <a:rPr lang="en-US" i="1" baseline="-25000" dirty="0"/>
              <a:t>i2</a:t>
            </a:r>
            <a:r>
              <a:rPr lang="en-US" i="1" dirty="0"/>
              <a:t>x</a:t>
            </a:r>
            <a:r>
              <a:rPr lang="en-US" i="1" baseline="-25000" dirty="0"/>
              <a:t>j2</a:t>
            </a:r>
            <a:r>
              <a:rPr lang="en-US" i="1" dirty="0"/>
              <a:t>+ x</a:t>
            </a:r>
            <a:r>
              <a:rPr lang="en-US" i="1" baseline="-25000" dirty="0"/>
              <a:t>i2</a:t>
            </a:r>
            <a:r>
              <a:rPr lang="en-US" i="1" baseline="30000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j2</a:t>
            </a:r>
            <a:r>
              <a:rPr lang="en-US" i="1" baseline="30000" dirty="0"/>
              <a:t>2 </a:t>
            </a:r>
            <a:r>
              <a:rPr lang="en-US" dirty="0"/>
              <a:t>+ 2</a:t>
            </a:r>
            <a:r>
              <a:rPr lang="en-US" i="1" dirty="0"/>
              <a:t>x</a:t>
            </a:r>
            <a:r>
              <a:rPr lang="en-US" i="1" baseline="-25000" dirty="0"/>
              <a:t>i1</a:t>
            </a:r>
            <a:r>
              <a:rPr lang="en-US" i="1" dirty="0"/>
              <a:t>x</a:t>
            </a:r>
            <a:r>
              <a:rPr lang="en-US" i="1" baseline="-25000" dirty="0"/>
              <a:t>j1 </a:t>
            </a:r>
            <a:r>
              <a:rPr lang="en-US" i="1" dirty="0"/>
              <a:t>+ </a:t>
            </a:r>
            <a:r>
              <a:rPr lang="en-US" dirty="0" smtClean="0"/>
              <a:t>2</a:t>
            </a:r>
            <a:r>
              <a:rPr lang="en-US" i="1" dirty="0" smtClean="0"/>
              <a:t>x</a:t>
            </a:r>
            <a:r>
              <a:rPr lang="en-US" i="1" baseline="-25000" dirty="0" smtClean="0"/>
              <a:t>i2</a:t>
            </a:r>
            <a:r>
              <a:rPr lang="en-US" i="1" dirty="0" smtClean="0"/>
              <a:t>x</a:t>
            </a:r>
            <a:r>
              <a:rPr lang="en-US" i="1" baseline="-25000" dirty="0" smtClean="0"/>
              <a:t>j2</a:t>
            </a:r>
            <a:endParaRPr lang="en-US" i="1" dirty="0"/>
          </a:p>
          <a:p>
            <a:pPr>
              <a:buFontTx/>
              <a:buNone/>
            </a:pPr>
            <a:r>
              <a:rPr lang="en-US" i="1" dirty="0"/>
              <a:t>	      = </a:t>
            </a:r>
            <a:r>
              <a:rPr lang="en-US" dirty="0"/>
              <a:t>[1  </a:t>
            </a:r>
            <a:r>
              <a:rPr lang="en-US" i="1" dirty="0"/>
              <a:t>x</a:t>
            </a:r>
            <a:r>
              <a:rPr lang="en-US" i="1" baseline="-25000" dirty="0"/>
              <a:t>i1</a:t>
            </a:r>
            <a:r>
              <a:rPr lang="en-US" i="1" baseline="30000" dirty="0"/>
              <a:t>2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 </a:t>
            </a:r>
            <a:r>
              <a:rPr lang="en-US" i="1" dirty="0"/>
              <a:t>x</a:t>
            </a:r>
            <a:r>
              <a:rPr lang="en-US" i="1" baseline="-25000" dirty="0"/>
              <a:t>i1</a:t>
            </a:r>
            <a:r>
              <a:rPr lang="en-US" i="1" dirty="0"/>
              <a:t>x</a:t>
            </a:r>
            <a:r>
              <a:rPr lang="en-US" i="1" baseline="-25000" dirty="0"/>
              <a:t>i2  </a:t>
            </a:r>
            <a:r>
              <a:rPr lang="en-US" i="1" dirty="0"/>
              <a:t> x</a:t>
            </a:r>
            <a:r>
              <a:rPr lang="en-US" i="1" baseline="-25000" dirty="0"/>
              <a:t>i2</a:t>
            </a:r>
            <a:r>
              <a:rPr lang="en-US" i="1" baseline="30000" dirty="0"/>
              <a:t>2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i1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i2</a:t>
            </a:r>
            <a:r>
              <a:rPr lang="en-US" dirty="0"/>
              <a:t>]</a:t>
            </a:r>
            <a:r>
              <a:rPr lang="en-US" b="1" baseline="30000" dirty="0"/>
              <a:t>T </a:t>
            </a:r>
            <a:r>
              <a:rPr lang="en-US" dirty="0"/>
              <a:t>[1  </a:t>
            </a:r>
            <a:r>
              <a:rPr lang="en-US" i="1" dirty="0"/>
              <a:t>x</a:t>
            </a:r>
            <a:r>
              <a:rPr lang="en-US" i="1" baseline="-25000" dirty="0"/>
              <a:t>j1</a:t>
            </a:r>
            <a:r>
              <a:rPr lang="en-US" i="1" baseline="30000" dirty="0"/>
              <a:t>2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 </a:t>
            </a:r>
            <a:r>
              <a:rPr lang="en-US" i="1" dirty="0"/>
              <a:t>x</a:t>
            </a:r>
            <a:r>
              <a:rPr lang="en-US" i="1" baseline="-25000" dirty="0"/>
              <a:t>j1</a:t>
            </a:r>
            <a:r>
              <a:rPr lang="en-US" i="1" dirty="0"/>
              <a:t>x</a:t>
            </a:r>
            <a:r>
              <a:rPr lang="en-US" i="1" baseline="-25000" dirty="0"/>
              <a:t>j2  </a:t>
            </a:r>
            <a:r>
              <a:rPr lang="en-US" i="1" dirty="0"/>
              <a:t> x</a:t>
            </a:r>
            <a:r>
              <a:rPr lang="en-US" i="1" baseline="-25000" dirty="0"/>
              <a:t>j2</a:t>
            </a:r>
            <a:r>
              <a:rPr lang="en-US" i="1" baseline="30000" dirty="0"/>
              <a:t>2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j1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j2</a:t>
            </a:r>
            <a:r>
              <a:rPr lang="en-US" dirty="0"/>
              <a:t>] </a:t>
            </a:r>
          </a:p>
          <a:p>
            <a:pPr>
              <a:buFontTx/>
              <a:buNone/>
            </a:pPr>
            <a:r>
              <a:rPr lang="en-US" dirty="0"/>
              <a:t>	      =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)</a:t>
            </a:r>
            <a:r>
              <a:rPr lang="en-US" b="1" baseline="-25000" dirty="0"/>
              <a:t> </a:t>
            </a:r>
            <a:r>
              <a:rPr lang="en-US" b="1" baseline="30000" dirty="0"/>
              <a:t>T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),    </a:t>
            </a:r>
            <a:r>
              <a:rPr lang="en-US" dirty="0" err="1" smtClean="0"/>
              <a:t>onde</a:t>
            </a:r>
            <a:r>
              <a:rPr lang="en-US" dirty="0" smtClean="0"/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dirty="0"/>
              <a:t>) = </a:t>
            </a:r>
            <a:r>
              <a:rPr lang="en-US" b="1" baseline="-25000" dirty="0"/>
              <a:t> </a:t>
            </a:r>
            <a:r>
              <a:rPr lang="en-US" dirty="0"/>
              <a:t>[1  </a:t>
            </a:r>
            <a:r>
              <a:rPr lang="en-US" i="1" dirty="0"/>
              <a:t>x</a:t>
            </a:r>
            <a:r>
              <a:rPr lang="en-US" i="1" baseline="-25000" dirty="0"/>
              <a:t>1</a:t>
            </a:r>
            <a:r>
              <a:rPr lang="en-US" i="1" baseline="30000" dirty="0"/>
              <a:t>2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 </a:t>
            </a:r>
            <a:r>
              <a:rPr lang="en-US" i="1" dirty="0"/>
              <a:t>x</a:t>
            </a:r>
            <a:r>
              <a:rPr lang="en-US" i="1" baseline="-25000" dirty="0"/>
              <a:t>1</a:t>
            </a:r>
            <a:r>
              <a:rPr lang="en-US" i="1" dirty="0"/>
              <a:t>x</a:t>
            </a:r>
            <a:r>
              <a:rPr lang="en-US" i="1" baseline="-25000" dirty="0"/>
              <a:t>2  </a:t>
            </a:r>
            <a:r>
              <a:rPr lang="en-US" i="1" dirty="0"/>
              <a:t> x</a:t>
            </a:r>
            <a:r>
              <a:rPr lang="en-US" i="1" baseline="-25000" dirty="0"/>
              <a:t>2</a:t>
            </a:r>
            <a:r>
              <a:rPr lang="en-US" i="1" baseline="30000" dirty="0"/>
              <a:t>2 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1  </a:t>
            </a:r>
            <a:r>
              <a:rPr lang="en-US" i="1" dirty="0">
                <a:cs typeface="Times New Roman" pitchFamily="18" charset="0"/>
              </a:rPr>
              <a:t>√</a:t>
            </a:r>
            <a:r>
              <a:rPr lang="en-US" dirty="0"/>
              <a:t>2</a:t>
            </a:r>
            <a:r>
              <a:rPr lang="en-US" i="1" dirty="0"/>
              <a:t>x</a:t>
            </a:r>
            <a:r>
              <a:rPr lang="en-US" i="1" baseline="-25000" dirty="0"/>
              <a:t>2</a:t>
            </a:r>
            <a:r>
              <a:rPr lang="en-US" dirty="0"/>
              <a:t>]</a:t>
            </a:r>
          </a:p>
          <a:p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precisamos</a:t>
            </a:r>
            <a:r>
              <a:rPr lang="en-US" dirty="0" smtClean="0"/>
              <a:t> </a:t>
            </a:r>
            <a:r>
              <a:rPr lang="en-US" dirty="0" err="1" smtClean="0"/>
              <a:t>calcular</a:t>
            </a:r>
            <a:r>
              <a:rPr lang="en-US" dirty="0" smtClean="0"/>
              <a:t> </a:t>
            </a:r>
            <a:r>
              <a:rPr lang="el-GR" b="1" dirty="0" smtClean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dirty="0"/>
              <a:t>) </a:t>
            </a:r>
            <a:r>
              <a:rPr lang="en-US" dirty="0" err="1" smtClean="0"/>
              <a:t>explicitamente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funções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i="1" dirty="0"/>
              <a:t>Kernels</a:t>
            </a:r>
            <a:r>
              <a:rPr lang="en-US" dirty="0"/>
              <a:t>?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funções</a:t>
            </a:r>
            <a:r>
              <a:rPr lang="en-US" dirty="0" smtClean="0"/>
              <a:t>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 </a:t>
            </a:r>
            <a:r>
              <a:rPr lang="en-US" dirty="0" err="1" smtClean="0"/>
              <a:t>checar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i="1" dirty="0" smtClean="0"/>
              <a:t>K</a:t>
            </a:r>
            <a:r>
              <a:rPr lang="en-US" dirty="0" smtClean="0"/>
              <a:t>(</a:t>
            </a:r>
            <a:r>
              <a:rPr lang="en-US" b="1" dirty="0" err="1" smtClean="0"/>
              <a:t>x</a:t>
            </a:r>
            <a:r>
              <a:rPr lang="en-US" i="1" baseline="-25000" dirty="0" err="1" smtClean="0"/>
              <a:t>i</a:t>
            </a:r>
            <a:r>
              <a:rPr lang="en-US" dirty="0" err="1" smtClean="0"/>
              <a:t>,</a:t>
            </a:r>
            <a:r>
              <a:rPr lang="en-US" b="1" dirty="0" err="1" smtClean="0"/>
              <a:t>x</a:t>
            </a:r>
            <a:r>
              <a:rPr lang="en-US" i="1" baseline="-25000" dirty="0" err="1" smtClean="0"/>
              <a:t>j</a:t>
            </a:r>
            <a:r>
              <a:rPr lang="en-US" dirty="0"/>
              <a:t>)= </a:t>
            </a:r>
            <a:r>
              <a:rPr lang="el-GR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)</a:t>
            </a:r>
            <a:r>
              <a:rPr lang="en-US" b="1" baseline="-25000" dirty="0"/>
              <a:t> </a:t>
            </a:r>
            <a:r>
              <a:rPr lang="en-US" b="1" baseline="30000" dirty="0"/>
              <a:t>T</a:t>
            </a:r>
            <a:r>
              <a:rPr lang="el-GR" dirty="0">
                <a:cs typeface="Times New Roman" pitchFamily="18" charset="0"/>
              </a:rPr>
              <a:t>φ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 </a:t>
            </a:r>
            <a:r>
              <a:rPr lang="en-US" dirty="0" err="1" smtClean="0"/>
              <a:t>pode</a:t>
            </a:r>
            <a:r>
              <a:rPr lang="en-US" dirty="0" smtClean="0"/>
              <a:t> ser </a:t>
            </a:r>
            <a:r>
              <a:rPr lang="en-US" dirty="0" err="1" smtClean="0"/>
              <a:t>difícil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Teorema</a:t>
            </a:r>
            <a:r>
              <a:rPr lang="en-US" dirty="0" smtClean="0"/>
              <a:t> de Mercer:  </a:t>
            </a:r>
            <a:endParaRPr lang="en-US" dirty="0"/>
          </a:p>
          <a:p>
            <a:pPr algn="ctr">
              <a:buFontTx/>
              <a:buNone/>
            </a:pPr>
            <a:r>
              <a:rPr lang="en-US" b="1" i="1" dirty="0" smtClean="0"/>
              <a:t>Toda </a:t>
            </a:r>
            <a:r>
              <a:rPr lang="en-US" b="1" i="1" dirty="0" err="1" smtClean="0"/>
              <a:t>função</a:t>
            </a:r>
            <a:r>
              <a:rPr lang="en-US" b="1" i="1" dirty="0" smtClean="0"/>
              <a:t> </a:t>
            </a:r>
            <a:r>
              <a:rPr lang="en-US" b="1" i="1" dirty="0" err="1" smtClean="0"/>
              <a:t>simétrica</a:t>
            </a:r>
            <a:r>
              <a:rPr lang="en-US" b="1" i="1" dirty="0" smtClean="0"/>
              <a:t> </a:t>
            </a:r>
            <a:r>
              <a:rPr lang="en-US" b="1" i="1" dirty="0" err="1" smtClean="0"/>
              <a:t>definida</a:t>
            </a:r>
            <a:r>
              <a:rPr lang="en-US" b="1" i="1" dirty="0" smtClean="0"/>
              <a:t> semi-</a:t>
            </a:r>
            <a:r>
              <a:rPr lang="en-US" b="1" i="1" dirty="0" err="1" smtClean="0"/>
              <a:t>positiva</a:t>
            </a:r>
            <a:r>
              <a:rPr lang="en-US" b="1" i="1" dirty="0" smtClean="0"/>
              <a:t> é um </a:t>
            </a:r>
            <a:r>
              <a:rPr lang="en-US" b="1" i="1" dirty="0"/>
              <a:t>kernel</a:t>
            </a:r>
          </a:p>
          <a:p>
            <a:pPr algn="ctr">
              <a:buFontTx/>
              <a:buNone/>
            </a:pPr>
            <a:endParaRPr lang="en-US" b="1" i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Redes Neurais – Cap. 4 </a:t>
            </a:r>
            <a:r>
              <a:rPr lang="pt-BR" sz="2000" dirty="0" smtClean="0">
                <a:solidFill>
                  <a:srgbClr val="00B0F0"/>
                </a:solidFill>
              </a:rPr>
              <a:t>(04</a:t>
            </a:r>
            <a:r>
              <a:rPr lang="en-US" sz="2000" dirty="0" smtClean="0">
                <a:solidFill>
                  <a:srgbClr val="00B0F0"/>
                </a:solidFill>
              </a:rPr>
              <a:t>/05</a:t>
            </a:r>
            <a:r>
              <a:rPr lang="pt-BR" sz="2000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>
                <a:solidFill>
                  <a:srgbClr val="00B0F0"/>
                </a:solidFill>
              </a:rPr>
              <a:t>Teoria do Aprendizado – Cap. 7 (11</a:t>
            </a:r>
            <a:r>
              <a:rPr lang="en-US" sz="2000" dirty="0" smtClean="0">
                <a:solidFill>
                  <a:srgbClr val="00B0F0"/>
                </a:solidFill>
              </a:rPr>
              <a:t>/05)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Máquinas de Vetor de Suporte – Artigo (18</a:t>
            </a:r>
            <a:r>
              <a:rPr lang="en-US" sz="2000" b="1" dirty="0">
                <a:solidFill>
                  <a:srgbClr val="00B0F0"/>
                </a:solidFill>
              </a:rPr>
              <a:t>/05</a:t>
            </a:r>
            <a:r>
              <a:rPr lang="pt-BR" sz="2000" b="1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Bayesiano – Cap. 6 e novo cap. online (25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Baseado em Instâncias – Cap. 8 (01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Classificação de Textos – Artigo (08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Não-Supervisionado 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Exemplos</a:t>
            </a:r>
            <a:r>
              <a:rPr lang="en-US" dirty="0" smtClean="0"/>
              <a:t> de </a:t>
            </a:r>
            <a:r>
              <a:rPr lang="en-US" dirty="0" err="1" smtClean="0"/>
              <a:t>Funções</a:t>
            </a:r>
            <a:r>
              <a:rPr lang="en-US" dirty="0" smtClean="0"/>
              <a:t> </a:t>
            </a:r>
            <a:r>
              <a:rPr lang="en-US" i="1" dirty="0" smtClean="0"/>
              <a:t>Kernel</a:t>
            </a:r>
            <a:endParaRPr lang="en-US" i="1" dirty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Linear: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)= 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b="1" baseline="30000" dirty="0" err="1"/>
              <a:t>T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b="1" baseline="-25000" dirty="0"/>
              <a:t>  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:    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b="1" baseline="-25000" dirty="0">
                <a:cs typeface="Times New Roman" pitchFamily="18" charset="0"/>
              </a:rPr>
              <a:t>  </a:t>
            </a:r>
            <a:r>
              <a:rPr lang="en-US" b="1" dirty="0">
                <a:cs typeface="Times New Roman" pitchFamily="18" charset="0"/>
              </a:rPr>
              <a:t>→ 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), </a:t>
            </a:r>
            <a:r>
              <a:rPr lang="en-US" dirty="0" err="1" smtClean="0">
                <a:cs typeface="Times New Roman" pitchFamily="18" charset="0"/>
              </a:rPr>
              <a:t>onde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 smtClean="0">
                <a:cs typeface="Times New Roman" pitchFamily="18" charset="0"/>
              </a:rPr>
              <a:t>(</a:t>
            </a:r>
            <a:r>
              <a:rPr lang="en-US" b="1" dirty="0" smtClean="0">
                <a:cs typeface="Times New Roman" pitchFamily="18" charset="0"/>
              </a:rPr>
              <a:t>x</a:t>
            </a:r>
            <a:r>
              <a:rPr lang="en-US" dirty="0" smtClean="0">
                <a:cs typeface="Times New Roman" pitchFamily="18" charset="0"/>
              </a:rPr>
              <a:t>)=</a:t>
            </a:r>
            <a:r>
              <a:rPr lang="en-US" b="1" dirty="0" smtClean="0">
                <a:cs typeface="Times New Roman" pitchFamily="18" charset="0"/>
              </a:rPr>
              <a:t>x</a:t>
            </a:r>
            <a:r>
              <a:rPr lang="en-US" dirty="0" smtClean="0">
                <a:cs typeface="Times New Roman" pitchFamily="18" charset="0"/>
              </a:rPr>
              <a:t> </a:t>
            </a:r>
            <a:endParaRPr lang="en-US" b="1" baseline="-25000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 smtClean="0"/>
              <a:t>Polinomial</a:t>
            </a:r>
            <a:r>
              <a:rPr lang="en-US" dirty="0" smtClean="0"/>
              <a:t> de </a:t>
            </a:r>
            <a:r>
              <a:rPr lang="en-US" dirty="0" err="1" smtClean="0"/>
              <a:t>expoente</a:t>
            </a:r>
            <a:r>
              <a:rPr lang="en-US" dirty="0" smtClean="0"/>
              <a:t> </a:t>
            </a:r>
            <a:r>
              <a:rPr lang="en-US" i="1" dirty="0"/>
              <a:t>p</a:t>
            </a:r>
            <a:r>
              <a:rPr lang="en-US" dirty="0"/>
              <a:t>: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)= (1+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b="1" baseline="30000" dirty="0" err="1"/>
              <a:t>T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</a:t>
            </a:r>
            <a:r>
              <a:rPr lang="en-US" i="1" baseline="30000" dirty="0"/>
              <a:t>p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:    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b="1" baseline="-25000" dirty="0">
                <a:cs typeface="Times New Roman" pitchFamily="18" charset="0"/>
              </a:rPr>
              <a:t>  </a:t>
            </a:r>
            <a:r>
              <a:rPr lang="en-US" b="1" dirty="0">
                <a:cs typeface="Times New Roman" pitchFamily="18" charset="0"/>
              </a:rPr>
              <a:t>→ 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), </a:t>
            </a:r>
            <a:r>
              <a:rPr lang="en-US" dirty="0" err="1" smtClean="0">
                <a:cs typeface="Times New Roman" pitchFamily="18" charset="0"/>
              </a:rPr>
              <a:t>onde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 </a:t>
            </a:r>
            <a:r>
              <a:rPr lang="en-US" dirty="0" smtClean="0">
                <a:cs typeface="Times New Roman" pitchFamily="18" charset="0"/>
              </a:rPr>
              <a:t>tem           </a:t>
            </a:r>
            <a:r>
              <a:rPr lang="en-US" dirty="0" err="1" smtClean="0">
                <a:cs typeface="Times New Roman" pitchFamily="18" charset="0"/>
              </a:rPr>
              <a:t>dimensões</a:t>
            </a:r>
            <a:r>
              <a:rPr lang="en-US" dirty="0" smtClean="0"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 smtClean="0"/>
              <a:t>Gaussiana</a:t>
            </a:r>
            <a:r>
              <a:rPr lang="en-US" dirty="0" smtClean="0"/>
              <a:t> (RBF): </a:t>
            </a:r>
            <a:r>
              <a:rPr lang="en-US" i="1" dirty="0"/>
              <a:t>K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i="1" baseline="-25000" dirty="0" err="1"/>
              <a:t>i</a:t>
            </a:r>
            <a:r>
              <a:rPr lang="en-US" dirty="0" err="1"/>
              <a:t>,</a:t>
            </a:r>
            <a:r>
              <a:rPr lang="en-US" b="1" dirty="0" err="1"/>
              <a:t>x</a:t>
            </a:r>
            <a:r>
              <a:rPr lang="en-US" i="1" baseline="-25000" dirty="0" err="1"/>
              <a:t>j</a:t>
            </a:r>
            <a:r>
              <a:rPr lang="en-US" dirty="0"/>
              <a:t>) =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:  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b="1" baseline="-25000" dirty="0">
                <a:cs typeface="Times New Roman" pitchFamily="18" charset="0"/>
              </a:rPr>
              <a:t> </a:t>
            </a:r>
            <a:r>
              <a:rPr lang="en-US" b="1" dirty="0">
                <a:cs typeface="Times New Roman" pitchFamily="18" charset="0"/>
              </a:rPr>
              <a:t>→ 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), </a:t>
            </a:r>
            <a:r>
              <a:rPr lang="en-US" dirty="0" err="1" smtClean="0">
                <a:cs typeface="Times New Roman" pitchFamily="18" charset="0"/>
              </a:rPr>
              <a:t>onde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φ</a:t>
            </a:r>
            <a:r>
              <a:rPr lang="en-US" dirty="0">
                <a:cs typeface="Times New Roman" pitchFamily="18" charset="0"/>
              </a:rPr>
              <a:t>(</a:t>
            </a:r>
            <a:r>
              <a:rPr lang="en-US" b="1" dirty="0">
                <a:cs typeface="Times New Roman" pitchFamily="18" charset="0"/>
              </a:rPr>
              <a:t>x</a:t>
            </a:r>
            <a:r>
              <a:rPr lang="en-US" dirty="0">
                <a:cs typeface="Times New Roman" pitchFamily="18" charset="0"/>
              </a:rPr>
              <a:t>) </a:t>
            </a:r>
            <a:r>
              <a:rPr lang="en-US" dirty="0" smtClean="0">
                <a:cs typeface="Times New Roman" pitchFamily="18" charset="0"/>
              </a:rPr>
              <a:t>tem </a:t>
            </a:r>
            <a:r>
              <a:rPr lang="en-US" dirty="0" err="1" smtClean="0">
                <a:cs typeface="Times New Roman" pitchFamily="18" charset="0"/>
              </a:rPr>
              <a:t>dimensão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infinita</a:t>
            </a:r>
            <a:r>
              <a:rPr lang="en-US" dirty="0" smtClean="0">
                <a:cs typeface="Times New Roman" pitchFamily="18" charset="0"/>
              </a:rPr>
              <a:t>: </a:t>
            </a:r>
            <a:r>
              <a:rPr lang="en-US" dirty="0" err="1" smtClean="0">
                <a:cs typeface="Times New Roman" pitchFamily="18" charset="0"/>
              </a:rPr>
              <a:t>cada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ponto</a:t>
            </a:r>
            <a:r>
              <a:rPr lang="en-US" dirty="0" smtClean="0">
                <a:cs typeface="Times New Roman" pitchFamily="18" charset="0"/>
              </a:rPr>
              <a:t> é </a:t>
            </a:r>
            <a:r>
              <a:rPr lang="en-US" dirty="0" err="1" smtClean="0">
                <a:cs typeface="Times New Roman" pitchFamily="18" charset="0"/>
              </a:rPr>
              <a:t>mapeado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para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uma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função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gaussiana</a:t>
            </a:r>
            <a:r>
              <a:rPr lang="en-US" dirty="0" smtClean="0">
                <a:cs typeface="Times New Roman" pitchFamily="18" charset="0"/>
              </a:rPr>
              <a:t>.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 smtClean="0">
                <a:cs typeface="Times New Roman" pitchFamily="18" charset="0"/>
              </a:rPr>
              <a:t>Separadores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lineares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correspondem</a:t>
            </a:r>
            <a:r>
              <a:rPr lang="en-US" dirty="0" smtClean="0">
                <a:cs typeface="Times New Roman" pitchFamily="18" charset="0"/>
              </a:rPr>
              <a:t> a </a:t>
            </a:r>
            <a:r>
              <a:rPr lang="en-US" dirty="0" err="1" smtClean="0">
                <a:cs typeface="Times New Roman" pitchFamily="18" charset="0"/>
              </a:rPr>
              <a:t>separadores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não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lineares</a:t>
            </a:r>
            <a:r>
              <a:rPr lang="en-US" dirty="0" smtClean="0">
                <a:cs typeface="Times New Roman" pitchFamily="18" charset="0"/>
              </a:rPr>
              <a:t> no </a:t>
            </a:r>
            <a:r>
              <a:rPr lang="en-US" dirty="0" err="1" smtClean="0">
                <a:cs typeface="Times New Roman" pitchFamily="18" charset="0"/>
              </a:rPr>
              <a:t>espaço</a:t>
            </a:r>
            <a:r>
              <a:rPr lang="en-US" dirty="0" smtClean="0">
                <a:cs typeface="Times New Roman" pitchFamily="18" charset="0"/>
              </a:rPr>
              <a:t> de </a:t>
            </a:r>
            <a:r>
              <a:rPr lang="en-US" dirty="0" err="1" smtClean="0">
                <a:cs typeface="Times New Roman" pitchFamily="18" charset="0"/>
              </a:rPr>
              <a:t>dimensão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maior</a:t>
            </a:r>
            <a:endParaRPr lang="en-US" dirty="0">
              <a:cs typeface="Times New Roman" pitchFamily="18" charset="0"/>
            </a:endParaRPr>
          </a:p>
        </p:txBody>
      </p:sp>
      <p:graphicFrame>
        <p:nvGraphicFramePr>
          <p:cNvPr id="227332" name="Object 4"/>
          <p:cNvGraphicFramePr>
            <a:graphicFrameLocks noChangeAspect="1"/>
          </p:cNvGraphicFramePr>
          <p:nvPr/>
        </p:nvGraphicFramePr>
        <p:xfrm>
          <a:off x="4800600" y="3810000"/>
          <a:ext cx="950913" cy="695325"/>
        </p:xfrm>
        <a:graphic>
          <a:graphicData uri="http://schemas.openxmlformats.org/presentationml/2006/ole">
            <p:oleObj spid="_x0000_s237570" name="Equation" r:id="rId3" imgW="520560" imgH="380880" progId="Equation.3">
              <p:embed/>
            </p:oleObj>
          </a:graphicData>
        </a:graphic>
      </p:graphicFrame>
      <p:graphicFrame>
        <p:nvGraphicFramePr>
          <p:cNvPr id="227333" name="Object 5"/>
          <p:cNvGraphicFramePr>
            <a:graphicFrameLocks noChangeAspect="1"/>
          </p:cNvGraphicFramePr>
          <p:nvPr/>
        </p:nvGraphicFramePr>
        <p:xfrm>
          <a:off x="5181600" y="3200400"/>
          <a:ext cx="609600" cy="506412"/>
        </p:xfrm>
        <a:graphic>
          <a:graphicData uri="http://schemas.openxmlformats.org/presentationml/2006/ole">
            <p:oleObj spid="_x0000_s237571" name="Equation" r:id="rId4" imgW="520560" imgH="457200" progId="Equation.3">
              <p:embed/>
            </p:oleObj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SVMs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Lineares</a:t>
            </a:r>
            <a:r>
              <a:rPr lang="en-US" dirty="0" smtClean="0"/>
              <a:t> </a:t>
            </a:r>
            <a:r>
              <a:rPr lang="en-US" dirty="0" err="1" smtClean="0"/>
              <a:t>Matematicamente</a:t>
            </a:r>
            <a:endParaRPr lang="en-US" dirty="0"/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Formulação</a:t>
            </a:r>
            <a:r>
              <a:rPr lang="en-US" dirty="0" smtClean="0"/>
              <a:t> do </a:t>
            </a:r>
            <a:r>
              <a:rPr lang="en-US" dirty="0" err="1" smtClean="0"/>
              <a:t>problema</a:t>
            </a:r>
            <a:r>
              <a:rPr lang="en-US" dirty="0" smtClean="0"/>
              <a:t> dual: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 err="1" smtClean="0"/>
              <a:t>solução</a:t>
            </a:r>
            <a:r>
              <a:rPr lang="en-US" dirty="0" smtClean="0"/>
              <a:t> é: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Técnicas</a:t>
            </a:r>
            <a:r>
              <a:rPr lang="en-US" dirty="0" smtClean="0"/>
              <a:t> de </a:t>
            </a:r>
            <a:r>
              <a:rPr lang="en-US" dirty="0" err="1" smtClean="0"/>
              <a:t>otimização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encontrar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l-GR" i="1" dirty="0">
                <a:cs typeface="Times New Roman" pitchFamily="18" charset="0"/>
              </a:rPr>
              <a:t>α</a:t>
            </a:r>
            <a:r>
              <a:rPr lang="en-US" i="1" baseline="-25000" dirty="0" err="1">
                <a:cs typeface="Times New Roman" pitchFamily="18" charset="0"/>
              </a:rPr>
              <a:t>i</a:t>
            </a:r>
            <a:r>
              <a:rPr lang="en-US" i="1" dirty="0" err="1">
                <a:cs typeface="Times New Roman" pitchFamily="18" charset="0"/>
              </a:rPr>
              <a:t>’</a:t>
            </a:r>
            <a:r>
              <a:rPr lang="en-US" dirty="0" err="1">
                <a:cs typeface="Times New Roman" pitchFamily="18" charset="0"/>
              </a:rPr>
              <a:t>s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são</a:t>
            </a:r>
            <a:r>
              <a:rPr lang="en-US" dirty="0" smtClean="0">
                <a:cs typeface="Times New Roman" pitchFamily="18" charset="0"/>
              </a:rPr>
              <a:t> as </a:t>
            </a:r>
            <a:r>
              <a:rPr lang="en-US" dirty="0" err="1" smtClean="0">
                <a:cs typeface="Times New Roman" pitchFamily="18" charset="0"/>
              </a:rPr>
              <a:t>mesmas</a:t>
            </a:r>
            <a:r>
              <a:rPr lang="en-US" dirty="0" smtClean="0">
                <a:cs typeface="Times New Roman" pitchFamily="18" charset="0"/>
              </a:rPr>
              <a:t>!</a:t>
            </a:r>
            <a:endParaRPr lang="en-US" dirty="0"/>
          </a:p>
        </p:txBody>
      </p:sp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990600" y="2057400"/>
            <a:ext cx="6438900" cy="132343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aseline="0" dirty="0" err="1" smtClean="0"/>
              <a:t>Encontrar</a:t>
            </a:r>
            <a:r>
              <a:rPr lang="en-US" sz="2000" baseline="0" dirty="0" smtClean="0"/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smtClean="0">
                <a:cs typeface="Times New Roman" pitchFamily="18" charset="0"/>
              </a:rPr>
              <a:t>1</a:t>
            </a:r>
            <a:r>
              <a:rPr lang="en-US" sz="2000" i="1" baseline="0" dirty="0" smtClean="0">
                <a:cs typeface="Times New Roman" pitchFamily="18" charset="0"/>
              </a:rPr>
              <a:t>…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smtClean="0">
                <a:cs typeface="Times New Roman" pitchFamily="18" charset="0"/>
              </a:rPr>
              <a:t>n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/>
              <a:t>tais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que</a:t>
            </a:r>
            <a:endParaRPr lang="en-US" sz="2000" baseline="0" dirty="0" smtClean="0"/>
          </a:p>
          <a:p>
            <a:r>
              <a:rPr lang="en-US" sz="2000" b="1" baseline="0" dirty="0" smtClean="0">
                <a:cs typeface="Times New Roman" pitchFamily="18" charset="0"/>
              </a:rPr>
              <a:t>Q</a:t>
            </a:r>
            <a:r>
              <a:rPr lang="en-US" sz="2000" baseline="0" dirty="0" smtClean="0">
                <a:cs typeface="Times New Roman" pitchFamily="18" charset="0"/>
              </a:rPr>
              <a:t>(</a:t>
            </a:r>
            <a:r>
              <a:rPr lang="el-GR" sz="2000" b="1" baseline="0" dirty="0" smtClean="0"/>
              <a:t>α</a:t>
            </a:r>
            <a:r>
              <a:rPr lang="en-US" sz="2000" baseline="0" dirty="0" smtClean="0">
                <a:cs typeface="Times New Roman" pitchFamily="18" charset="0"/>
              </a:rPr>
              <a:t>)</a:t>
            </a:r>
            <a:r>
              <a:rPr lang="en-US" sz="2000" b="1" baseline="0" dirty="0" smtClean="0">
                <a:cs typeface="Times New Roman" pitchFamily="18" charset="0"/>
              </a:rPr>
              <a:t> =</a:t>
            </a:r>
            <a:r>
              <a:rPr lang="el-GR" sz="2000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 - </a:t>
            </a:r>
            <a:r>
              <a:rPr lang="en-US" sz="2000" b="1" baseline="0" dirty="0" smtClean="0">
                <a:cs typeface="Times New Roman" pitchFamily="18" charset="0"/>
              </a:rPr>
              <a:t>½</a:t>
            </a:r>
            <a:r>
              <a:rPr lang="el-GR" sz="2000" baseline="0" dirty="0" smtClean="0"/>
              <a:t>ΣΣ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j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j</a:t>
            </a:r>
            <a:r>
              <a:rPr lang="en-US" sz="2000" b="1" baseline="0" dirty="0" err="1" smtClean="0"/>
              <a:t>K</a:t>
            </a:r>
            <a:r>
              <a:rPr lang="en-US" sz="2000" b="1" baseline="0" dirty="0" smtClean="0"/>
              <a:t>(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,x</a:t>
            </a:r>
            <a:r>
              <a:rPr lang="en-US" sz="2000" i="1" dirty="0" err="1" smtClean="0"/>
              <a:t>j</a:t>
            </a:r>
            <a:r>
              <a:rPr lang="en-US" sz="2000" b="1" baseline="0" dirty="0" smtClean="0"/>
              <a:t>) </a:t>
            </a:r>
            <a:r>
              <a:rPr lang="en-US" sz="2000" baseline="0" dirty="0" err="1" smtClean="0"/>
              <a:t>seja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maximizado</a:t>
            </a:r>
            <a:r>
              <a:rPr lang="en-US" sz="2000" baseline="0" dirty="0" smtClean="0"/>
              <a:t> e </a:t>
            </a:r>
          </a:p>
          <a:p>
            <a:r>
              <a:rPr lang="en-US" sz="2000" baseline="0" dirty="0" smtClean="0"/>
              <a:t>(1)  </a:t>
            </a:r>
            <a:r>
              <a:rPr lang="el-GR" sz="2000" baseline="0" dirty="0" smtClean="0"/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= 0</a:t>
            </a:r>
            <a:endParaRPr lang="en-US" sz="2000" baseline="0" dirty="0" smtClean="0"/>
          </a:p>
          <a:p>
            <a:r>
              <a:rPr lang="en-US" sz="2000" baseline="0" dirty="0" smtClean="0"/>
              <a:t>(2)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</a:t>
            </a:r>
            <a:r>
              <a:rPr lang="en-US" sz="2000" b="1" baseline="0" dirty="0" smtClean="0">
                <a:cs typeface="Times New Roman" pitchFamily="18" charset="0"/>
              </a:rPr>
              <a:t>≥ </a:t>
            </a:r>
            <a:r>
              <a:rPr lang="en-US" sz="2000" baseline="0" dirty="0" smtClean="0">
                <a:cs typeface="Times New Roman" pitchFamily="18" charset="0"/>
              </a:rPr>
              <a:t>0 </a:t>
            </a:r>
            <a:r>
              <a:rPr lang="en-US" sz="2000" baseline="0" dirty="0" err="1" smtClean="0">
                <a:cs typeface="Times New Roman" pitchFamily="18" charset="0"/>
              </a:rPr>
              <a:t>para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>
                <a:cs typeface="Times New Roman" pitchFamily="18" charset="0"/>
              </a:rPr>
              <a:t>todo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endParaRPr lang="en-US" sz="2000" i="1" baseline="0" dirty="0" smtClean="0">
              <a:cs typeface="Times New Roman" pitchFamily="18" charset="0"/>
            </a:endParaRPr>
          </a:p>
        </p:txBody>
      </p:sp>
      <p:sp>
        <p:nvSpPr>
          <p:cNvPr id="228358" name="Text Box 6"/>
          <p:cNvSpPr txBox="1">
            <a:spLocks noChangeArrowheads="1"/>
          </p:cNvSpPr>
          <p:nvPr/>
        </p:nvSpPr>
        <p:spPr bwMode="auto">
          <a:xfrm>
            <a:off x="876300" y="4267200"/>
            <a:ext cx="2781300" cy="605294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000" dirty="0" smtClean="0"/>
          </a:p>
          <a:p>
            <a:r>
              <a:rPr lang="en-US" sz="2000" i="1" baseline="0" dirty="0" smtClean="0"/>
              <a:t>f</a:t>
            </a:r>
            <a:r>
              <a:rPr lang="en-US" sz="2000" baseline="0" dirty="0" smtClean="0"/>
              <a:t>(</a:t>
            </a:r>
            <a:r>
              <a:rPr lang="en-US" sz="2000" b="1" baseline="0" dirty="0" smtClean="0"/>
              <a:t>x</a:t>
            </a:r>
            <a:r>
              <a:rPr lang="en-US" sz="2000" baseline="0" dirty="0" smtClean="0"/>
              <a:t>) = </a:t>
            </a:r>
            <a:r>
              <a:rPr lang="el-GR" sz="2000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K</a:t>
            </a:r>
            <a:r>
              <a:rPr lang="en-US" sz="2000" b="1" baseline="0" dirty="0" smtClean="0"/>
              <a:t>(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0" dirty="0" err="1" smtClean="0"/>
              <a:t>,x</a:t>
            </a:r>
            <a:r>
              <a:rPr lang="en-US" sz="2000" i="1" dirty="0" err="1" smtClean="0"/>
              <a:t>j</a:t>
            </a:r>
            <a:r>
              <a:rPr lang="en-US" sz="2000" b="1" baseline="0" dirty="0" smtClean="0"/>
              <a:t>) + </a:t>
            </a:r>
            <a:r>
              <a:rPr lang="en-US" sz="2000" i="1" baseline="0" dirty="0" smtClean="0"/>
              <a:t>b</a:t>
            </a:r>
            <a:endParaRPr lang="en-US" sz="2000" i="1" baseline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SVM applications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66863"/>
            <a:ext cx="86868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SVMs were originally proposed by </a:t>
            </a:r>
            <a:r>
              <a:rPr lang="en-US" dirty="0" err="1"/>
              <a:t>Boser</a:t>
            </a:r>
            <a:r>
              <a:rPr lang="en-US" dirty="0"/>
              <a:t>, </a:t>
            </a:r>
            <a:r>
              <a:rPr lang="en-US" dirty="0" err="1"/>
              <a:t>Guyon</a:t>
            </a:r>
            <a:r>
              <a:rPr lang="en-US" dirty="0"/>
              <a:t> and </a:t>
            </a:r>
            <a:r>
              <a:rPr lang="en-US" dirty="0" err="1"/>
              <a:t>Vapnik</a:t>
            </a:r>
            <a:r>
              <a:rPr lang="en-US" dirty="0"/>
              <a:t> in 1992 and gained increasing popularity in late 1990s.</a:t>
            </a:r>
          </a:p>
          <a:p>
            <a:r>
              <a:rPr lang="en-US" dirty="0"/>
              <a:t>SVMs are currently among the best performers for a number of classification tasks ranging from text to genomic data.</a:t>
            </a:r>
          </a:p>
          <a:p>
            <a:r>
              <a:rPr lang="en-US" dirty="0"/>
              <a:t>SVMs can be applied to complex data types beyond feature vectors (e.g. graphs, sequences, relational data) by designing kernel functions for such data.</a:t>
            </a:r>
          </a:p>
          <a:p>
            <a:r>
              <a:rPr lang="en-US" dirty="0"/>
              <a:t>SVM techniques have been extended to a number of tasks such as regression [</a:t>
            </a:r>
            <a:r>
              <a:rPr lang="en-US" dirty="0" err="1"/>
              <a:t>Vapnik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 ’97], principal component analysis [</a:t>
            </a:r>
            <a:r>
              <a:rPr lang="en-US" dirty="0" err="1"/>
              <a:t>Sch</a:t>
            </a:r>
            <a:r>
              <a:rPr lang="en-US" dirty="0" err="1">
                <a:cs typeface="Times New Roman" pitchFamily="18" charset="0"/>
              </a:rPr>
              <a:t>ö</a:t>
            </a:r>
            <a:r>
              <a:rPr lang="en-US" dirty="0" err="1"/>
              <a:t>lkopf</a:t>
            </a:r>
            <a:r>
              <a:rPr lang="en-US" dirty="0"/>
              <a:t> </a:t>
            </a:r>
            <a:r>
              <a:rPr lang="en-US" i="1" dirty="0"/>
              <a:t>et al. </a:t>
            </a:r>
            <a:r>
              <a:rPr lang="en-US" dirty="0"/>
              <a:t>’99], etc. </a:t>
            </a:r>
          </a:p>
          <a:p>
            <a:r>
              <a:rPr lang="en-US" dirty="0"/>
              <a:t>Most popular optimization algorithms for SVMs use </a:t>
            </a:r>
            <a:r>
              <a:rPr lang="en-US" i="1" dirty="0"/>
              <a:t>decomposition </a:t>
            </a:r>
            <a:r>
              <a:rPr lang="en-US" dirty="0"/>
              <a:t>to hill-climb over a subset of </a:t>
            </a:r>
            <a:r>
              <a:rPr lang="el-GR" i="1" dirty="0">
                <a:cs typeface="Times New Roman" pitchFamily="18" charset="0"/>
              </a:rPr>
              <a:t>α</a:t>
            </a:r>
            <a:r>
              <a:rPr lang="en-US" i="1" baseline="-25000" dirty="0" err="1">
                <a:cs typeface="Times New Roman" pitchFamily="18" charset="0"/>
              </a:rPr>
              <a:t>i</a:t>
            </a:r>
            <a:r>
              <a:rPr lang="en-US" i="1" dirty="0" err="1">
                <a:cs typeface="Times New Roman" pitchFamily="18" charset="0"/>
              </a:rPr>
              <a:t>’</a:t>
            </a:r>
            <a:r>
              <a:rPr lang="en-US" dirty="0" err="1">
                <a:cs typeface="Times New Roman" pitchFamily="18" charset="0"/>
              </a:rPr>
              <a:t>s</a:t>
            </a:r>
            <a:r>
              <a:rPr lang="en-US" dirty="0">
                <a:cs typeface="Times New Roman" pitchFamily="18" charset="0"/>
              </a:rPr>
              <a:t> at a time, e.g. </a:t>
            </a:r>
            <a:r>
              <a:rPr lang="en-US" dirty="0"/>
              <a:t>SMO [Platt ’99] and </a:t>
            </a:r>
            <a:r>
              <a:rPr lang="en-US" baseline="-25000" dirty="0"/>
              <a:t> </a:t>
            </a:r>
            <a:r>
              <a:rPr lang="en-US" dirty="0"/>
              <a:t>[</a:t>
            </a:r>
            <a:r>
              <a:rPr lang="en-US" dirty="0" err="1"/>
              <a:t>Joachims</a:t>
            </a:r>
            <a:r>
              <a:rPr lang="en-US" dirty="0"/>
              <a:t> ’99]</a:t>
            </a:r>
          </a:p>
          <a:p>
            <a:r>
              <a:rPr lang="en-US" dirty="0"/>
              <a:t> </a:t>
            </a:r>
            <a:r>
              <a:rPr lang="en-US" dirty="0">
                <a:cs typeface="Times New Roman" pitchFamily="18" charset="0"/>
              </a:rPr>
              <a:t>Tuning SVMs remains a black art:  selecting a specific kernel and parameters is usually done in a try-and-see manner. </a:t>
            </a:r>
          </a:p>
          <a:p>
            <a:endParaRPr lang="en-US" i="1" baseline="-25000" dirty="0">
              <a:cs typeface="Times New Roman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Revisão de </a:t>
            </a:r>
            <a:r>
              <a:rPr lang="pt-BR" dirty="0" err="1" smtClean="0"/>
              <a:t>Perceptrons</a:t>
            </a:r>
            <a:r>
              <a:rPr lang="pt-BR" dirty="0" smtClean="0"/>
              <a:t>:  Separadores Lineares</a:t>
            </a:r>
            <a:endParaRPr lang="pt-BR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4950"/>
            <a:ext cx="8229600" cy="1085850"/>
          </a:xfrm>
        </p:spPr>
        <p:txBody>
          <a:bodyPr>
            <a:normAutofit fontScale="92500"/>
          </a:bodyPr>
          <a:lstStyle/>
          <a:p>
            <a:r>
              <a:rPr lang="pt-BR" sz="2800" dirty="0" smtClean="0"/>
              <a:t>Classificação binária pode ser vista como a tarefa de separar as classes no espaço de características:</a:t>
            </a:r>
            <a:endParaRPr lang="pt-BR" sz="2800" dirty="0"/>
          </a:p>
        </p:txBody>
      </p:sp>
      <p:sp>
        <p:nvSpPr>
          <p:cNvPr id="165892" name="Line 4"/>
          <p:cNvSpPr>
            <a:spLocks noChangeShapeType="1"/>
          </p:cNvSpPr>
          <p:nvPr/>
        </p:nvSpPr>
        <p:spPr bwMode="auto">
          <a:xfrm flipV="1">
            <a:off x="896938" y="30543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65893" name="Line 5"/>
          <p:cNvSpPr>
            <a:spLocks noChangeShapeType="1"/>
          </p:cNvSpPr>
          <p:nvPr/>
        </p:nvSpPr>
        <p:spPr bwMode="auto">
          <a:xfrm flipV="1">
            <a:off x="762000" y="5980113"/>
            <a:ext cx="4081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65894" name="AutoShape 6"/>
          <p:cNvSpPr>
            <a:spLocks noChangeArrowheads="1"/>
          </p:cNvSpPr>
          <p:nvPr/>
        </p:nvSpPr>
        <p:spPr bwMode="auto">
          <a:xfrm>
            <a:off x="1936750" y="38100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895" name="AutoShape 7"/>
          <p:cNvSpPr>
            <a:spLocks noChangeArrowheads="1"/>
          </p:cNvSpPr>
          <p:nvPr/>
        </p:nvSpPr>
        <p:spPr bwMode="auto">
          <a:xfrm>
            <a:off x="1362075" y="4167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896" name="AutoShape 8"/>
          <p:cNvSpPr>
            <a:spLocks noChangeArrowheads="1"/>
          </p:cNvSpPr>
          <p:nvPr/>
        </p:nvSpPr>
        <p:spPr bwMode="auto">
          <a:xfrm>
            <a:off x="1514475" y="4713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897" name="AutoShape 9"/>
          <p:cNvSpPr>
            <a:spLocks noChangeArrowheads="1"/>
          </p:cNvSpPr>
          <p:nvPr/>
        </p:nvSpPr>
        <p:spPr bwMode="auto">
          <a:xfrm>
            <a:off x="1133475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898" name="AutoShape 10"/>
          <p:cNvSpPr>
            <a:spLocks noChangeArrowheads="1"/>
          </p:cNvSpPr>
          <p:nvPr/>
        </p:nvSpPr>
        <p:spPr bwMode="auto">
          <a:xfrm>
            <a:off x="1666875" y="3570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899" name="AutoShape 11"/>
          <p:cNvSpPr>
            <a:spLocks noChangeArrowheads="1"/>
          </p:cNvSpPr>
          <p:nvPr/>
        </p:nvSpPr>
        <p:spPr bwMode="auto">
          <a:xfrm>
            <a:off x="1133475" y="4484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0" name="AutoShape 12"/>
          <p:cNvSpPr>
            <a:spLocks noChangeArrowheads="1"/>
          </p:cNvSpPr>
          <p:nvPr/>
        </p:nvSpPr>
        <p:spPr bwMode="auto">
          <a:xfrm>
            <a:off x="1285875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1" name="AutoShape 13"/>
          <p:cNvSpPr>
            <a:spLocks noChangeArrowheads="1"/>
          </p:cNvSpPr>
          <p:nvPr/>
        </p:nvSpPr>
        <p:spPr bwMode="auto">
          <a:xfrm>
            <a:off x="2047875" y="4256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2" name="AutoShape 14"/>
          <p:cNvSpPr>
            <a:spLocks noChangeArrowheads="1"/>
          </p:cNvSpPr>
          <p:nvPr/>
        </p:nvSpPr>
        <p:spPr bwMode="auto">
          <a:xfrm>
            <a:off x="2949575" y="42433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3" name="AutoShape 15"/>
          <p:cNvSpPr>
            <a:spLocks noChangeArrowheads="1"/>
          </p:cNvSpPr>
          <p:nvPr/>
        </p:nvSpPr>
        <p:spPr bwMode="auto">
          <a:xfrm>
            <a:off x="2581275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4" name="AutoShape 16"/>
          <p:cNvSpPr>
            <a:spLocks noChangeArrowheads="1"/>
          </p:cNvSpPr>
          <p:nvPr/>
        </p:nvSpPr>
        <p:spPr bwMode="auto">
          <a:xfrm>
            <a:off x="3571875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5" name="AutoShape 17"/>
          <p:cNvSpPr>
            <a:spLocks noChangeArrowheads="1"/>
          </p:cNvSpPr>
          <p:nvPr/>
        </p:nvSpPr>
        <p:spPr bwMode="auto">
          <a:xfrm>
            <a:off x="2263775" y="56911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6" name="AutoShape 18"/>
          <p:cNvSpPr>
            <a:spLocks noChangeArrowheads="1"/>
          </p:cNvSpPr>
          <p:nvPr/>
        </p:nvSpPr>
        <p:spPr bwMode="auto">
          <a:xfrm>
            <a:off x="2886075" y="4560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7" name="AutoShape 19"/>
          <p:cNvSpPr>
            <a:spLocks noChangeArrowheads="1"/>
          </p:cNvSpPr>
          <p:nvPr/>
        </p:nvSpPr>
        <p:spPr bwMode="auto">
          <a:xfrm>
            <a:off x="2263775" y="50053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8" name="AutoShape 20"/>
          <p:cNvSpPr>
            <a:spLocks noChangeArrowheads="1"/>
          </p:cNvSpPr>
          <p:nvPr/>
        </p:nvSpPr>
        <p:spPr bwMode="auto">
          <a:xfrm>
            <a:off x="2962275" y="5399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09" name="AutoShape 21"/>
          <p:cNvSpPr>
            <a:spLocks noChangeArrowheads="1"/>
          </p:cNvSpPr>
          <p:nvPr/>
        </p:nvSpPr>
        <p:spPr bwMode="auto">
          <a:xfrm>
            <a:off x="3648075" y="44846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10" name="Line 22"/>
          <p:cNvSpPr>
            <a:spLocks noChangeShapeType="1"/>
          </p:cNvSpPr>
          <p:nvPr/>
        </p:nvSpPr>
        <p:spPr bwMode="auto">
          <a:xfrm flipV="1">
            <a:off x="1209675" y="3036888"/>
            <a:ext cx="2438400" cy="26670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65911" name="AutoShape 23"/>
          <p:cNvSpPr>
            <a:spLocks noChangeArrowheads="1"/>
          </p:cNvSpPr>
          <p:nvPr/>
        </p:nvSpPr>
        <p:spPr bwMode="auto">
          <a:xfrm>
            <a:off x="2133600" y="29718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12" name="AutoShape 24"/>
          <p:cNvSpPr>
            <a:spLocks noChangeArrowheads="1"/>
          </p:cNvSpPr>
          <p:nvPr/>
        </p:nvSpPr>
        <p:spPr bwMode="auto">
          <a:xfrm>
            <a:off x="2743200" y="30480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13" name="AutoShape 25"/>
          <p:cNvSpPr>
            <a:spLocks noChangeArrowheads="1"/>
          </p:cNvSpPr>
          <p:nvPr/>
        </p:nvSpPr>
        <p:spPr bwMode="auto">
          <a:xfrm>
            <a:off x="3810000" y="38100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5914" name="Text Box 26"/>
          <p:cNvSpPr txBox="1">
            <a:spLocks noChangeArrowheads="1"/>
          </p:cNvSpPr>
          <p:nvPr/>
        </p:nvSpPr>
        <p:spPr bwMode="auto">
          <a:xfrm>
            <a:off x="3619500" y="2695575"/>
            <a:ext cx="2667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w</a:t>
            </a:r>
            <a:r>
              <a:rPr lang="en-US" b="1" baseline="30000"/>
              <a:t>T</a:t>
            </a:r>
            <a:r>
              <a:rPr lang="en-US" b="1"/>
              <a:t>x </a:t>
            </a:r>
            <a:r>
              <a:rPr lang="en-US"/>
              <a:t>+ </a:t>
            </a:r>
            <a:r>
              <a:rPr lang="en-US" i="1"/>
              <a:t>b</a:t>
            </a:r>
            <a:r>
              <a:rPr lang="en-US" b="1"/>
              <a:t> = 0</a:t>
            </a:r>
          </a:p>
        </p:txBody>
      </p:sp>
      <p:sp>
        <p:nvSpPr>
          <p:cNvPr id="165915" name="Text Box 27"/>
          <p:cNvSpPr txBox="1">
            <a:spLocks noChangeArrowheads="1"/>
          </p:cNvSpPr>
          <p:nvPr/>
        </p:nvSpPr>
        <p:spPr bwMode="auto">
          <a:xfrm>
            <a:off x="3619500" y="3257550"/>
            <a:ext cx="2667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w</a:t>
            </a:r>
            <a:r>
              <a:rPr lang="en-US" b="1" baseline="30000"/>
              <a:t>T</a:t>
            </a:r>
            <a:r>
              <a:rPr lang="en-US" b="1"/>
              <a:t>x </a:t>
            </a:r>
            <a:r>
              <a:rPr lang="en-US"/>
              <a:t>+ </a:t>
            </a:r>
            <a:r>
              <a:rPr lang="en-US" i="1"/>
              <a:t>b</a:t>
            </a:r>
            <a:r>
              <a:rPr lang="en-US" b="1"/>
              <a:t> &lt; 0</a:t>
            </a:r>
          </a:p>
        </p:txBody>
      </p:sp>
      <p:sp>
        <p:nvSpPr>
          <p:cNvPr id="165916" name="Text Box 28"/>
          <p:cNvSpPr txBox="1">
            <a:spLocks noChangeArrowheads="1"/>
          </p:cNvSpPr>
          <p:nvPr/>
        </p:nvSpPr>
        <p:spPr bwMode="auto">
          <a:xfrm>
            <a:off x="1190625" y="3038475"/>
            <a:ext cx="2667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w</a:t>
            </a:r>
            <a:r>
              <a:rPr lang="en-US" b="1" baseline="30000"/>
              <a:t>T</a:t>
            </a:r>
            <a:r>
              <a:rPr lang="en-US" b="1"/>
              <a:t>x </a:t>
            </a:r>
            <a:r>
              <a:rPr lang="en-US"/>
              <a:t>+ </a:t>
            </a:r>
            <a:r>
              <a:rPr lang="en-US" i="1"/>
              <a:t>b</a:t>
            </a:r>
            <a:r>
              <a:rPr lang="en-US" b="1"/>
              <a:t> &gt; 0</a:t>
            </a:r>
          </a:p>
        </p:txBody>
      </p:sp>
      <p:sp>
        <p:nvSpPr>
          <p:cNvPr id="165917" name="Text Box 29"/>
          <p:cNvSpPr txBox="1">
            <a:spLocks noChangeArrowheads="1"/>
          </p:cNvSpPr>
          <p:nvPr/>
        </p:nvSpPr>
        <p:spPr bwMode="auto">
          <a:xfrm>
            <a:off x="5286375" y="4381500"/>
            <a:ext cx="29337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f</a:t>
            </a:r>
            <a:r>
              <a:rPr lang="en-US"/>
              <a:t>(</a:t>
            </a:r>
            <a:r>
              <a:rPr lang="en-US" b="1"/>
              <a:t>x</a:t>
            </a:r>
            <a:r>
              <a:rPr lang="en-US"/>
              <a:t>)</a:t>
            </a:r>
            <a:r>
              <a:rPr lang="en-US" i="1"/>
              <a:t> = </a:t>
            </a:r>
            <a:r>
              <a:rPr lang="en-US"/>
              <a:t>sign(</a:t>
            </a:r>
            <a:r>
              <a:rPr lang="en-US" b="1"/>
              <a:t>w</a:t>
            </a:r>
            <a:r>
              <a:rPr lang="en-US" b="1" baseline="30000"/>
              <a:t>T</a:t>
            </a:r>
            <a:r>
              <a:rPr lang="en-US" b="1"/>
              <a:t>x </a:t>
            </a:r>
            <a:r>
              <a:rPr lang="en-US"/>
              <a:t>+ </a:t>
            </a:r>
            <a:r>
              <a:rPr lang="en-US" i="1"/>
              <a:t>b</a:t>
            </a:r>
            <a:r>
              <a:rPr lang="en-US"/>
              <a:t>)</a:t>
            </a:r>
            <a:endParaRPr lang="en-US" b="1"/>
          </a:p>
        </p:txBody>
      </p:sp>
      <p:sp>
        <p:nvSpPr>
          <p:cNvPr id="30" name="Espaço Reservado para Número de Slid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1" name="Espaço Reservado para Rodapé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ransition advTm="34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10" grpId="0" animBg="1"/>
      <p:bldP spid="165914" grpId="0"/>
      <p:bldP spid="165915" grpId="0"/>
      <p:bldP spid="165916" grpId="0"/>
      <p:bldP spid="1659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Separadores Lineares</a:t>
            </a:r>
            <a:endParaRPr lang="pt-BR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4950"/>
            <a:ext cx="8229600" cy="5029200"/>
          </a:xfrm>
        </p:spPr>
        <p:txBody>
          <a:bodyPr/>
          <a:lstStyle/>
          <a:p>
            <a:r>
              <a:rPr lang="pt-BR" sz="2800" dirty="0" smtClean="0"/>
              <a:t>Qual destes separadores é ótimo?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205828" name="Line 4"/>
          <p:cNvSpPr>
            <a:spLocks noChangeShapeType="1"/>
          </p:cNvSpPr>
          <p:nvPr/>
        </p:nvSpPr>
        <p:spPr bwMode="auto">
          <a:xfrm flipV="1">
            <a:off x="2606675" y="28257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29" name="Line 5"/>
          <p:cNvSpPr>
            <a:spLocks noChangeShapeType="1"/>
          </p:cNvSpPr>
          <p:nvPr/>
        </p:nvSpPr>
        <p:spPr bwMode="auto">
          <a:xfrm flipV="1">
            <a:off x="2471738" y="5751513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30" name="AutoShape 6"/>
          <p:cNvSpPr>
            <a:spLocks noChangeArrowheads="1"/>
          </p:cNvSpPr>
          <p:nvPr/>
        </p:nvSpPr>
        <p:spPr bwMode="auto">
          <a:xfrm>
            <a:off x="3646488" y="35814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1" name="AutoShape 7"/>
          <p:cNvSpPr>
            <a:spLocks noChangeArrowheads="1"/>
          </p:cNvSpPr>
          <p:nvPr/>
        </p:nvSpPr>
        <p:spPr bwMode="auto">
          <a:xfrm>
            <a:off x="3071813" y="39385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2" name="AutoShape 8"/>
          <p:cNvSpPr>
            <a:spLocks noChangeArrowheads="1"/>
          </p:cNvSpPr>
          <p:nvPr/>
        </p:nvSpPr>
        <p:spPr bwMode="auto">
          <a:xfrm>
            <a:off x="3224213" y="4484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3" name="AutoShape 9"/>
          <p:cNvSpPr>
            <a:spLocks noChangeArrowheads="1"/>
          </p:cNvSpPr>
          <p:nvPr/>
        </p:nvSpPr>
        <p:spPr bwMode="auto">
          <a:xfrm>
            <a:off x="2843213" y="4941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4" name="AutoShape 10"/>
          <p:cNvSpPr>
            <a:spLocks noChangeArrowheads="1"/>
          </p:cNvSpPr>
          <p:nvPr/>
        </p:nvSpPr>
        <p:spPr bwMode="auto">
          <a:xfrm>
            <a:off x="3376613" y="3341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5" name="AutoShape 11"/>
          <p:cNvSpPr>
            <a:spLocks noChangeArrowheads="1"/>
          </p:cNvSpPr>
          <p:nvPr/>
        </p:nvSpPr>
        <p:spPr bwMode="auto">
          <a:xfrm>
            <a:off x="2843213" y="4256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6" name="AutoShape 12"/>
          <p:cNvSpPr>
            <a:spLocks noChangeArrowheads="1"/>
          </p:cNvSpPr>
          <p:nvPr/>
        </p:nvSpPr>
        <p:spPr bwMode="auto">
          <a:xfrm>
            <a:off x="2995613" y="4408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7" name="AutoShape 13"/>
          <p:cNvSpPr>
            <a:spLocks noChangeArrowheads="1"/>
          </p:cNvSpPr>
          <p:nvPr/>
        </p:nvSpPr>
        <p:spPr bwMode="auto">
          <a:xfrm>
            <a:off x="3757613" y="4027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8" name="AutoShape 14"/>
          <p:cNvSpPr>
            <a:spLocks noChangeArrowheads="1"/>
          </p:cNvSpPr>
          <p:nvPr/>
        </p:nvSpPr>
        <p:spPr bwMode="auto">
          <a:xfrm>
            <a:off x="4659313" y="4014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39" name="AutoShape 15"/>
          <p:cNvSpPr>
            <a:spLocks noChangeArrowheads="1"/>
          </p:cNvSpPr>
          <p:nvPr/>
        </p:nvSpPr>
        <p:spPr bwMode="auto">
          <a:xfrm>
            <a:off x="4291013" y="4941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0" name="AutoShape 16"/>
          <p:cNvSpPr>
            <a:spLocks noChangeArrowheads="1"/>
          </p:cNvSpPr>
          <p:nvPr/>
        </p:nvSpPr>
        <p:spPr bwMode="auto">
          <a:xfrm>
            <a:off x="5281613" y="4941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1" name="AutoShape 17"/>
          <p:cNvSpPr>
            <a:spLocks noChangeArrowheads="1"/>
          </p:cNvSpPr>
          <p:nvPr/>
        </p:nvSpPr>
        <p:spPr bwMode="auto">
          <a:xfrm>
            <a:off x="3973513" y="5462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2" name="AutoShape 18"/>
          <p:cNvSpPr>
            <a:spLocks noChangeArrowheads="1"/>
          </p:cNvSpPr>
          <p:nvPr/>
        </p:nvSpPr>
        <p:spPr bwMode="auto">
          <a:xfrm>
            <a:off x="4595813" y="4332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3" name="AutoShape 19"/>
          <p:cNvSpPr>
            <a:spLocks noChangeArrowheads="1"/>
          </p:cNvSpPr>
          <p:nvPr/>
        </p:nvSpPr>
        <p:spPr bwMode="auto">
          <a:xfrm>
            <a:off x="3973513" y="4776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4" name="AutoShape 20"/>
          <p:cNvSpPr>
            <a:spLocks noChangeArrowheads="1"/>
          </p:cNvSpPr>
          <p:nvPr/>
        </p:nvSpPr>
        <p:spPr bwMode="auto">
          <a:xfrm>
            <a:off x="4672013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5" name="AutoShape 21"/>
          <p:cNvSpPr>
            <a:spLocks noChangeArrowheads="1"/>
          </p:cNvSpPr>
          <p:nvPr/>
        </p:nvSpPr>
        <p:spPr bwMode="auto">
          <a:xfrm>
            <a:off x="5357813" y="4256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6" name="Line 22"/>
          <p:cNvSpPr>
            <a:spLocks noChangeShapeType="1"/>
          </p:cNvSpPr>
          <p:nvPr/>
        </p:nvSpPr>
        <p:spPr bwMode="auto">
          <a:xfrm flipV="1">
            <a:off x="2919413" y="3048000"/>
            <a:ext cx="2676525" cy="24272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47" name="AutoShape 23"/>
          <p:cNvSpPr>
            <a:spLocks noChangeArrowheads="1"/>
          </p:cNvSpPr>
          <p:nvPr/>
        </p:nvSpPr>
        <p:spPr bwMode="auto">
          <a:xfrm>
            <a:off x="3843338" y="27432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8" name="AutoShape 24"/>
          <p:cNvSpPr>
            <a:spLocks noChangeArrowheads="1"/>
          </p:cNvSpPr>
          <p:nvPr/>
        </p:nvSpPr>
        <p:spPr bwMode="auto">
          <a:xfrm>
            <a:off x="4452938" y="28194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49" name="AutoShape 25"/>
          <p:cNvSpPr>
            <a:spLocks noChangeArrowheads="1"/>
          </p:cNvSpPr>
          <p:nvPr/>
        </p:nvSpPr>
        <p:spPr bwMode="auto">
          <a:xfrm>
            <a:off x="5519738" y="35814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51" name="Line 27"/>
          <p:cNvSpPr>
            <a:spLocks noChangeShapeType="1"/>
          </p:cNvSpPr>
          <p:nvPr/>
        </p:nvSpPr>
        <p:spPr bwMode="auto">
          <a:xfrm flipV="1">
            <a:off x="3071813" y="2743200"/>
            <a:ext cx="2143125" cy="2884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52" name="Line 28"/>
          <p:cNvSpPr>
            <a:spLocks noChangeShapeType="1"/>
          </p:cNvSpPr>
          <p:nvPr/>
        </p:nvSpPr>
        <p:spPr bwMode="auto">
          <a:xfrm flipV="1">
            <a:off x="2700338" y="3048000"/>
            <a:ext cx="2971800" cy="22860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53" name="Line 29"/>
          <p:cNvSpPr>
            <a:spLocks noChangeShapeType="1"/>
          </p:cNvSpPr>
          <p:nvPr/>
        </p:nvSpPr>
        <p:spPr bwMode="auto">
          <a:xfrm flipV="1">
            <a:off x="3233738" y="2819400"/>
            <a:ext cx="1828800" cy="2895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54" name="Line 30"/>
          <p:cNvSpPr>
            <a:spLocks noChangeShapeType="1"/>
          </p:cNvSpPr>
          <p:nvPr/>
        </p:nvSpPr>
        <p:spPr bwMode="auto">
          <a:xfrm flipV="1">
            <a:off x="3005138" y="2743200"/>
            <a:ext cx="1828800" cy="2895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55" name="Line 31"/>
          <p:cNvSpPr>
            <a:spLocks noChangeShapeType="1"/>
          </p:cNvSpPr>
          <p:nvPr/>
        </p:nvSpPr>
        <p:spPr bwMode="auto">
          <a:xfrm flipV="1">
            <a:off x="2852738" y="2895600"/>
            <a:ext cx="2667000" cy="2590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2" name="Espaço Reservado para Rodapé 3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ransition advTm="34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46" grpId="0" animBg="1"/>
      <p:bldP spid="205851" grpId="0" animBg="1"/>
      <p:bldP spid="205852" grpId="0" animBg="1"/>
      <p:bldP spid="205853" grpId="0" animBg="1"/>
      <p:bldP spid="205854" grpId="0" animBg="1"/>
      <p:bldP spid="2058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Margem de Classificação</a:t>
            </a:r>
            <a:endParaRPr lang="pt-BR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5900"/>
            <a:ext cx="8648700" cy="1714500"/>
          </a:xfrm>
        </p:spPr>
        <p:txBody>
          <a:bodyPr>
            <a:normAutofit fontScale="92500"/>
          </a:bodyPr>
          <a:lstStyle/>
          <a:p>
            <a:r>
              <a:rPr lang="pt-BR" sz="2400" dirty="0" smtClean="0"/>
              <a:t>Distância do exemplo </a:t>
            </a:r>
            <a:r>
              <a:rPr lang="pt-BR" sz="2400" b="1" dirty="0" smtClean="0"/>
              <a:t>x</a:t>
            </a:r>
            <a:r>
              <a:rPr lang="pt-BR" sz="2400" i="1" baseline="-25000" dirty="0" smtClean="0"/>
              <a:t>i</a:t>
            </a:r>
            <a:r>
              <a:rPr lang="pt-BR" sz="2400" dirty="0" smtClean="0"/>
              <a:t> ao separador é </a:t>
            </a:r>
          </a:p>
          <a:p>
            <a:r>
              <a:rPr lang="pt-BR" sz="2400" dirty="0" smtClean="0"/>
              <a:t>Exemplos mais próximos ao hiperplano são </a:t>
            </a:r>
            <a:r>
              <a:rPr lang="pt-BR" sz="2400" b="1" i="1" dirty="0" smtClean="0"/>
              <a:t>vetores de suporte</a:t>
            </a:r>
            <a:r>
              <a:rPr lang="pt-BR" sz="2400" dirty="0" smtClean="0"/>
              <a:t>. </a:t>
            </a:r>
          </a:p>
          <a:p>
            <a:r>
              <a:rPr lang="pt-BR" sz="2400" b="1" i="1" dirty="0" smtClean="0"/>
              <a:t>Margem</a:t>
            </a:r>
            <a:r>
              <a:rPr lang="pt-BR" sz="2400" dirty="0" smtClean="0"/>
              <a:t> </a:t>
            </a:r>
            <a:r>
              <a:rPr lang="pt-BR" sz="2400" i="1" dirty="0" smtClean="0">
                <a:cs typeface="Times New Roman" pitchFamily="18" charset="0"/>
              </a:rPr>
              <a:t>ρ</a:t>
            </a:r>
            <a:r>
              <a:rPr lang="pt-BR" sz="2400" dirty="0" smtClean="0">
                <a:cs typeface="Times New Roman" pitchFamily="18" charset="0"/>
              </a:rPr>
              <a:t> </a:t>
            </a:r>
            <a:r>
              <a:rPr lang="pt-BR" sz="2400" dirty="0" smtClean="0"/>
              <a:t>do separador é a distância entre vetores de suporte de classes diferentes.</a:t>
            </a:r>
          </a:p>
          <a:p>
            <a:endParaRPr lang="en-US" sz="2800" dirty="0"/>
          </a:p>
        </p:txBody>
      </p:sp>
      <p:sp>
        <p:nvSpPr>
          <p:cNvPr id="207876" name="Line 4"/>
          <p:cNvSpPr>
            <a:spLocks noChangeShapeType="1"/>
          </p:cNvSpPr>
          <p:nvPr/>
        </p:nvSpPr>
        <p:spPr bwMode="auto">
          <a:xfrm flipV="1">
            <a:off x="2663825" y="334010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877" name="Line 5"/>
          <p:cNvSpPr>
            <a:spLocks noChangeShapeType="1"/>
          </p:cNvSpPr>
          <p:nvPr/>
        </p:nvSpPr>
        <p:spPr bwMode="auto">
          <a:xfrm flipV="1">
            <a:off x="2528888" y="6265863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878" name="AutoShape 6"/>
          <p:cNvSpPr>
            <a:spLocks noChangeArrowheads="1"/>
          </p:cNvSpPr>
          <p:nvPr/>
        </p:nvSpPr>
        <p:spPr bwMode="auto">
          <a:xfrm>
            <a:off x="3703638" y="40957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79" name="AutoShape 7"/>
          <p:cNvSpPr>
            <a:spLocks noChangeArrowheads="1"/>
          </p:cNvSpPr>
          <p:nvPr/>
        </p:nvSpPr>
        <p:spPr bwMode="auto">
          <a:xfrm>
            <a:off x="3128963" y="44529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0" name="AutoShape 8"/>
          <p:cNvSpPr>
            <a:spLocks noChangeArrowheads="1"/>
          </p:cNvSpPr>
          <p:nvPr/>
        </p:nvSpPr>
        <p:spPr bwMode="auto">
          <a:xfrm>
            <a:off x="3281363" y="49990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1" name="AutoShape 9"/>
          <p:cNvSpPr>
            <a:spLocks noChangeArrowheads="1"/>
          </p:cNvSpPr>
          <p:nvPr/>
        </p:nvSpPr>
        <p:spPr bwMode="auto">
          <a:xfrm>
            <a:off x="29003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2" name="AutoShape 10"/>
          <p:cNvSpPr>
            <a:spLocks noChangeArrowheads="1"/>
          </p:cNvSpPr>
          <p:nvPr/>
        </p:nvSpPr>
        <p:spPr bwMode="auto">
          <a:xfrm>
            <a:off x="3433763" y="38560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3" name="AutoShape 11"/>
          <p:cNvSpPr>
            <a:spLocks noChangeArrowheads="1"/>
          </p:cNvSpPr>
          <p:nvPr/>
        </p:nvSpPr>
        <p:spPr bwMode="auto">
          <a:xfrm>
            <a:off x="2900363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4" name="AutoShape 12"/>
          <p:cNvSpPr>
            <a:spLocks noChangeArrowheads="1"/>
          </p:cNvSpPr>
          <p:nvPr/>
        </p:nvSpPr>
        <p:spPr bwMode="auto">
          <a:xfrm>
            <a:off x="3052763" y="49228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5" name="AutoShape 13"/>
          <p:cNvSpPr>
            <a:spLocks noChangeArrowheads="1"/>
          </p:cNvSpPr>
          <p:nvPr/>
        </p:nvSpPr>
        <p:spPr bwMode="auto">
          <a:xfrm>
            <a:off x="3814763" y="45418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6" name="AutoShape 14"/>
          <p:cNvSpPr>
            <a:spLocks noChangeArrowheads="1"/>
          </p:cNvSpPr>
          <p:nvPr/>
        </p:nvSpPr>
        <p:spPr bwMode="auto">
          <a:xfrm>
            <a:off x="4716463" y="4529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7" name="AutoShape 15"/>
          <p:cNvSpPr>
            <a:spLocks noChangeArrowheads="1"/>
          </p:cNvSpPr>
          <p:nvPr/>
        </p:nvSpPr>
        <p:spPr bwMode="auto">
          <a:xfrm>
            <a:off x="43481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8" name="AutoShape 16"/>
          <p:cNvSpPr>
            <a:spLocks noChangeArrowheads="1"/>
          </p:cNvSpPr>
          <p:nvPr/>
        </p:nvSpPr>
        <p:spPr bwMode="auto">
          <a:xfrm>
            <a:off x="53387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9" name="AutoShape 17"/>
          <p:cNvSpPr>
            <a:spLocks noChangeArrowheads="1"/>
          </p:cNvSpPr>
          <p:nvPr/>
        </p:nvSpPr>
        <p:spPr bwMode="auto">
          <a:xfrm>
            <a:off x="4030663" y="5976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0" name="AutoShape 18"/>
          <p:cNvSpPr>
            <a:spLocks noChangeArrowheads="1"/>
          </p:cNvSpPr>
          <p:nvPr/>
        </p:nvSpPr>
        <p:spPr bwMode="auto">
          <a:xfrm>
            <a:off x="4652963" y="4846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1" name="AutoShape 19"/>
          <p:cNvSpPr>
            <a:spLocks noChangeArrowheads="1"/>
          </p:cNvSpPr>
          <p:nvPr/>
        </p:nvSpPr>
        <p:spPr bwMode="auto">
          <a:xfrm>
            <a:off x="4084638" y="53403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2" name="AutoShape 20"/>
          <p:cNvSpPr>
            <a:spLocks noChangeArrowheads="1"/>
          </p:cNvSpPr>
          <p:nvPr/>
        </p:nvSpPr>
        <p:spPr bwMode="auto">
          <a:xfrm>
            <a:off x="4729163" y="5684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3" name="AutoShape 21"/>
          <p:cNvSpPr>
            <a:spLocks noChangeArrowheads="1"/>
          </p:cNvSpPr>
          <p:nvPr/>
        </p:nvSpPr>
        <p:spPr bwMode="auto">
          <a:xfrm>
            <a:off x="5414963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5" name="AutoShape 23"/>
          <p:cNvSpPr>
            <a:spLocks noChangeArrowheads="1"/>
          </p:cNvSpPr>
          <p:nvPr/>
        </p:nvSpPr>
        <p:spPr bwMode="auto">
          <a:xfrm>
            <a:off x="3900488" y="32575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6" name="AutoShape 24"/>
          <p:cNvSpPr>
            <a:spLocks noChangeArrowheads="1"/>
          </p:cNvSpPr>
          <p:nvPr/>
        </p:nvSpPr>
        <p:spPr bwMode="auto">
          <a:xfrm>
            <a:off x="4510088" y="33337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7" name="AutoShape 25"/>
          <p:cNvSpPr>
            <a:spLocks noChangeArrowheads="1"/>
          </p:cNvSpPr>
          <p:nvPr/>
        </p:nvSpPr>
        <p:spPr bwMode="auto">
          <a:xfrm>
            <a:off x="5576888" y="40957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98" name="Line 26"/>
          <p:cNvSpPr>
            <a:spLocks noChangeShapeType="1"/>
          </p:cNvSpPr>
          <p:nvPr/>
        </p:nvSpPr>
        <p:spPr bwMode="auto">
          <a:xfrm flipV="1">
            <a:off x="3128963" y="3257550"/>
            <a:ext cx="2143125" cy="2884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05" name="Line 33"/>
          <p:cNvSpPr>
            <a:spLocks noChangeShapeType="1"/>
          </p:cNvSpPr>
          <p:nvPr/>
        </p:nvSpPr>
        <p:spPr bwMode="auto">
          <a:xfrm>
            <a:off x="3981450" y="3340100"/>
            <a:ext cx="762000" cy="615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06" name="Line 34"/>
          <p:cNvSpPr>
            <a:spLocks noChangeShapeType="1"/>
          </p:cNvSpPr>
          <p:nvPr/>
        </p:nvSpPr>
        <p:spPr bwMode="auto">
          <a:xfrm flipH="1" flipV="1">
            <a:off x="4464050" y="4362450"/>
            <a:ext cx="254000" cy="1841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graphicFrame>
        <p:nvGraphicFramePr>
          <p:cNvPr id="207908" name="Object 36"/>
          <p:cNvGraphicFramePr>
            <a:graphicFrameLocks noChangeAspect="1"/>
          </p:cNvGraphicFramePr>
          <p:nvPr/>
        </p:nvGraphicFramePr>
        <p:xfrm>
          <a:off x="5791200" y="1295400"/>
          <a:ext cx="1260475" cy="730250"/>
        </p:xfrm>
        <a:graphic>
          <a:graphicData uri="http://schemas.openxmlformats.org/presentationml/2006/ole">
            <p:oleObj spid="_x0000_s233474" name="Equation" r:id="rId4" imgW="812520" imgH="469800" progId="Equation.3">
              <p:embed/>
            </p:oleObj>
          </a:graphicData>
        </a:graphic>
      </p:graphicFrame>
      <p:sp>
        <p:nvSpPr>
          <p:cNvPr id="207909" name="Text Box 37"/>
          <p:cNvSpPr txBox="1">
            <a:spLocks noChangeArrowheads="1"/>
          </p:cNvSpPr>
          <p:nvPr/>
        </p:nvSpPr>
        <p:spPr bwMode="auto">
          <a:xfrm>
            <a:off x="4086225" y="3476625"/>
            <a:ext cx="4953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r</a:t>
            </a:r>
          </a:p>
        </p:txBody>
      </p:sp>
      <p:sp>
        <p:nvSpPr>
          <p:cNvPr id="207910" name="Oval 38"/>
          <p:cNvSpPr>
            <a:spLocks noChangeArrowheads="1"/>
          </p:cNvSpPr>
          <p:nvPr/>
        </p:nvSpPr>
        <p:spPr bwMode="auto">
          <a:xfrm>
            <a:off x="3740150" y="4476750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911" name="Oval 39"/>
          <p:cNvSpPr>
            <a:spLocks noChangeArrowheads="1"/>
          </p:cNvSpPr>
          <p:nvPr/>
        </p:nvSpPr>
        <p:spPr bwMode="auto">
          <a:xfrm>
            <a:off x="4013200" y="5272088"/>
            <a:ext cx="228600" cy="219075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912" name="Oval 40"/>
          <p:cNvSpPr>
            <a:spLocks noChangeArrowheads="1"/>
          </p:cNvSpPr>
          <p:nvPr/>
        </p:nvSpPr>
        <p:spPr bwMode="auto">
          <a:xfrm>
            <a:off x="4646613" y="4459288"/>
            <a:ext cx="228600" cy="219075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913" name="Line 41"/>
          <p:cNvSpPr>
            <a:spLocks noChangeShapeType="1"/>
          </p:cNvSpPr>
          <p:nvPr/>
        </p:nvSpPr>
        <p:spPr bwMode="auto">
          <a:xfrm flipH="1" flipV="1">
            <a:off x="3840163" y="5176838"/>
            <a:ext cx="244475" cy="174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14" name="Line 42"/>
          <p:cNvSpPr>
            <a:spLocks noChangeShapeType="1"/>
          </p:cNvSpPr>
          <p:nvPr/>
        </p:nvSpPr>
        <p:spPr bwMode="auto">
          <a:xfrm flipH="1" flipV="1">
            <a:off x="3892550" y="4614863"/>
            <a:ext cx="234950" cy="179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15" name="Line 43"/>
          <p:cNvSpPr>
            <a:spLocks noChangeShapeType="1"/>
          </p:cNvSpPr>
          <p:nvPr/>
        </p:nvSpPr>
        <p:spPr bwMode="auto">
          <a:xfrm flipV="1">
            <a:off x="3567113" y="3438525"/>
            <a:ext cx="2009775" cy="26939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16" name="Line 44"/>
          <p:cNvSpPr>
            <a:spLocks noChangeShapeType="1"/>
          </p:cNvSpPr>
          <p:nvPr/>
        </p:nvSpPr>
        <p:spPr bwMode="auto">
          <a:xfrm flipV="1">
            <a:off x="2919413" y="3076575"/>
            <a:ext cx="2066925" cy="27701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17" name="Line 45"/>
          <p:cNvSpPr>
            <a:spLocks noChangeShapeType="1"/>
          </p:cNvSpPr>
          <p:nvPr/>
        </p:nvSpPr>
        <p:spPr bwMode="auto">
          <a:xfrm>
            <a:off x="4933950" y="3143250"/>
            <a:ext cx="552450" cy="4191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7918" name="Text Box 46"/>
          <p:cNvSpPr txBox="1">
            <a:spLocks noChangeArrowheads="1"/>
          </p:cNvSpPr>
          <p:nvPr/>
        </p:nvSpPr>
        <p:spPr bwMode="auto">
          <a:xfrm>
            <a:off x="5010150" y="2819400"/>
            <a:ext cx="1143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i="1"/>
              <a:t>ρ</a:t>
            </a:r>
            <a:endParaRPr lang="en-US" i="1"/>
          </a:p>
        </p:txBody>
      </p:sp>
      <p:sp>
        <p:nvSpPr>
          <p:cNvPr id="39" name="Espaço Reservado para Número de Slide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0" name="Espaço Reservado para Rodapé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ransition advTm="34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10" grpId="0" animBg="1"/>
      <p:bldP spid="207911" grpId="0" animBg="1"/>
      <p:bldP spid="207912" grpId="0" animBg="1"/>
      <p:bldP spid="207915" grpId="0" animBg="1"/>
      <p:bldP spid="207916" grpId="0" animBg="1"/>
      <p:bldP spid="2079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Classificação com </a:t>
            </a:r>
            <a:br>
              <a:rPr lang="pt-BR" dirty="0" smtClean="0"/>
            </a:br>
            <a:r>
              <a:rPr lang="pt-BR" dirty="0" smtClean="0"/>
              <a:t>Máxima Margem</a:t>
            </a:r>
            <a:endParaRPr lang="pt-BR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9225"/>
            <a:ext cx="8229600" cy="5029200"/>
          </a:xfrm>
        </p:spPr>
        <p:txBody>
          <a:bodyPr/>
          <a:lstStyle/>
          <a:p>
            <a:r>
              <a:rPr lang="pt-BR" sz="2400" dirty="0" smtClean="0"/>
              <a:t>Maximizar a margem é bom de acordo com a intuição e com a teoria PAC.</a:t>
            </a:r>
          </a:p>
          <a:p>
            <a:r>
              <a:rPr lang="pt-BR" sz="2400" dirty="0" smtClean="0"/>
              <a:t>Implica que só os vetores de suporte são importantes; outros exemplos de treinamento podem ser ignorados. </a:t>
            </a:r>
            <a:endParaRPr lang="pt-BR" sz="2400" dirty="0"/>
          </a:p>
        </p:txBody>
      </p:sp>
      <p:sp>
        <p:nvSpPr>
          <p:cNvPr id="209950" name="Line 30"/>
          <p:cNvSpPr>
            <a:spLocks noChangeShapeType="1"/>
          </p:cNvSpPr>
          <p:nvPr/>
        </p:nvSpPr>
        <p:spPr bwMode="auto">
          <a:xfrm flipV="1">
            <a:off x="2663825" y="334010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51" name="Line 31"/>
          <p:cNvSpPr>
            <a:spLocks noChangeShapeType="1"/>
          </p:cNvSpPr>
          <p:nvPr/>
        </p:nvSpPr>
        <p:spPr bwMode="auto">
          <a:xfrm flipV="1">
            <a:off x="2528888" y="6265863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52" name="AutoShape 32"/>
          <p:cNvSpPr>
            <a:spLocks noChangeArrowheads="1"/>
          </p:cNvSpPr>
          <p:nvPr/>
        </p:nvSpPr>
        <p:spPr bwMode="auto">
          <a:xfrm>
            <a:off x="3703638" y="40957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3" name="AutoShape 33"/>
          <p:cNvSpPr>
            <a:spLocks noChangeArrowheads="1"/>
          </p:cNvSpPr>
          <p:nvPr/>
        </p:nvSpPr>
        <p:spPr bwMode="auto">
          <a:xfrm>
            <a:off x="3128963" y="44529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4" name="AutoShape 34"/>
          <p:cNvSpPr>
            <a:spLocks noChangeArrowheads="1"/>
          </p:cNvSpPr>
          <p:nvPr/>
        </p:nvSpPr>
        <p:spPr bwMode="auto">
          <a:xfrm>
            <a:off x="3281363" y="49990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5" name="AutoShape 35"/>
          <p:cNvSpPr>
            <a:spLocks noChangeArrowheads="1"/>
          </p:cNvSpPr>
          <p:nvPr/>
        </p:nvSpPr>
        <p:spPr bwMode="auto">
          <a:xfrm>
            <a:off x="29003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6" name="AutoShape 36"/>
          <p:cNvSpPr>
            <a:spLocks noChangeArrowheads="1"/>
          </p:cNvSpPr>
          <p:nvPr/>
        </p:nvSpPr>
        <p:spPr bwMode="auto">
          <a:xfrm>
            <a:off x="3433763" y="38560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7" name="AutoShape 37"/>
          <p:cNvSpPr>
            <a:spLocks noChangeArrowheads="1"/>
          </p:cNvSpPr>
          <p:nvPr/>
        </p:nvSpPr>
        <p:spPr bwMode="auto">
          <a:xfrm>
            <a:off x="2900363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8" name="AutoShape 38"/>
          <p:cNvSpPr>
            <a:spLocks noChangeArrowheads="1"/>
          </p:cNvSpPr>
          <p:nvPr/>
        </p:nvSpPr>
        <p:spPr bwMode="auto">
          <a:xfrm>
            <a:off x="3052763" y="49228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59" name="AutoShape 39"/>
          <p:cNvSpPr>
            <a:spLocks noChangeArrowheads="1"/>
          </p:cNvSpPr>
          <p:nvPr/>
        </p:nvSpPr>
        <p:spPr bwMode="auto">
          <a:xfrm>
            <a:off x="3814763" y="45418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0" name="AutoShape 40"/>
          <p:cNvSpPr>
            <a:spLocks noChangeArrowheads="1"/>
          </p:cNvSpPr>
          <p:nvPr/>
        </p:nvSpPr>
        <p:spPr bwMode="auto">
          <a:xfrm>
            <a:off x="4716463" y="4529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1" name="AutoShape 41"/>
          <p:cNvSpPr>
            <a:spLocks noChangeArrowheads="1"/>
          </p:cNvSpPr>
          <p:nvPr/>
        </p:nvSpPr>
        <p:spPr bwMode="auto">
          <a:xfrm>
            <a:off x="43481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2" name="AutoShape 42"/>
          <p:cNvSpPr>
            <a:spLocks noChangeArrowheads="1"/>
          </p:cNvSpPr>
          <p:nvPr/>
        </p:nvSpPr>
        <p:spPr bwMode="auto">
          <a:xfrm>
            <a:off x="5338763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3" name="AutoShape 43"/>
          <p:cNvSpPr>
            <a:spLocks noChangeArrowheads="1"/>
          </p:cNvSpPr>
          <p:nvPr/>
        </p:nvSpPr>
        <p:spPr bwMode="auto">
          <a:xfrm>
            <a:off x="4030663" y="5976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4" name="AutoShape 44"/>
          <p:cNvSpPr>
            <a:spLocks noChangeArrowheads="1"/>
          </p:cNvSpPr>
          <p:nvPr/>
        </p:nvSpPr>
        <p:spPr bwMode="auto">
          <a:xfrm>
            <a:off x="4652963" y="4846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5" name="AutoShape 45"/>
          <p:cNvSpPr>
            <a:spLocks noChangeArrowheads="1"/>
          </p:cNvSpPr>
          <p:nvPr/>
        </p:nvSpPr>
        <p:spPr bwMode="auto">
          <a:xfrm>
            <a:off x="4084638" y="53403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6" name="AutoShape 46"/>
          <p:cNvSpPr>
            <a:spLocks noChangeArrowheads="1"/>
          </p:cNvSpPr>
          <p:nvPr/>
        </p:nvSpPr>
        <p:spPr bwMode="auto">
          <a:xfrm>
            <a:off x="4729163" y="5684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7" name="AutoShape 47"/>
          <p:cNvSpPr>
            <a:spLocks noChangeArrowheads="1"/>
          </p:cNvSpPr>
          <p:nvPr/>
        </p:nvSpPr>
        <p:spPr bwMode="auto">
          <a:xfrm>
            <a:off x="5414963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8" name="AutoShape 48"/>
          <p:cNvSpPr>
            <a:spLocks noChangeArrowheads="1"/>
          </p:cNvSpPr>
          <p:nvPr/>
        </p:nvSpPr>
        <p:spPr bwMode="auto">
          <a:xfrm>
            <a:off x="3900488" y="32575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69" name="AutoShape 49"/>
          <p:cNvSpPr>
            <a:spLocks noChangeArrowheads="1"/>
          </p:cNvSpPr>
          <p:nvPr/>
        </p:nvSpPr>
        <p:spPr bwMode="auto">
          <a:xfrm>
            <a:off x="4510088" y="33337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70" name="AutoShape 50"/>
          <p:cNvSpPr>
            <a:spLocks noChangeArrowheads="1"/>
          </p:cNvSpPr>
          <p:nvPr/>
        </p:nvSpPr>
        <p:spPr bwMode="auto">
          <a:xfrm>
            <a:off x="5576888" y="40957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71" name="Line 51"/>
          <p:cNvSpPr>
            <a:spLocks noChangeShapeType="1"/>
          </p:cNvSpPr>
          <p:nvPr/>
        </p:nvSpPr>
        <p:spPr bwMode="auto">
          <a:xfrm flipV="1">
            <a:off x="3128963" y="3257550"/>
            <a:ext cx="2143125" cy="2884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73" name="Line 53"/>
          <p:cNvSpPr>
            <a:spLocks noChangeShapeType="1"/>
          </p:cNvSpPr>
          <p:nvPr/>
        </p:nvSpPr>
        <p:spPr bwMode="auto">
          <a:xfrm flipH="1" flipV="1">
            <a:off x="4464050" y="4362450"/>
            <a:ext cx="254000" cy="1841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75" name="Oval 55"/>
          <p:cNvSpPr>
            <a:spLocks noChangeArrowheads="1"/>
          </p:cNvSpPr>
          <p:nvPr/>
        </p:nvSpPr>
        <p:spPr bwMode="auto">
          <a:xfrm>
            <a:off x="3740150" y="4476750"/>
            <a:ext cx="228600" cy="21907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76" name="Oval 56"/>
          <p:cNvSpPr>
            <a:spLocks noChangeArrowheads="1"/>
          </p:cNvSpPr>
          <p:nvPr/>
        </p:nvSpPr>
        <p:spPr bwMode="auto">
          <a:xfrm>
            <a:off x="4013200" y="5272088"/>
            <a:ext cx="228600" cy="219075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77" name="Oval 57"/>
          <p:cNvSpPr>
            <a:spLocks noChangeArrowheads="1"/>
          </p:cNvSpPr>
          <p:nvPr/>
        </p:nvSpPr>
        <p:spPr bwMode="auto">
          <a:xfrm>
            <a:off x="4646613" y="4459288"/>
            <a:ext cx="228600" cy="219075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78" name="Line 58"/>
          <p:cNvSpPr>
            <a:spLocks noChangeShapeType="1"/>
          </p:cNvSpPr>
          <p:nvPr/>
        </p:nvSpPr>
        <p:spPr bwMode="auto">
          <a:xfrm flipH="1" flipV="1">
            <a:off x="3840163" y="5176838"/>
            <a:ext cx="244475" cy="174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79" name="Line 59"/>
          <p:cNvSpPr>
            <a:spLocks noChangeShapeType="1"/>
          </p:cNvSpPr>
          <p:nvPr/>
        </p:nvSpPr>
        <p:spPr bwMode="auto">
          <a:xfrm flipH="1" flipV="1">
            <a:off x="3892550" y="4614863"/>
            <a:ext cx="234950" cy="179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80" name="Line 60"/>
          <p:cNvSpPr>
            <a:spLocks noChangeShapeType="1"/>
          </p:cNvSpPr>
          <p:nvPr/>
        </p:nvSpPr>
        <p:spPr bwMode="auto">
          <a:xfrm flipV="1">
            <a:off x="3567113" y="3438525"/>
            <a:ext cx="2009775" cy="26939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9981" name="Line 61"/>
          <p:cNvSpPr>
            <a:spLocks noChangeShapeType="1"/>
          </p:cNvSpPr>
          <p:nvPr/>
        </p:nvSpPr>
        <p:spPr bwMode="auto">
          <a:xfrm flipV="1">
            <a:off x="2919413" y="3076575"/>
            <a:ext cx="2066925" cy="2770188"/>
          </a:xfrm>
          <a:prstGeom prst="line">
            <a:avLst/>
          </a:prstGeom>
          <a:noFill/>
          <a:ln w="9525" cap="rnd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4" name="Espaço Reservado para Número de Slide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5" name="Espaço Reservado para Rodapé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75" grpId="0" animBg="1"/>
      <p:bldP spid="209976" grpId="0" animBg="1"/>
      <p:bldP spid="209977" grpId="0" animBg="1"/>
      <p:bldP spid="209980" grpId="0" animBg="1"/>
      <p:bldP spid="2099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Linear </a:t>
            </a:r>
            <a:r>
              <a:rPr lang="en-US" dirty="0" err="1" smtClean="0"/>
              <a:t>Matematicamente</a:t>
            </a:r>
            <a:endParaRPr lang="en-US" dirty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435100"/>
            <a:ext cx="8877300" cy="4432300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Seja um conjunto de treinamento {(</a:t>
            </a:r>
            <a:r>
              <a:rPr lang="pt-BR" sz="2400" b="1" dirty="0" smtClean="0"/>
              <a:t>x</a:t>
            </a:r>
            <a:r>
              <a:rPr lang="pt-BR" sz="2400" i="1" baseline="-25000" dirty="0" smtClean="0"/>
              <a:t>i</a:t>
            </a:r>
            <a:r>
              <a:rPr lang="pt-BR" sz="2400" dirty="0" smtClean="0"/>
              <a:t>, </a:t>
            </a:r>
            <a:r>
              <a:rPr lang="pt-BR" sz="2400" i="1" dirty="0" err="1" smtClean="0"/>
              <a:t>y</a:t>
            </a:r>
            <a:r>
              <a:rPr lang="pt-BR" sz="2400" i="1" baseline="-25000" dirty="0" err="1" smtClean="0"/>
              <a:t>i</a:t>
            </a:r>
            <a:r>
              <a:rPr lang="pt-BR" sz="2400" dirty="0" smtClean="0"/>
              <a:t>)}</a:t>
            </a:r>
            <a:r>
              <a:rPr lang="pt-BR" i="1" baseline="-25000" dirty="0" smtClean="0"/>
              <a:t>i</a:t>
            </a:r>
            <a:r>
              <a:rPr lang="pt-BR" baseline="-25000" dirty="0" smtClean="0"/>
              <a:t>=1..</a:t>
            </a:r>
            <a:r>
              <a:rPr lang="pt-BR" i="1" baseline="-25000" dirty="0" smtClean="0"/>
              <a:t>n</a:t>
            </a:r>
            <a:r>
              <a:rPr lang="pt-BR" sz="2400" dirty="0" smtClean="0"/>
              <a:t>, </a:t>
            </a:r>
            <a:r>
              <a:rPr lang="pt-BR" sz="2400" b="1" dirty="0" smtClean="0"/>
              <a:t>x</a:t>
            </a:r>
            <a:r>
              <a:rPr lang="pt-BR" sz="2400" i="1" baseline="-25000" dirty="0" smtClean="0"/>
              <a:t>i</a:t>
            </a:r>
            <a:r>
              <a:rPr lang="pt-BR" sz="2400" b="1" dirty="0" smtClean="0">
                <a:sym typeface="Symbol" pitchFamily="18" charset="2"/>
              </a:rPr>
              <a:t></a:t>
            </a:r>
            <a:r>
              <a:rPr lang="pt-BR" sz="2400" b="1" dirty="0" err="1" smtClean="0">
                <a:sym typeface="Symbol" pitchFamily="18" charset="2"/>
              </a:rPr>
              <a:t>R</a:t>
            </a:r>
            <a:r>
              <a:rPr lang="pt-BR" sz="2400" i="1" baseline="30000" dirty="0" err="1" smtClean="0">
                <a:sym typeface="Symbol" pitchFamily="18" charset="2"/>
              </a:rPr>
              <a:t>d</a:t>
            </a:r>
            <a:r>
              <a:rPr lang="pt-BR" sz="2400" b="1" dirty="0" smtClean="0">
                <a:sym typeface="Symbol" pitchFamily="18" charset="2"/>
              </a:rPr>
              <a:t>, </a:t>
            </a:r>
          </a:p>
          <a:p>
            <a:pPr>
              <a:buNone/>
            </a:pPr>
            <a:r>
              <a:rPr lang="pt-BR" sz="2400" b="1" i="1" dirty="0" smtClean="0">
                <a:sym typeface="Symbol" pitchFamily="18" charset="2"/>
              </a:rPr>
              <a:t>	</a:t>
            </a:r>
            <a:r>
              <a:rPr lang="pt-BR" sz="2400" i="1" dirty="0" err="1" smtClean="0">
                <a:sym typeface="Symbol" pitchFamily="18" charset="2"/>
              </a:rPr>
              <a:t>y</a:t>
            </a:r>
            <a:r>
              <a:rPr lang="pt-BR" sz="2400" i="1" baseline="-25000" dirty="0" err="1" smtClean="0">
                <a:sym typeface="Symbol" pitchFamily="18" charset="2"/>
              </a:rPr>
              <a:t>i</a:t>
            </a:r>
            <a:r>
              <a:rPr lang="pt-BR" sz="2400" b="1" baseline="-25000" dirty="0" smtClean="0">
                <a:sym typeface="Symbol" pitchFamily="18" charset="2"/>
              </a:rPr>
              <a:t> </a:t>
            </a:r>
            <a:r>
              <a:rPr lang="pt-BR" sz="2400" b="1" dirty="0" smtClean="0">
                <a:sym typeface="Symbol" pitchFamily="18" charset="2"/>
              </a:rPr>
              <a:t></a:t>
            </a:r>
            <a:r>
              <a:rPr lang="pt-BR" sz="2400" b="1" baseline="-25000" dirty="0" smtClean="0">
                <a:sym typeface="Symbol" pitchFamily="18" charset="2"/>
              </a:rPr>
              <a:t> </a:t>
            </a:r>
            <a:r>
              <a:rPr lang="pt-BR" sz="2400" dirty="0" smtClean="0">
                <a:sym typeface="Symbol" pitchFamily="18" charset="2"/>
              </a:rPr>
              <a:t>{-1, 1}</a:t>
            </a:r>
            <a:r>
              <a:rPr lang="pt-BR" sz="2400" b="1" dirty="0" smtClean="0">
                <a:sym typeface="Symbol" pitchFamily="18" charset="2"/>
              </a:rPr>
              <a:t> </a:t>
            </a:r>
            <a:r>
              <a:rPr lang="pt-BR" sz="2400" dirty="0" smtClean="0">
                <a:sym typeface="Symbol" pitchFamily="18" charset="2"/>
              </a:rPr>
              <a:t>separável por um hiperplano com margem</a:t>
            </a:r>
            <a:r>
              <a:rPr lang="pt-BR" sz="2400" dirty="0" smtClean="0"/>
              <a:t> </a:t>
            </a:r>
            <a:r>
              <a:rPr lang="pt-BR" sz="2400" i="1" dirty="0" smtClean="0">
                <a:cs typeface="Times New Roman" pitchFamily="18" charset="0"/>
              </a:rPr>
              <a:t>ρ</a:t>
            </a:r>
            <a:r>
              <a:rPr lang="pt-BR" sz="2400" dirty="0" smtClean="0">
                <a:cs typeface="Times New Roman" pitchFamily="18" charset="0"/>
              </a:rPr>
              <a:t>. Então para cada exemplo de treinamento</a:t>
            </a:r>
            <a:r>
              <a:rPr lang="pt-BR" sz="2400" dirty="0" smtClean="0"/>
              <a:t> (</a:t>
            </a:r>
            <a:r>
              <a:rPr lang="pt-BR" sz="2400" b="1" dirty="0" smtClean="0"/>
              <a:t>x</a:t>
            </a:r>
            <a:r>
              <a:rPr lang="pt-BR" sz="2400" i="1" baseline="-25000" dirty="0" smtClean="0"/>
              <a:t>i</a:t>
            </a:r>
            <a:r>
              <a:rPr lang="pt-BR" sz="2400" dirty="0" smtClean="0"/>
              <a:t>, </a:t>
            </a:r>
            <a:r>
              <a:rPr lang="pt-BR" sz="2400" i="1" dirty="0" err="1" smtClean="0"/>
              <a:t>y</a:t>
            </a:r>
            <a:r>
              <a:rPr lang="pt-BR" sz="2400" i="1" baseline="-25000" dirty="0" err="1" smtClean="0"/>
              <a:t>i</a:t>
            </a:r>
            <a:r>
              <a:rPr lang="pt-BR" sz="2400" dirty="0" smtClean="0"/>
              <a:t>):</a:t>
            </a:r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Para cada vetor de suporte </a:t>
            </a:r>
            <a:r>
              <a:rPr lang="pt-BR" sz="2400" b="1" dirty="0" err="1" smtClean="0"/>
              <a:t>x</a:t>
            </a:r>
            <a:r>
              <a:rPr lang="pt-BR" sz="2400" i="1" baseline="-25000" dirty="0" err="1" smtClean="0"/>
              <a:t>s</a:t>
            </a:r>
            <a:r>
              <a:rPr lang="pt-BR" sz="2400" dirty="0" smtClean="0"/>
              <a:t> a desigualdade acima é uma igualdade. Depois de dividir </a:t>
            </a:r>
            <a:r>
              <a:rPr lang="pt-BR" sz="2400" b="1" dirty="0" smtClean="0"/>
              <a:t>w</a:t>
            </a:r>
            <a:r>
              <a:rPr lang="pt-BR" sz="2400" dirty="0" smtClean="0"/>
              <a:t> e </a:t>
            </a:r>
            <a:r>
              <a:rPr lang="pt-BR" sz="2400" i="1" dirty="0" smtClean="0"/>
              <a:t>b</a:t>
            </a:r>
            <a:r>
              <a:rPr lang="pt-BR" sz="2400" dirty="0" smtClean="0"/>
              <a:t> por </a:t>
            </a:r>
            <a:r>
              <a:rPr lang="pt-BR" sz="2400" i="1" dirty="0" smtClean="0">
                <a:cs typeface="Times New Roman" pitchFamily="18" charset="0"/>
              </a:rPr>
              <a:t>ρ/</a:t>
            </a:r>
            <a:r>
              <a:rPr lang="pt-BR" sz="2400" dirty="0" smtClean="0">
                <a:cs typeface="Times New Roman" pitchFamily="18" charset="0"/>
              </a:rPr>
              <a:t>2</a:t>
            </a:r>
            <a:r>
              <a:rPr lang="pt-BR" sz="2400" i="1" dirty="0" smtClean="0">
                <a:cs typeface="Times New Roman" pitchFamily="18" charset="0"/>
              </a:rPr>
              <a:t> </a:t>
            </a:r>
            <a:r>
              <a:rPr lang="pt-BR" sz="2400" dirty="0" smtClean="0">
                <a:cs typeface="Times New Roman" pitchFamily="18" charset="0"/>
              </a:rPr>
              <a:t>na igualdade</a:t>
            </a:r>
            <a:r>
              <a:rPr lang="pt-BR" sz="2400" dirty="0" smtClean="0"/>
              <a:t>, temos que a distância entre cada </a:t>
            </a:r>
            <a:r>
              <a:rPr lang="pt-BR" sz="2400" b="1" dirty="0" err="1" smtClean="0"/>
              <a:t>x</a:t>
            </a:r>
            <a:r>
              <a:rPr lang="pt-BR" sz="2400" i="1" baseline="-25000" dirty="0" err="1" smtClean="0"/>
              <a:t>s</a:t>
            </a:r>
            <a:r>
              <a:rPr lang="pt-BR" sz="2400" i="1" baseline="-25000" dirty="0" smtClean="0"/>
              <a:t> </a:t>
            </a:r>
            <a:r>
              <a:rPr lang="pt-BR" sz="2400" dirty="0" smtClean="0"/>
              <a:t>e o hiperplano é 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A margem pode então ser escrita como:</a:t>
            </a:r>
            <a:endParaRPr lang="pt-BR" sz="2400" dirty="0"/>
          </a:p>
        </p:txBody>
      </p:sp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1600200" y="2667000"/>
            <a:ext cx="408305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baseline="0" dirty="0" err="1"/>
              <a:t>w</a:t>
            </a:r>
            <a:r>
              <a:rPr lang="en-US" sz="2000" b="1" baseline="20000" dirty="0" err="1"/>
              <a:t>T</a:t>
            </a:r>
            <a:r>
              <a:rPr lang="en-US" sz="2000" b="1" baseline="0" dirty="0" err="1"/>
              <a:t>x</a:t>
            </a:r>
            <a:r>
              <a:rPr lang="en-US" sz="2000" i="1" dirty="0" err="1"/>
              <a:t>i</a:t>
            </a:r>
            <a:r>
              <a:rPr lang="en-US" sz="2000" b="1" dirty="0"/>
              <a:t> </a:t>
            </a:r>
            <a:r>
              <a:rPr lang="en-US" sz="2000" baseline="0" dirty="0"/>
              <a:t>+ </a:t>
            </a:r>
            <a:r>
              <a:rPr lang="en-US" sz="2000" i="1" baseline="0" dirty="0"/>
              <a:t>b</a:t>
            </a:r>
            <a:r>
              <a:rPr lang="en-US" sz="2000" b="1" baseline="0" dirty="0">
                <a:cs typeface="Times New Roman" pitchFamily="18" charset="0"/>
              </a:rPr>
              <a:t> ≤ - </a:t>
            </a:r>
            <a:r>
              <a:rPr lang="el-GR" sz="2000" i="1" baseline="0" dirty="0"/>
              <a:t>ρ</a:t>
            </a:r>
            <a:r>
              <a:rPr lang="en-US" sz="2000" baseline="0" dirty="0"/>
              <a:t>/2 </a:t>
            </a:r>
            <a:r>
              <a:rPr lang="en-US" sz="2000" baseline="0" dirty="0">
                <a:cs typeface="Times New Roman" pitchFamily="18" charset="0"/>
              </a:rPr>
              <a:t>   if </a:t>
            </a:r>
            <a:r>
              <a:rPr lang="en-US" sz="2000" i="1" baseline="0" dirty="0" err="1">
                <a:cs typeface="Times New Roman" pitchFamily="18" charset="0"/>
              </a:rPr>
              <a:t>y</a:t>
            </a:r>
            <a:r>
              <a:rPr lang="en-US" sz="2000" i="1" dirty="0" err="1">
                <a:cs typeface="Times New Roman" pitchFamily="18" charset="0"/>
              </a:rPr>
              <a:t>i</a:t>
            </a:r>
            <a:r>
              <a:rPr lang="en-US" sz="2000" baseline="0" dirty="0">
                <a:cs typeface="Times New Roman" pitchFamily="18" charset="0"/>
              </a:rPr>
              <a:t> = -1</a:t>
            </a:r>
          </a:p>
          <a:p>
            <a:r>
              <a:rPr lang="en-US" sz="2000" b="1" baseline="0" dirty="0" err="1"/>
              <a:t>w</a:t>
            </a:r>
            <a:r>
              <a:rPr lang="en-US" sz="2000" b="1" baseline="20000" dirty="0" err="1"/>
              <a:t>T</a:t>
            </a:r>
            <a:r>
              <a:rPr lang="en-US" sz="2000" b="1" baseline="0" dirty="0" err="1"/>
              <a:t>x</a:t>
            </a:r>
            <a:r>
              <a:rPr lang="en-US" sz="2000" i="1" baseline="-25000" dirty="0" err="1"/>
              <a:t>i</a:t>
            </a:r>
            <a:r>
              <a:rPr lang="en-US" sz="2000" b="1" dirty="0"/>
              <a:t> </a:t>
            </a:r>
            <a:r>
              <a:rPr lang="en-US" sz="2000" baseline="0" dirty="0"/>
              <a:t>+ </a:t>
            </a:r>
            <a:r>
              <a:rPr lang="en-US" sz="2000" i="1" baseline="0" dirty="0"/>
              <a:t>b</a:t>
            </a:r>
            <a:r>
              <a:rPr lang="en-US" sz="2000" b="1" baseline="0" dirty="0"/>
              <a:t> </a:t>
            </a:r>
            <a:r>
              <a:rPr lang="en-US" sz="2000" b="1" baseline="0" dirty="0">
                <a:cs typeface="Times New Roman" pitchFamily="18" charset="0"/>
              </a:rPr>
              <a:t>≥ </a:t>
            </a:r>
            <a:r>
              <a:rPr lang="el-GR" sz="2000" i="1" baseline="0" dirty="0"/>
              <a:t>ρ</a:t>
            </a:r>
            <a:r>
              <a:rPr lang="en-US" sz="2000" baseline="0" dirty="0"/>
              <a:t>/2</a:t>
            </a:r>
            <a:r>
              <a:rPr lang="en-US" sz="2000" baseline="0" dirty="0">
                <a:cs typeface="Times New Roman" pitchFamily="18" charset="0"/>
              </a:rPr>
              <a:t>    if 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>
                <a:cs typeface="Times New Roman" pitchFamily="18" charset="0"/>
              </a:rPr>
              <a:t>i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>
                <a:cs typeface="Times New Roman" pitchFamily="18" charset="0"/>
              </a:rPr>
              <a:t>= 1</a:t>
            </a:r>
          </a:p>
        </p:txBody>
      </p:sp>
      <p:graphicFrame>
        <p:nvGraphicFramePr>
          <p:cNvPr id="210949" name="Object 5"/>
          <p:cNvGraphicFramePr>
            <a:graphicFrameLocks noChangeAspect="1"/>
          </p:cNvGraphicFramePr>
          <p:nvPr/>
        </p:nvGraphicFramePr>
        <p:xfrm>
          <a:off x="3581400" y="5867400"/>
          <a:ext cx="1281112" cy="690563"/>
        </p:xfrm>
        <a:graphic>
          <a:graphicData uri="http://schemas.openxmlformats.org/presentationml/2006/ole">
            <p:oleObj spid="_x0000_s234498" name="Equation" r:id="rId3" imgW="825480" imgH="444240" progId="Equation.3">
              <p:embed/>
            </p:oleObj>
          </a:graphicData>
        </a:graphic>
      </p:graphicFrame>
      <p:graphicFrame>
        <p:nvGraphicFramePr>
          <p:cNvPr id="210950" name="Object 6"/>
          <p:cNvGraphicFramePr>
            <a:graphicFrameLocks noChangeAspect="1"/>
          </p:cNvGraphicFramePr>
          <p:nvPr/>
        </p:nvGraphicFramePr>
        <p:xfrm>
          <a:off x="3200400" y="4648200"/>
          <a:ext cx="2266950" cy="730250"/>
        </p:xfrm>
        <a:graphic>
          <a:graphicData uri="http://schemas.openxmlformats.org/presentationml/2006/ole">
            <p:oleObj spid="_x0000_s234499" name="Equation" r:id="rId4" imgW="1460160" imgH="469800" progId="Equation.3">
              <p:embed/>
            </p:oleObj>
          </a:graphicData>
        </a:graphic>
      </p:graphicFrame>
      <p:sp>
        <p:nvSpPr>
          <p:cNvPr id="210951" name="Text Box 7"/>
          <p:cNvSpPr txBox="1">
            <a:spLocks noChangeArrowheads="1"/>
          </p:cNvSpPr>
          <p:nvPr/>
        </p:nvSpPr>
        <p:spPr bwMode="auto">
          <a:xfrm>
            <a:off x="5410200" y="2895600"/>
            <a:ext cx="25146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baseline="0" dirty="0" err="1" smtClean="0"/>
              <a:t>y</a:t>
            </a:r>
            <a:r>
              <a:rPr lang="en-US" i="1" dirty="0" err="1" smtClean="0">
                <a:cs typeface="Times New Roman" pitchFamily="18" charset="0"/>
              </a:rPr>
              <a:t>i</a:t>
            </a:r>
            <a:r>
              <a:rPr lang="en-US" i="1" dirty="0" smtClean="0">
                <a:cs typeface="Times New Roman" pitchFamily="18" charset="0"/>
              </a:rPr>
              <a:t> </a:t>
            </a:r>
            <a:r>
              <a:rPr lang="en-US" baseline="0" dirty="0" smtClean="0"/>
              <a:t>(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x</a:t>
            </a:r>
            <a:r>
              <a:rPr lang="en-US" i="1" dirty="0" err="1" smtClean="0"/>
              <a:t>i</a:t>
            </a:r>
            <a:r>
              <a:rPr lang="en-US" b="1" baseline="0" dirty="0" smtClean="0"/>
              <a:t> </a:t>
            </a:r>
            <a:r>
              <a:rPr lang="en-US" baseline="0" dirty="0"/>
              <a:t>+ </a:t>
            </a:r>
            <a:r>
              <a:rPr lang="en-US" i="1" baseline="0" dirty="0"/>
              <a:t>b</a:t>
            </a:r>
            <a:r>
              <a:rPr lang="en-US" baseline="0" dirty="0"/>
              <a:t>)</a:t>
            </a:r>
            <a:r>
              <a:rPr lang="en-US" b="1" baseline="0" dirty="0">
                <a:cs typeface="Times New Roman" pitchFamily="18" charset="0"/>
              </a:rPr>
              <a:t> </a:t>
            </a:r>
            <a:r>
              <a:rPr lang="en-US" b="1" baseline="0" dirty="0"/>
              <a:t>≥</a:t>
            </a:r>
            <a:r>
              <a:rPr lang="en-US" b="1" baseline="0" dirty="0">
                <a:cs typeface="Times New Roman" pitchFamily="18" charset="0"/>
              </a:rPr>
              <a:t>  </a:t>
            </a:r>
            <a:r>
              <a:rPr lang="el-GR" i="1" baseline="0" dirty="0"/>
              <a:t>ρ</a:t>
            </a:r>
            <a:r>
              <a:rPr lang="en-US" baseline="0" dirty="0"/>
              <a:t>/2</a:t>
            </a:r>
          </a:p>
        </p:txBody>
      </p:sp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4724400" y="2819400"/>
            <a:ext cx="75247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ym typeface="Symbol" pitchFamily="18" charset="2"/>
              </a:rPr>
              <a:t>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SVM Linear Matematicamente</a:t>
            </a:r>
            <a:endParaRPr lang="pt-BR" dirty="0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382000" cy="259080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Então podemos formular o </a:t>
            </a:r>
            <a:r>
              <a:rPr lang="pt-BR" i="1" dirty="0" smtClean="0"/>
              <a:t>problema de otimização quadrática: </a:t>
            </a:r>
          </a:p>
          <a:p>
            <a:endParaRPr lang="pt-BR" i="1" dirty="0" smtClean="0"/>
          </a:p>
          <a:p>
            <a:endParaRPr lang="pt-BR" i="1" dirty="0" smtClean="0"/>
          </a:p>
          <a:p>
            <a:endParaRPr lang="pt-BR" i="1" dirty="0" smtClean="0"/>
          </a:p>
          <a:p>
            <a:endParaRPr lang="pt-BR" i="1" dirty="0" smtClean="0"/>
          </a:p>
          <a:p>
            <a:endParaRPr lang="pt-BR" i="1" dirty="0" smtClean="0"/>
          </a:p>
          <a:p>
            <a:pPr>
              <a:buFontTx/>
              <a:buNone/>
            </a:pPr>
            <a:r>
              <a:rPr lang="pt-BR" dirty="0" smtClean="0"/>
              <a:t>que pode ser reformulado como: </a:t>
            </a:r>
            <a:endParaRPr lang="pt-BR" dirty="0"/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022350" y="2019300"/>
            <a:ext cx="5886450" cy="120032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aseline="0" dirty="0" err="1" smtClean="0"/>
              <a:t>Encontrar</a:t>
            </a:r>
            <a:r>
              <a:rPr lang="en-US" baseline="0" dirty="0" smtClean="0"/>
              <a:t> </a:t>
            </a:r>
            <a:r>
              <a:rPr lang="en-US" b="1" baseline="0" dirty="0"/>
              <a:t>w</a:t>
            </a:r>
            <a:r>
              <a:rPr lang="en-US" baseline="0" dirty="0"/>
              <a:t> </a:t>
            </a:r>
            <a:r>
              <a:rPr lang="en-US" baseline="0" dirty="0" smtClean="0"/>
              <a:t>e </a:t>
            </a:r>
            <a:r>
              <a:rPr lang="en-US" i="1" baseline="0" dirty="0"/>
              <a:t>b</a:t>
            </a:r>
            <a:r>
              <a:rPr lang="en-US" baseline="0" dirty="0"/>
              <a:t> </a:t>
            </a:r>
            <a:r>
              <a:rPr lang="en-US" baseline="0" dirty="0" err="1" smtClean="0"/>
              <a:t>tais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endParaRPr lang="en-US" baseline="0" dirty="0"/>
          </a:p>
          <a:p>
            <a:pPr>
              <a:spcBef>
                <a:spcPct val="50000"/>
              </a:spcBef>
            </a:pPr>
            <a:r>
              <a:rPr lang="en-US" baseline="0" dirty="0"/>
              <a:t>                </a:t>
            </a:r>
            <a:r>
              <a:rPr lang="en-US" baseline="0" dirty="0" err="1" smtClean="0"/>
              <a:t>seja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maximizado</a:t>
            </a:r>
            <a:r>
              <a:rPr lang="en-US" baseline="0" dirty="0" smtClean="0"/>
              <a:t> </a:t>
            </a:r>
            <a:endParaRPr lang="en-US" baseline="0" dirty="0"/>
          </a:p>
          <a:p>
            <a:pPr>
              <a:spcBef>
                <a:spcPct val="50000"/>
              </a:spcBef>
            </a:pPr>
            <a:r>
              <a:rPr lang="en-US" baseline="0" dirty="0" smtClean="0"/>
              <a:t>e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todo</a:t>
            </a:r>
            <a:r>
              <a:rPr lang="en-US" baseline="0" dirty="0" smtClean="0"/>
              <a:t> </a:t>
            </a:r>
            <a:r>
              <a:rPr lang="en-US" baseline="0" dirty="0"/>
              <a:t>(</a:t>
            </a:r>
            <a:r>
              <a:rPr lang="en-US" b="1" baseline="0" dirty="0" smtClean="0"/>
              <a:t>x</a:t>
            </a:r>
            <a:r>
              <a:rPr lang="en-US" i="1" dirty="0" smtClean="0"/>
              <a:t>i</a:t>
            </a:r>
            <a:r>
              <a:rPr lang="en-US" baseline="0" dirty="0" smtClean="0"/>
              <a:t>,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), </a:t>
            </a:r>
            <a:r>
              <a:rPr lang="en-US" i="1" baseline="0" dirty="0" err="1"/>
              <a:t>i</a:t>
            </a:r>
            <a:r>
              <a:rPr lang="en-US" baseline="0" dirty="0"/>
              <a:t>=1..</a:t>
            </a:r>
            <a:r>
              <a:rPr lang="en-US" i="1" baseline="0" dirty="0"/>
              <a:t>n</a:t>
            </a:r>
            <a:r>
              <a:rPr lang="en-US" baseline="0" dirty="0"/>
              <a:t> :    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baseline="0" dirty="0" smtClean="0"/>
              <a:t>(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x</a:t>
            </a:r>
            <a:r>
              <a:rPr lang="en-US" i="1" dirty="0" err="1" smtClean="0"/>
              <a:t>i</a:t>
            </a:r>
            <a:r>
              <a:rPr lang="en-US" b="1" baseline="0" dirty="0" smtClean="0"/>
              <a:t> </a:t>
            </a:r>
            <a:r>
              <a:rPr lang="en-US" baseline="0" dirty="0"/>
              <a:t>+ </a:t>
            </a:r>
            <a:r>
              <a:rPr lang="en-US" i="1" baseline="0" dirty="0"/>
              <a:t>b)</a:t>
            </a:r>
            <a:r>
              <a:rPr lang="en-US" b="1" baseline="0" dirty="0"/>
              <a:t> </a:t>
            </a:r>
            <a:r>
              <a:rPr lang="en-US" b="1" baseline="0" dirty="0">
                <a:cs typeface="Times New Roman" pitchFamily="18" charset="0"/>
              </a:rPr>
              <a:t>≥ </a:t>
            </a:r>
            <a:r>
              <a:rPr lang="en-US" baseline="0" dirty="0">
                <a:cs typeface="Times New Roman" pitchFamily="18" charset="0"/>
              </a:rPr>
              <a:t>1</a:t>
            </a:r>
          </a:p>
        </p:txBody>
      </p:sp>
      <p:graphicFrame>
        <p:nvGraphicFramePr>
          <p:cNvPr id="211973" name="Object 5"/>
          <p:cNvGraphicFramePr>
            <a:graphicFrameLocks noChangeAspect="1"/>
          </p:cNvGraphicFramePr>
          <p:nvPr/>
        </p:nvGraphicFramePr>
        <p:xfrm>
          <a:off x="1143000" y="2286000"/>
          <a:ext cx="808038" cy="690563"/>
        </p:xfrm>
        <a:graphic>
          <a:graphicData uri="http://schemas.openxmlformats.org/presentationml/2006/ole">
            <p:oleObj spid="_x0000_s235522" name="Equation" r:id="rId3" imgW="520560" imgH="444240" progId="Equation.3">
              <p:embed/>
            </p:oleObj>
          </a:graphicData>
        </a:graphic>
      </p:graphicFrame>
      <p:sp>
        <p:nvSpPr>
          <p:cNvPr id="211974" name="Text Box 6"/>
          <p:cNvSpPr txBox="1">
            <a:spLocks noChangeArrowheads="1"/>
          </p:cNvSpPr>
          <p:nvPr/>
        </p:nvSpPr>
        <p:spPr bwMode="auto">
          <a:xfrm>
            <a:off x="1047750" y="4295775"/>
            <a:ext cx="6438900" cy="120032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aseline="0" dirty="0" err="1" smtClean="0"/>
              <a:t>Encontrar</a:t>
            </a:r>
            <a:r>
              <a:rPr lang="en-US" baseline="0" dirty="0" smtClean="0"/>
              <a:t> </a:t>
            </a:r>
            <a:r>
              <a:rPr lang="en-US" b="1" baseline="0" dirty="0" smtClean="0"/>
              <a:t>w</a:t>
            </a:r>
            <a:r>
              <a:rPr lang="en-US" baseline="0" dirty="0" smtClean="0"/>
              <a:t> e </a:t>
            </a:r>
            <a:r>
              <a:rPr lang="en-US" i="1" baseline="0" dirty="0" smtClean="0"/>
              <a:t>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endParaRPr lang="en-US" baseline="0" dirty="0" smtClean="0"/>
          </a:p>
          <a:p>
            <a:pPr>
              <a:spcBef>
                <a:spcPct val="50000"/>
              </a:spcBef>
            </a:pPr>
            <a:r>
              <a:rPr lang="el-GR" b="1" baseline="0" dirty="0" smtClean="0">
                <a:cs typeface="Times New Roman" pitchFamily="18" charset="0"/>
              </a:rPr>
              <a:t>Φ</a:t>
            </a:r>
            <a:r>
              <a:rPr lang="en-US" baseline="0" dirty="0">
                <a:cs typeface="Times New Roman" pitchFamily="18" charset="0"/>
              </a:rPr>
              <a:t>(</a:t>
            </a:r>
            <a:r>
              <a:rPr lang="en-US" b="1" baseline="0" dirty="0">
                <a:cs typeface="Times New Roman" pitchFamily="18" charset="0"/>
              </a:rPr>
              <a:t>w</a:t>
            </a:r>
            <a:r>
              <a:rPr lang="en-US" baseline="0" dirty="0">
                <a:cs typeface="Times New Roman" pitchFamily="18" charset="0"/>
              </a:rPr>
              <a:t>)</a:t>
            </a:r>
            <a:r>
              <a:rPr lang="en-US" b="1" baseline="0" dirty="0">
                <a:cs typeface="Times New Roman" pitchFamily="18" charset="0"/>
              </a:rPr>
              <a:t> = ||w||</a:t>
            </a:r>
            <a:r>
              <a:rPr lang="en-US" baseline="30000" dirty="0" smtClean="0">
                <a:cs typeface="Times New Roman" pitchFamily="18" charset="0"/>
              </a:rPr>
              <a:t>2</a:t>
            </a:r>
            <a:r>
              <a:rPr lang="en-US" baseline="0" dirty="0" smtClean="0">
                <a:cs typeface="Times New Roman" pitchFamily="18" charset="0"/>
              </a:rPr>
              <a:t>=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w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seja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minimizado</a:t>
            </a:r>
            <a:endParaRPr lang="en-US" baseline="0" dirty="0"/>
          </a:p>
          <a:p>
            <a:pPr>
              <a:spcBef>
                <a:spcPct val="50000"/>
              </a:spcBef>
            </a:pPr>
            <a:r>
              <a:rPr lang="en-US" baseline="0" dirty="0" smtClean="0"/>
              <a:t>e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todo</a:t>
            </a:r>
            <a:r>
              <a:rPr lang="en-US" baseline="0" dirty="0" smtClean="0"/>
              <a:t> (</a:t>
            </a:r>
            <a:r>
              <a:rPr lang="en-US" b="1" baseline="0" dirty="0" smtClean="0"/>
              <a:t>x</a:t>
            </a:r>
            <a:r>
              <a:rPr lang="en-US" i="1" dirty="0" smtClean="0"/>
              <a:t>i</a:t>
            </a:r>
            <a:r>
              <a:rPr lang="en-US" baseline="0" dirty="0" smtClean="0"/>
              <a:t>,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), </a:t>
            </a:r>
            <a:r>
              <a:rPr lang="en-US" i="1" baseline="0" dirty="0" err="1"/>
              <a:t>i</a:t>
            </a:r>
            <a:r>
              <a:rPr lang="en-US" baseline="0" dirty="0"/>
              <a:t>=1..</a:t>
            </a:r>
            <a:r>
              <a:rPr lang="en-US" i="1" baseline="0" dirty="0"/>
              <a:t>n</a:t>
            </a:r>
            <a:r>
              <a:rPr lang="en-US" baseline="0" dirty="0"/>
              <a:t> :    </a:t>
            </a:r>
            <a:r>
              <a:rPr lang="en-US" i="1" baseline="0" dirty="0" err="1" smtClean="0"/>
              <a:t>y</a:t>
            </a:r>
            <a:r>
              <a:rPr lang="en-US" i="1" dirty="0" err="1" smtClean="0"/>
              <a:t>i</a:t>
            </a:r>
            <a:r>
              <a:rPr lang="en-US" baseline="0" dirty="0" smtClean="0"/>
              <a:t> </a:t>
            </a:r>
            <a:r>
              <a:rPr lang="en-US" baseline="0" dirty="0"/>
              <a:t>(</a:t>
            </a:r>
            <a:r>
              <a:rPr lang="en-US" b="1" baseline="0" dirty="0" err="1" smtClean="0"/>
              <a:t>w</a:t>
            </a:r>
            <a:r>
              <a:rPr lang="en-US" b="1" baseline="30000" dirty="0" err="1" smtClean="0"/>
              <a:t>T</a:t>
            </a:r>
            <a:r>
              <a:rPr lang="en-US" b="1" baseline="0" dirty="0" err="1" smtClean="0"/>
              <a:t>x</a:t>
            </a:r>
            <a:r>
              <a:rPr lang="en-US" i="1" dirty="0" err="1" smtClean="0"/>
              <a:t>i</a:t>
            </a:r>
            <a:r>
              <a:rPr lang="en-US" b="1" baseline="0" dirty="0" smtClean="0"/>
              <a:t> </a:t>
            </a:r>
            <a:r>
              <a:rPr lang="en-US" baseline="0" dirty="0"/>
              <a:t>+ </a:t>
            </a:r>
            <a:r>
              <a:rPr lang="en-US" i="1" baseline="0" dirty="0"/>
              <a:t>b</a:t>
            </a:r>
            <a:r>
              <a:rPr lang="en-US" baseline="0" dirty="0"/>
              <a:t>)</a:t>
            </a:r>
            <a:r>
              <a:rPr lang="en-US" b="1" baseline="0" dirty="0"/>
              <a:t> </a:t>
            </a:r>
            <a:r>
              <a:rPr lang="en-US" b="1" baseline="0" dirty="0">
                <a:cs typeface="Times New Roman" pitchFamily="18" charset="0"/>
              </a:rPr>
              <a:t>≥ </a:t>
            </a:r>
            <a:r>
              <a:rPr lang="en-US" baseline="0" dirty="0">
                <a:cs typeface="Times New Roman" pitchFamily="18" charset="0"/>
              </a:rPr>
              <a:t>1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o problema de otimização</a:t>
            </a:r>
            <a:endParaRPr lang="pt-BR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71800"/>
            <a:ext cx="8229600" cy="2057400"/>
          </a:xfrm>
        </p:spPr>
        <p:txBody>
          <a:bodyPr>
            <a:normAutofit fontScale="55000" lnSpcReduction="20000"/>
          </a:bodyPr>
          <a:lstStyle/>
          <a:p>
            <a:r>
              <a:rPr lang="pt-BR" dirty="0" smtClean="0"/>
              <a:t>Precisamos otimizar uma função quadrática sujeita a restrições lineares.</a:t>
            </a:r>
          </a:p>
          <a:p>
            <a:r>
              <a:rPr lang="pt-BR" dirty="0" smtClean="0"/>
              <a:t>Problemas de otimização quadrática são uma classe conhecida de problemas de programação quadrática para a qual existem muitos algoritmos (não-triviais). </a:t>
            </a:r>
          </a:p>
          <a:p>
            <a:r>
              <a:rPr lang="pt-BR" dirty="0" smtClean="0"/>
              <a:t>A solução envolve construir um </a:t>
            </a:r>
            <a:r>
              <a:rPr lang="pt-BR" i="1" dirty="0" smtClean="0"/>
              <a:t>problema dual </a:t>
            </a:r>
            <a:r>
              <a:rPr lang="pt-BR" dirty="0" smtClean="0"/>
              <a:t>onde um  </a:t>
            </a:r>
            <a:r>
              <a:rPr lang="pt-BR" i="1" dirty="0" smtClean="0"/>
              <a:t>multiplicador de </a:t>
            </a:r>
            <a:r>
              <a:rPr lang="pt-BR" i="1" dirty="0" err="1" smtClean="0"/>
              <a:t>Lagrange</a:t>
            </a:r>
            <a:r>
              <a:rPr lang="pt-BR" i="1" dirty="0" smtClean="0"/>
              <a:t> </a:t>
            </a:r>
            <a:r>
              <a:rPr lang="pt-BR" i="1" dirty="0" err="1" smtClean="0">
                <a:cs typeface="Times New Roman" pitchFamily="18" charset="0"/>
              </a:rPr>
              <a:t>α</a:t>
            </a:r>
            <a:r>
              <a:rPr lang="pt-BR" i="1" baseline="-25000" dirty="0" err="1" smtClean="0">
                <a:cs typeface="Times New Roman" pitchFamily="18" charset="0"/>
              </a:rPr>
              <a:t>i</a:t>
            </a:r>
            <a:r>
              <a:rPr lang="pt-BR" i="1" baseline="-25000" dirty="0" smtClean="0">
                <a:cs typeface="Times New Roman" pitchFamily="18" charset="0"/>
              </a:rPr>
              <a:t> </a:t>
            </a:r>
            <a:r>
              <a:rPr lang="pt-BR" dirty="0" smtClean="0">
                <a:cs typeface="Times New Roman" pitchFamily="18" charset="0"/>
              </a:rPr>
              <a:t>está associado com cada restrição de desigualdade no problema </a:t>
            </a:r>
            <a:r>
              <a:rPr lang="pt-BR" dirty="0" err="1" smtClean="0">
                <a:cs typeface="Times New Roman" pitchFamily="18" charset="0"/>
              </a:rPr>
              <a:t>primal</a:t>
            </a:r>
            <a:r>
              <a:rPr lang="pt-BR" dirty="0" smtClean="0">
                <a:cs typeface="Times New Roman" pitchFamily="18" charset="0"/>
              </a:rPr>
              <a:t> (original):</a:t>
            </a:r>
            <a:endParaRPr lang="pt-BR" dirty="0" smtClean="0"/>
          </a:p>
          <a:p>
            <a:endParaRPr lang="en-US" dirty="0"/>
          </a:p>
        </p:txBody>
      </p:sp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1085850" y="1533525"/>
            <a:ext cx="6438900" cy="132343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 dirty="0" err="1" smtClean="0"/>
              <a:t>Encontrar</a:t>
            </a:r>
            <a:r>
              <a:rPr lang="en-US" sz="2000" baseline="0" dirty="0" smtClean="0"/>
              <a:t> </a:t>
            </a:r>
            <a:r>
              <a:rPr lang="en-US" sz="2000" b="1" baseline="0" dirty="0" smtClean="0"/>
              <a:t>w</a:t>
            </a:r>
            <a:r>
              <a:rPr lang="en-US" sz="2000" baseline="0" dirty="0" smtClean="0"/>
              <a:t> e </a:t>
            </a:r>
            <a:r>
              <a:rPr lang="en-US" sz="2000" i="1" baseline="0" dirty="0" smtClean="0"/>
              <a:t>b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tais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que</a:t>
            </a:r>
            <a:endParaRPr lang="en-US" sz="2000" baseline="0" dirty="0" smtClean="0"/>
          </a:p>
          <a:p>
            <a:pPr>
              <a:spcBef>
                <a:spcPct val="50000"/>
              </a:spcBef>
            </a:pPr>
            <a:r>
              <a:rPr lang="el-GR" sz="2000" b="1" baseline="0" dirty="0" smtClean="0">
                <a:cs typeface="Times New Roman" pitchFamily="18" charset="0"/>
              </a:rPr>
              <a:t>Φ</a:t>
            </a:r>
            <a:r>
              <a:rPr lang="en-US" sz="2000" baseline="0" dirty="0" smtClean="0">
                <a:cs typeface="Times New Roman" pitchFamily="18" charset="0"/>
              </a:rPr>
              <a:t>(</a:t>
            </a:r>
            <a:r>
              <a:rPr lang="en-US" sz="2000" b="1" baseline="0" dirty="0" smtClean="0">
                <a:cs typeface="Times New Roman" pitchFamily="18" charset="0"/>
              </a:rPr>
              <a:t>w</a:t>
            </a:r>
            <a:r>
              <a:rPr lang="en-US" sz="2000" baseline="0" dirty="0" smtClean="0">
                <a:cs typeface="Times New Roman" pitchFamily="18" charset="0"/>
              </a:rPr>
              <a:t>)</a:t>
            </a:r>
            <a:r>
              <a:rPr lang="en-US" sz="2000" b="1" baseline="0" dirty="0" smtClean="0">
                <a:cs typeface="Times New Roman" pitchFamily="18" charset="0"/>
              </a:rPr>
              <a:t> </a:t>
            </a:r>
            <a:r>
              <a:rPr lang="en-US" sz="2000" baseline="0" dirty="0" smtClean="0">
                <a:cs typeface="Times New Roman" pitchFamily="18" charset="0"/>
              </a:rPr>
              <a:t>=</a:t>
            </a:r>
            <a:r>
              <a:rPr lang="en-US" sz="2000" b="1" baseline="0" dirty="0" err="1" smtClean="0"/>
              <a:t>w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w</a:t>
            </a:r>
            <a:r>
              <a:rPr lang="en-US" sz="2000" baseline="0" dirty="0" smtClean="0"/>
              <a:t>  </a:t>
            </a:r>
            <a:r>
              <a:rPr lang="en-US" sz="2000" baseline="0" dirty="0" err="1" smtClean="0"/>
              <a:t>seja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minimizado</a:t>
            </a:r>
            <a:endParaRPr lang="en-US" sz="2000" baseline="0" dirty="0" smtClean="0"/>
          </a:p>
          <a:p>
            <a:pPr>
              <a:spcBef>
                <a:spcPct val="50000"/>
              </a:spcBef>
            </a:pPr>
            <a:r>
              <a:rPr lang="en-US" sz="2000" baseline="0" dirty="0" smtClean="0"/>
              <a:t>e </a:t>
            </a:r>
            <a:r>
              <a:rPr lang="en-US" sz="2000" baseline="0" dirty="0" err="1" smtClean="0"/>
              <a:t>para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todo</a:t>
            </a:r>
            <a:r>
              <a:rPr lang="en-US" sz="2000" baseline="0" dirty="0" smtClean="0"/>
              <a:t> (</a:t>
            </a:r>
            <a:r>
              <a:rPr lang="en-US" sz="2000" b="1" baseline="0" dirty="0" smtClean="0"/>
              <a:t>x</a:t>
            </a:r>
            <a:r>
              <a:rPr lang="en-US" sz="2000" i="1" dirty="0" smtClean="0"/>
              <a:t>i</a:t>
            </a:r>
            <a:r>
              <a:rPr lang="en-US" sz="2000" baseline="0" dirty="0" smtClean="0"/>
              <a:t>, </a:t>
            </a:r>
            <a:r>
              <a:rPr lang="en-US" sz="2000" i="1" baseline="0" dirty="0" err="1" smtClean="0"/>
              <a:t>y</a:t>
            </a:r>
            <a:r>
              <a:rPr lang="en-US" sz="2000" i="1" dirty="0" err="1" smtClean="0"/>
              <a:t>i</a:t>
            </a:r>
            <a:r>
              <a:rPr lang="en-US" sz="2000" baseline="0" dirty="0" smtClean="0"/>
              <a:t>), </a:t>
            </a:r>
            <a:r>
              <a:rPr lang="en-US" sz="2000" i="1" baseline="0" dirty="0" err="1" smtClean="0"/>
              <a:t>i</a:t>
            </a:r>
            <a:r>
              <a:rPr lang="en-US" sz="2000" baseline="0" dirty="0" smtClean="0"/>
              <a:t>=1..</a:t>
            </a:r>
            <a:r>
              <a:rPr lang="en-US" sz="2000" i="1" baseline="0" dirty="0" smtClean="0"/>
              <a:t>n</a:t>
            </a:r>
            <a:r>
              <a:rPr lang="en-US" sz="2000" baseline="0" dirty="0" smtClean="0"/>
              <a:t> :    </a:t>
            </a:r>
            <a:r>
              <a:rPr lang="en-US" sz="2000" i="1" baseline="0" dirty="0" err="1" smtClean="0"/>
              <a:t>y</a:t>
            </a:r>
            <a:r>
              <a:rPr lang="en-US" sz="2000" i="1" dirty="0" err="1" smtClean="0"/>
              <a:t>i</a:t>
            </a:r>
            <a:r>
              <a:rPr lang="en-US" sz="2000" baseline="0" dirty="0" smtClean="0"/>
              <a:t> (</a:t>
            </a:r>
            <a:r>
              <a:rPr lang="en-US" sz="2000" b="1" baseline="0" dirty="0" err="1" smtClean="0"/>
              <a:t>w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</a:t>
            </a:r>
            <a:r>
              <a:rPr lang="en-US" sz="2000" baseline="0" dirty="0" smtClean="0"/>
              <a:t>+ </a:t>
            </a:r>
            <a:r>
              <a:rPr lang="en-US" sz="2000" i="1" baseline="0" dirty="0" smtClean="0"/>
              <a:t>b</a:t>
            </a:r>
            <a:r>
              <a:rPr lang="en-US" sz="2000" baseline="0" dirty="0" smtClean="0"/>
              <a:t>)</a:t>
            </a:r>
            <a:r>
              <a:rPr lang="en-US" sz="2000" b="1" baseline="0" dirty="0" smtClean="0"/>
              <a:t> </a:t>
            </a:r>
            <a:r>
              <a:rPr lang="en-US" sz="2000" b="1" baseline="0" dirty="0" smtClean="0">
                <a:cs typeface="Times New Roman" pitchFamily="18" charset="0"/>
              </a:rPr>
              <a:t>≥ </a:t>
            </a:r>
            <a:r>
              <a:rPr lang="en-US" sz="2000" baseline="0" dirty="0" smtClean="0">
                <a:cs typeface="Times New Roman" pitchFamily="18" charset="0"/>
              </a:rPr>
              <a:t>1</a:t>
            </a:r>
            <a:endParaRPr lang="en-US" sz="2000" baseline="0" dirty="0">
              <a:cs typeface="Times New Roman" pitchFamily="18" charset="0"/>
            </a:endParaRPr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1276350" y="4816475"/>
            <a:ext cx="6438900" cy="1323439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aseline="0" dirty="0" err="1" smtClean="0"/>
              <a:t>Encontrar</a:t>
            </a:r>
            <a:r>
              <a:rPr lang="en-US" sz="2000" baseline="0" dirty="0" smtClean="0"/>
              <a:t> </a:t>
            </a:r>
            <a:r>
              <a:rPr lang="el-GR" sz="2000" i="1" baseline="0" dirty="0">
                <a:cs typeface="Times New Roman" pitchFamily="18" charset="0"/>
              </a:rPr>
              <a:t>α</a:t>
            </a:r>
            <a:r>
              <a:rPr lang="en-US" sz="2000" i="1" dirty="0">
                <a:cs typeface="Times New Roman" pitchFamily="18" charset="0"/>
              </a:rPr>
              <a:t>1</a:t>
            </a:r>
            <a:r>
              <a:rPr lang="en-US" sz="2000" i="1" baseline="0" dirty="0">
                <a:cs typeface="Times New Roman" pitchFamily="18" charset="0"/>
              </a:rPr>
              <a:t>…</a:t>
            </a:r>
            <a:r>
              <a:rPr lang="el-GR" sz="2000" i="1" baseline="0" dirty="0">
                <a:cs typeface="Times New Roman" pitchFamily="18" charset="0"/>
              </a:rPr>
              <a:t>α</a:t>
            </a:r>
            <a:r>
              <a:rPr lang="en-US" sz="2000" i="1" dirty="0">
                <a:cs typeface="Times New Roman" pitchFamily="18" charset="0"/>
              </a:rPr>
              <a:t>n</a:t>
            </a:r>
            <a:r>
              <a:rPr lang="en-US" sz="2000" baseline="0" dirty="0">
                <a:cs typeface="Times New Roman" pitchFamily="18" charset="0"/>
              </a:rPr>
              <a:t> </a:t>
            </a:r>
            <a:r>
              <a:rPr lang="en-US" sz="2000" baseline="0" dirty="0" err="1" smtClean="0"/>
              <a:t>tais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que</a:t>
            </a:r>
            <a:endParaRPr lang="en-US" sz="2000" baseline="0" dirty="0"/>
          </a:p>
          <a:p>
            <a:r>
              <a:rPr lang="en-US" sz="2000" b="1" baseline="0" dirty="0">
                <a:cs typeface="Times New Roman" pitchFamily="18" charset="0"/>
              </a:rPr>
              <a:t>Q</a:t>
            </a:r>
            <a:r>
              <a:rPr lang="en-US" sz="2000" baseline="0" dirty="0">
                <a:cs typeface="Times New Roman" pitchFamily="18" charset="0"/>
              </a:rPr>
              <a:t>(</a:t>
            </a:r>
            <a:r>
              <a:rPr lang="el-GR" b="1" baseline="0" dirty="0"/>
              <a:t>α</a:t>
            </a:r>
            <a:r>
              <a:rPr lang="en-US" sz="2000" baseline="0" dirty="0">
                <a:cs typeface="Times New Roman" pitchFamily="18" charset="0"/>
              </a:rPr>
              <a:t>)</a:t>
            </a:r>
            <a:r>
              <a:rPr lang="en-US" sz="2000" b="1" baseline="0" dirty="0">
                <a:cs typeface="Times New Roman" pitchFamily="18" charset="0"/>
              </a:rPr>
              <a:t> =</a:t>
            </a:r>
            <a:r>
              <a:rPr lang="el-GR" baseline="0" dirty="0" smtClean="0">
                <a:cs typeface="Times New Roman" pitchFamily="18" charset="0"/>
              </a:rPr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 </a:t>
            </a:r>
            <a:r>
              <a:rPr lang="en-US" sz="2000" baseline="0" dirty="0">
                <a:cs typeface="Times New Roman" pitchFamily="18" charset="0"/>
              </a:rPr>
              <a:t>- </a:t>
            </a:r>
            <a:r>
              <a:rPr lang="en-US" sz="2000" b="1" baseline="0" dirty="0">
                <a:cs typeface="Times New Roman" pitchFamily="18" charset="0"/>
              </a:rPr>
              <a:t>½</a:t>
            </a:r>
            <a:r>
              <a:rPr lang="el-GR" baseline="0" dirty="0" smtClean="0"/>
              <a:t>ΣΣ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j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j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i</a:t>
            </a:r>
            <a:r>
              <a:rPr lang="en-US" sz="2000" b="1" baseline="30000" dirty="0" err="1" smtClean="0"/>
              <a:t>T</a:t>
            </a:r>
            <a:r>
              <a:rPr lang="en-US" sz="2000" b="1" baseline="0" dirty="0" err="1" smtClean="0"/>
              <a:t>x</a:t>
            </a:r>
            <a:r>
              <a:rPr lang="en-US" sz="2000" i="1" dirty="0" err="1" smtClean="0"/>
              <a:t>j</a:t>
            </a:r>
            <a:r>
              <a:rPr lang="en-US" sz="2000" b="1" baseline="0" dirty="0" smtClean="0"/>
              <a:t> </a:t>
            </a:r>
            <a:r>
              <a:rPr lang="en-US" sz="2000" baseline="0" dirty="0" err="1" smtClean="0"/>
              <a:t>seja</a:t>
            </a:r>
            <a:r>
              <a:rPr lang="en-US" sz="2000" baseline="0" dirty="0" smtClean="0"/>
              <a:t> </a:t>
            </a:r>
            <a:r>
              <a:rPr lang="en-US" sz="2000" baseline="0" dirty="0" err="1" smtClean="0"/>
              <a:t>maximizado</a:t>
            </a:r>
            <a:r>
              <a:rPr lang="en-US" sz="2000" baseline="0" dirty="0" smtClean="0"/>
              <a:t> e </a:t>
            </a:r>
            <a:endParaRPr lang="en-US" sz="2000" baseline="0" dirty="0"/>
          </a:p>
          <a:p>
            <a:r>
              <a:rPr lang="en-US" sz="2000" baseline="0" dirty="0"/>
              <a:t>(1)</a:t>
            </a:r>
            <a:r>
              <a:rPr lang="en-US" baseline="0" dirty="0"/>
              <a:t>  </a:t>
            </a:r>
            <a:r>
              <a:rPr lang="el-GR" baseline="0" dirty="0" smtClean="0"/>
              <a:t>Σ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i="1" baseline="0" dirty="0" err="1" smtClean="0">
                <a:cs typeface="Times New Roman" pitchFamily="18" charset="0"/>
              </a:rPr>
              <a:t>y</a:t>
            </a:r>
            <a:r>
              <a:rPr lang="en-US" sz="2000" i="1" dirty="0" err="1" smtClean="0"/>
              <a:t>i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>
                <a:cs typeface="Times New Roman" pitchFamily="18" charset="0"/>
              </a:rPr>
              <a:t>= 0</a:t>
            </a:r>
            <a:endParaRPr lang="en-US" sz="2000" baseline="0" dirty="0"/>
          </a:p>
          <a:p>
            <a:r>
              <a:rPr lang="en-US" sz="2000" baseline="0" dirty="0"/>
              <a:t>(2)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r>
              <a:rPr lang="en-US" sz="2000" b="1" baseline="0" dirty="0" smtClean="0"/>
              <a:t> </a:t>
            </a:r>
            <a:r>
              <a:rPr lang="en-US" sz="2000" b="1" baseline="0" dirty="0">
                <a:cs typeface="Times New Roman" pitchFamily="18" charset="0"/>
              </a:rPr>
              <a:t>≥ </a:t>
            </a:r>
            <a:r>
              <a:rPr lang="en-US" sz="2000" baseline="0" dirty="0">
                <a:cs typeface="Times New Roman" pitchFamily="18" charset="0"/>
              </a:rPr>
              <a:t>0 </a:t>
            </a:r>
            <a:r>
              <a:rPr lang="en-US" sz="2000" baseline="0" dirty="0" err="1" smtClean="0">
                <a:cs typeface="Times New Roman" pitchFamily="18" charset="0"/>
              </a:rPr>
              <a:t>para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n-US" sz="2000" baseline="0" dirty="0" err="1" smtClean="0">
                <a:cs typeface="Times New Roman" pitchFamily="18" charset="0"/>
              </a:rPr>
              <a:t>todo</a:t>
            </a:r>
            <a:r>
              <a:rPr lang="en-US" sz="2000" baseline="0" dirty="0" smtClean="0">
                <a:cs typeface="Times New Roman" pitchFamily="18" charset="0"/>
              </a:rPr>
              <a:t> </a:t>
            </a:r>
            <a:r>
              <a:rPr lang="el-GR" sz="2000" i="1" baseline="0" dirty="0" smtClean="0">
                <a:cs typeface="Times New Roman" pitchFamily="18" charset="0"/>
              </a:rPr>
              <a:t>α</a:t>
            </a:r>
            <a:r>
              <a:rPr lang="en-US" sz="2000" i="1" dirty="0" err="1" smtClean="0"/>
              <a:t>i</a:t>
            </a:r>
            <a:endParaRPr lang="en-US" sz="2000" i="1" baseline="0" dirty="0" smtClean="0">
              <a:cs typeface="Times New Roman" pitchFamily="18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9 - 25/05/2010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42464</TotalTime>
  <Words>1700</Words>
  <Application>Microsoft Office PowerPoint</Application>
  <PresentationFormat>Apresentação na tela (4:3)</PresentationFormat>
  <Paragraphs>266</Paragraphs>
  <Slides>22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4" baseType="lpstr">
      <vt:lpstr>Default Design</vt:lpstr>
      <vt:lpstr>Equation</vt:lpstr>
      <vt:lpstr>Aprendizado de Máquina</vt:lpstr>
      <vt:lpstr>Tópicos</vt:lpstr>
      <vt:lpstr>Revisão de Perceptrons:  Separadores Lineares</vt:lpstr>
      <vt:lpstr>Separadores Lineares</vt:lpstr>
      <vt:lpstr>Margem de Classificação</vt:lpstr>
      <vt:lpstr>Classificação com  Máxima Margem</vt:lpstr>
      <vt:lpstr>SVM Linear Matematicamente</vt:lpstr>
      <vt:lpstr>SVM Linear Matematicamente</vt:lpstr>
      <vt:lpstr>Resolvendo o problema de otimização</vt:lpstr>
      <vt:lpstr>A solução do problema de otimização</vt:lpstr>
      <vt:lpstr>Classificação “Soft margin”</vt:lpstr>
      <vt:lpstr>Margem “Soft” Matematicamente</vt:lpstr>
      <vt:lpstr>Margem “Soft” Matematicamente</vt:lpstr>
      <vt:lpstr>Justificativa Teórica para Máxima Margem</vt:lpstr>
      <vt:lpstr>SVM Linear:  Resumo</vt:lpstr>
      <vt:lpstr>SVM Não-Linear</vt:lpstr>
      <vt:lpstr>SVM Não Linear</vt:lpstr>
      <vt:lpstr>O “Truque” do Kernel</vt:lpstr>
      <vt:lpstr>Que funções são Kernels?</vt:lpstr>
      <vt:lpstr>Exemplos de Funções Kernel</vt:lpstr>
      <vt:lpstr>SVMs Não Lineares Matematicamente</vt:lpstr>
      <vt:lpstr>SVM applications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 Zadrozny</cp:lastModifiedBy>
  <cp:revision>830</cp:revision>
  <dcterms:created xsi:type="dcterms:W3CDTF">2006-04-16T12:40:12Z</dcterms:created>
  <dcterms:modified xsi:type="dcterms:W3CDTF">2010-06-01T12:51:42Z</dcterms:modified>
</cp:coreProperties>
</file>