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52"/>
  </p:notesMasterIdLst>
  <p:sldIdLst>
    <p:sldId id="276" r:id="rId2"/>
    <p:sldId id="275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20" r:id="rId47"/>
    <p:sldId id="321" r:id="rId48"/>
    <p:sldId id="322" r:id="rId49"/>
    <p:sldId id="323" r:id="rId50"/>
    <p:sldId id="325" r:id="rId5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55" autoAdjust="0"/>
    <p:restoredTop sz="93097" autoAdjust="0"/>
  </p:normalViewPr>
  <p:slideViewPr>
    <p:cSldViewPr>
      <p:cViewPr>
        <p:scale>
          <a:sx n="66" d="100"/>
          <a:sy n="66" d="100"/>
        </p:scale>
        <p:origin x="-154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8888" y="720725"/>
            <a:ext cx="4799012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59300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fld id="{2CCDC8B3-2063-4208-BF19-1614ABC8CFC6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44C21F-033F-42BA-A7A7-3A130AF9D09C}" type="slidenum">
              <a:rPr lang="en-US"/>
              <a:pPr/>
              <a:t>1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DC8B3-2063-4208-BF19-1614ABC8CFC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6F2D6-69D8-4FAD-8C3E-D3E994F8742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55A5B-2FF9-4DAD-A493-74A3D813E26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66309F-F4FF-4855-963A-4E3E63202A7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B9240B2-E54B-43CB-9001-B1860105045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CBC13-B5D8-49F1-8A5F-7F4F4122C94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60CA8-A965-4020-9D0C-D9648F63C3BB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146B9-0B5E-44A3-B963-79FE2E5793D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95629-C34A-4DC7-966D-F0EE382AFFE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49C02-8EDF-4B37-A282-8F6A1218CD8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17E00-A428-459C-BECE-F24EC096DAF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ABC86-CB04-4FCB-8D30-90AC65275E6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65B2C0-681C-41EF-9220-535076F3F37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 noChangeArrowheads="1"/>
          </p:cNvSpPr>
          <p:nvPr userDrawn="1"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/>
            </a:lvl1pPr>
          </a:lstStyle>
          <a:p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/>
            </a:lvl1pPr>
          </a:lstStyle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/>
            </a:lvl1pPr>
          </a:lstStyle>
          <a:p>
            <a:fld id="{5C2B448A-9488-444A-97C4-83D5002F3F7D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.uff.br/~bianca/a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524000"/>
            <a:ext cx="7772400" cy="1470025"/>
          </a:xfrm>
        </p:spPr>
        <p:txBody>
          <a:bodyPr/>
          <a:lstStyle/>
          <a:p>
            <a:r>
              <a:rPr lang="pt-BR" sz="4800" dirty="0"/>
              <a:t>Aprendizado de Máquina</a:t>
            </a:r>
            <a:endParaRPr lang="en-US" sz="4800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124200"/>
            <a:ext cx="6858000" cy="2362200"/>
          </a:xfrm>
        </p:spPr>
        <p:txBody>
          <a:bodyPr/>
          <a:lstStyle/>
          <a:p>
            <a:r>
              <a:rPr lang="pt-BR" dirty="0"/>
              <a:t>Aula 6</a:t>
            </a:r>
          </a:p>
          <a:p>
            <a:endParaRPr lang="pt-BR" dirty="0"/>
          </a:p>
          <a:p>
            <a:r>
              <a:rPr lang="en-US" sz="2800" u="sng" dirty="0">
                <a:solidFill>
                  <a:schemeClr val="hlink"/>
                </a:solidFill>
                <a:hlinkClick r:id="rId3"/>
              </a:rPr>
              <a:t>http://www.ic.uff.br/~bianca/aa/</a:t>
            </a:r>
            <a:endParaRPr lang="en-US" sz="2800" u="sng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Cobertura Sequencial Gulosa Exemplo</a:t>
            </a:r>
            <a:endParaRPr lang="en-US" dirty="0"/>
          </a:p>
        </p:txBody>
      </p:sp>
      <p:sp>
        <p:nvSpPr>
          <p:cNvPr id="368643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44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45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68646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68653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8654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8655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8656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8657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8658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8660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61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62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63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64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65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66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67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68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69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70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71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72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73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74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75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76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77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78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79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80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81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82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83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8684" name="Rectangle 44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0" name="Espaço Reservado para Rodapé 3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1" name="Espaço Reservado para Número de Slide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Cobertura Sequencial Gulosa Exemplo</a:t>
            </a:r>
            <a:endParaRPr lang="en-US" dirty="0"/>
          </a:p>
        </p:txBody>
      </p:sp>
      <p:sp>
        <p:nvSpPr>
          <p:cNvPr id="369667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68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69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69671" name="Text Box 7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9672" name="Text Box 8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9673" name="Text Box 9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9674" name="Text Box 10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9675" name="Text Box 11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9676" name="Text Box 12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9677" name="Line 13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78" name="Line 14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79" name="Line 15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80" name="Line 16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81" name="Line 17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82" name="Line 18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83" name="Line 19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84" name="Line 20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85" name="Line 21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86" name="Line 22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87" name="Line 23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88" name="Line 24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89" name="Line 25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90" name="Line 26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91" name="Line 27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92" name="Line 28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93" name="Line 29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94" name="Line 30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95" name="Line 31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96" name="Line 32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97" name="Line 33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98" name="Line 34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699" name="Line 35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700" name="Line 36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9701" name="Rectangle 37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69702" name="Rectangle 38"/>
          <p:cNvSpPr>
            <a:spLocks noChangeArrowheads="1"/>
          </p:cNvSpPr>
          <p:nvPr/>
        </p:nvSpPr>
        <p:spPr bwMode="auto">
          <a:xfrm>
            <a:off x="2182813" y="4352925"/>
            <a:ext cx="815975" cy="9017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1" name="Espaço Reservado para Rodapé 4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2" name="Espaço Reservado para Número de Slide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Cobertura Sequencial Gulosa Exemplo</a:t>
            </a:r>
            <a:endParaRPr lang="en-US" dirty="0"/>
          </a:p>
        </p:txBody>
      </p:sp>
      <p:sp>
        <p:nvSpPr>
          <p:cNvPr id="370691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692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693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70694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70698" name="Text Box 10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0699" name="Text Box 11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0700" name="Text Box 12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0701" name="Line 13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02" name="Line 14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03" name="Line 15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04" name="Line 16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05" name="Line 17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06" name="Line 18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07" name="Line 19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08" name="Line 20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09" name="Line 21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10" name="Line 22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11" name="Line 23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12" name="Line 24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13" name="Line 25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14" name="Line 26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15" name="Line 27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16" name="Line 28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17" name="Line 29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18" name="Line 30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19" name="Line 31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20" name="Line 32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21" name="Line 33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22" name="Line 34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23" name="Line 35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24" name="Line 36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0725" name="Rectangle 37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0726" name="Rectangle 38"/>
          <p:cNvSpPr>
            <a:spLocks noChangeArrowheads="1"/>
          </p:cNvSpPr>
          <p:nvPr/>
        </p:nvSpPr>
        <p:spPr bwMode="auto">
          <a:xfrm>
            <a:off x="2182813" y="4352925"/>
            <a:ext cx="815975" cy="9017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" name="Espaço Reservado para Rodapé 3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39" name="Espaço Reservado para Número de Slide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Cobertura Sequencial Gulosa Exemplo</a:t>
            </a:r>
            <a:endParaRPr lang="en-US" dirty="0"/>
          </a:p>
        </p:txBody>
      </p:sp>
      <p:sp>
        <p:nvSpPr>
          <p:cNvPr id="371715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16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17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71718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71719" name="Text Box 7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1720" name="Text Box 8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1721" name="Text Box 9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1722" name="Line 1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23" name="Line 1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24" name="Line 1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25" name="Line 1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26" name="Line 1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27" name="Line 1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28" name="Line 1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29" name="Line 1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30" name="Line 1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31" name="Line 1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32" name="Line 2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33" name="Line 2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34" name="Line 2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35" name="Line 2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36" name="Line 2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37" name="Line 2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38" name="Line 2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39" name="Line 2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40" name="Line 2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41" name="Line 2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42" name="Line 3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43" name="Line 3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44" name="Line 3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45" name="Line 3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1746" name="Rectangle 34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1747" name="Rectangle 35"/>
          <p:cNvSpPr>
            <a:spLocks noChangeArrowheads="1"/>
          </p:cNvSpPr>
          <p:nvPr/>
        </p:nvSpPr>
        <p:spPr bwMode="auto">
          <a:xfrm>
            <a:off x="2182813" y="4352925"/>
            <a:ext cx="815975" cy="9017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1748" name="Rectangle 36"/>
          <p:cNvSpPr>
            <a:spLocks noChangeArrowheads="1"/>
          </p:cNvSpPr>
          <p:nvPr/>
        </p:nvSpPr>
        <p:spPr bwMode="auto">
          <a:xfrm>
            <a:off x="6357938" y="4443413"/>
            <a:ext cx="815975" cy="877887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9" name="Espaço Reservado para Rodapé 3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0" name="Espaço Reservado para Número de Slide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Cobertura Sequencial Gulosa Exemplo</a:t>
            </a:r>
            <a:endParaRPr lang="en-US" dirty="0"/>
          </a:p>
        </p:txBody>
      </p:sp>
      <p:sp>
        <p:nvSpPr>
          <p:cNvPr id="372739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40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41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72742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72746" name="Line 1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47" name="Line 1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48" name="Line 1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49" name="Line 1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50" name="Line 1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51" name="Line 1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52" name="Line 1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53" name="Line 1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54" name="Line 1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55" name="Line 1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56" name="Line 2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57" name="Line 2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58" name="Line 2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59" name="Line 2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60" name="Line 2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61" name="Line 2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62" name="Line 2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63" name="Line 2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64" name="Line 2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65" name="Line 2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66" name="Line 3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67" name="Line 3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68" name="Line 3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69" name="Line 3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2770" name="Rectangle 34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2771" name="Rectangle 35"/>
          <p:cNvSpPr>
            <a:spLocks noChangeArrowheads="1"/>
          </p:cNvSpPr>
          <p:nvPr/>
        </p:nvSpPr>
        <p:spPr bwMode="auto">
          <a:xfrm>
            <a:off x="2182813" y="4352925"/>
            <a:ext cx="815975" cy="9017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2772" name="Rectangle 36"/>
          <p:cNvSpPr>
            <a:spLocks noChangeArrowheads="1"/>
          </p:cNvSpPr>
          <p:nvPr/>
        </p:nvSpPr>
        <p:spPr bwMode="auto">
          <a:xfrm>
            <a:off x="6357938" y="4443413"/>
            <a:ext cx="815975" cy="877887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6" name="Espaço Reservado para Rodapé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37" name="Espaço Reservado para Número de Slide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305800" cy="1554162"/>
          </a:xfrm>
        </p:spPr>
        <p:txBody>
          <a:bodyPr>
            <a:normAutofit/>
          </a:bodyPr>
          <a:lstStyle/>
          <a:p>
            <a:r>
              <a:rPr lang="pt-BR" dirty="0" smtClean="0"/>
              <a:t>Cobertura Não-Ótima</a:t>
            </a:r>
            <a:br>
              <a:rPr lang="pt-BR" dirty="0" smtClean="0"/>
            </a:br>
            <a:r>
              <a:rPr lang="pt-BR" dirty="0" smtClean="0"/>
              <a:t>Exemplo</a:t>
            </a:r>
            <a:endParaRPr lang="pt-BR" dirty="0"/>
          </a:p>
        </p:txBody>
      </p:sp>
      <p:sp>
        <p:nvSpPr>
          <p:cNvPr id="373763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64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65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73766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73767" name="Text Box 7"/>
          <p:cNvSpPr txBox="1">
            <a:spLocks noChangeArrowheads="1"/>
          </p:cNvSpPr>
          <p:nvPr/>
        </p:nvSpPr>
        <p:spPr bwMode="auto">
          <a:xfrm>
            <a:off x="4164013" y="267176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68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69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70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71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72" name="Text Box 12"/>
          <p:cNvSpPr txBox="1">
            <a:spLocks noChangeArrowheads="1"/>
          </p:cNvSpPr>
          <p:nvPr/>
        </p:nvSpPr>
        <p:spPr bwMode="auto">
          <a:xfrm>
            <a:off x="4838700" y="3403600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73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74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75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76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77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78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79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3780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81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82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83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84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85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86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87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88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89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90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91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92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93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95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96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97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98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799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800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801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802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3803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" name="Espaço Reservado para Rodapé 4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6" name="Espaço Reservado para Número de Slide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143000"/>
          </a:xfrm>
        </p:spPr>
        <p:txBody>
          <a:bodyPr/>
          <a:lstStyle/>
          <a:p>
            <a:r>
              <a:rPr lang="pt-BR" dirty="0" smtClean="0"/>
              <a:t>Cobertura Não-Ótima</a:t>
            </a:r>
            <a:br>
              <a:rPr lang="pt-BR" dirty="0" smtClean="0"/>
            </a:br>
            <a:r>
              <a:rPr lang="pt-BR" dirty="0" smtClean="0"/>
              <a:t>Exemplo</a:t>
            </a:r>
            <a:endParaRPr lang="en-US" dirty="0"/>
          </a:p>
        </p:txBody>
      </p:sp>
      <p:sp>
        <p:nvSpPr>
          <p:cNvPr id="375811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12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13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75814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75815" name="Text Box 7"/>
          <p:cNvSpPr txBox="1">
            <a:spLocks noChangeArrowheads="1"/>
          </p:cNvSpPr>
          <p:nvPr/>
        </p:nvSpPr>
        <p:spPr bwMode="auto">
          <a:xfrm>
            <a:off x="4164013" y="267176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16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17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18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19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20" name="Text Box 12"/>
          <p:cNvSpPr txBox="1">
            <a:spLocks noChangeArrowheads="1"/>
          </p:cNvSpPr>
          <p:nvPr/>
        </p:nvSpPr>
        <p:spPr bwMode="auto">
          <a:xfrm>
            <a:off x="4838700" y="3403600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21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22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23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24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25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26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27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5828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29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30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31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32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33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34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35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36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37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38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39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40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41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43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44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45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46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47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48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49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50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51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5852" name="Rectangle 44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6" name="Espaço Reservado para Rodapé 4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7" name="Espaço Reservado para Número de Slide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pt-BR" dirty="0" smtClean="0"/>
              <a:t>Cobertura Não-Ótima</a:t>
            </a:r>
            <a:br>
              <a:rPr lang="pt-BR" dirty="0" smtClean="0"/>
            </a:br>
            <a:r>
              <a:rPr lang="pt-BR" dirty="0" smtClean="0"/>
              <a:t>Exemplo</a:t>
            </a:r>
            <a:endParaRPr lang="en-US" dirty="0"/>
          </a:p>
        </p:txBody>
      </p:sp>
      <p:sp>
        <p:nvSpPr>
          <p:cNvPr id="374787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788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789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74790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74791" name="Text Box 7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4792" name="Text Box 8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4793" name="Text Box 9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4794" name="Text Box 10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4795" name="Text Box 11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4796" name="Text Box 12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4797" name="Line 13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798" name="Line 14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799" name="Line 15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00" name="Line 16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01" name="Line 17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02" name="Line 18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03" name="Line 19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04" name="Line 20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05" name="Line 21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06" name="Line 22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07" name="Line 23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08" name="Line 24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09" name="Line 25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10" name="Line 26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12" name="Line 28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13" name="Line 29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14" name="Line 30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15" name="Line 31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16" name="Line 32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17" name="Line 33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18" name="Line 34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19" name="Line 35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20" name="Line 36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4821" name="Rectangle 37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9" name="Espaço Reservado para Rodapé 3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0" name="Espaço Reservado para Número de Slide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pt-BR" dirty="0" smtClean="0"/>
              <a:t>Cobertura Não-Ótima</a:t>
            </a:r>
            <a:br>
              <a:rPr lang="pt-BR" dirty="0" smtClean="0"/>
            </a:br>
            <a:r>
              <a:rPr lang="pt-BR" dirty="0" smtClean="0"/>
              <a:t>Exemplo</a:t>
            </a:r>
            <a:endParaRPr lang="en-US" dirty="0"/>
          </a:p>
        </p:txBody>
      </p:sp>
      <p:sp>
        <p:nvSpPr>
          <p:cNvPr id="376835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36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37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76838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76839" name="Text Box 7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6840" name="Text Box 8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6841" name="Text Box 9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6842" name="Text Box 10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6843" name="Text Box 11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6844" name="Text Box 12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6845" name="Line 13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46" name="Line 14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47" name="Line 15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48" name="Line 16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49" name="Line 17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50" name="Line 18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51" name="Line 19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52" name="Line 20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53" name="Line 21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54" name="Line 22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55" name="Line 23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56" name="Line 24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57" name="Line 25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58" name="Line 26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59" name="Line 27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60" name="Line 28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61" name="Line 29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62" name="Line 30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63" name="Line 31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64" name="Line 32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65" name="Line 33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66" name="Line 34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67" name="Line 35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6868" name="Rectangle 36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6869" name="Rectangle 37"/>
          <p:cNvSpPr>
            <a:spLocks noChangeArrowheads="1"/>
          </p:cNvSpPr>
          <p:nvPr/>
        </p:nvSpPr>
        <p:spPr bwMode="auto">
          <a:xfrm>
            <a:off x="2219325" y="4887913"/>
            <a:ext cx="5303838" cy="415925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0" name="Espaço Reservado para Rodapé 3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1" name="Espaço Reservado para Número de Slide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pt-BR" dirty="0" smtClean="0"/>
              <a:t>Cobertura Não-Ótima</a:t>
            </a:r>
            <a:br>
              <a:rPr lang="pt-BR" dirty="0" smtClean="0"/>
            </a:br>
            <a:r>
              <a:rPr lang="pt-BR" dirty="0" smtClean="0"/>
              <a:t>Exemplo</a:t>
            </a:r>
            <a:endParaRPr lang="en-US" dirty="0"/>
          </a:p>
        </p:txBody>
      </p:sp>
      <p:sp>
        <p:nvSpPr>
          <p:cNvPr id="377859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60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61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77862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77863" name="Text Box 7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7866" name="Text Box 10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7869" name="Line 13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70" name="Line 14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71" name="Line 15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72" name="Line 16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73" name="Line 17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74" name="Line 18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75" name="Line 19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76" name="Line 20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77" name="Line 21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78" name="Line 22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79" name="Line 23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80" name="Line 24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81" name="Line 25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82" name="Line 26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83" name="Line 27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84" name="Line 28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85" name="Line 29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86" name="Line 30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87" name="Line 31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88" name="Line 32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89" name="Line 33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90" name="Line 34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91" name="Line 35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7892" name="Rectangle 36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7893" name="Rectangle 37"/>
          <p:cNvSpPr>
            <a:spLocks noChangeArrowheads="1"/>
          </p:cNvSpPr>
          <p:nvPr/>
        </p:nvSpPr>
        <p:spPr bwMode="auto">
          <a:xfrm>
            <a:off x="2219325" y="4887913"/>
            <a:ext cx="5303838" cy="415925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6" name="Espaço Reservado para Rodapé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37" name="Espaço Reservado para Número de Slide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Tópicos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Introdução – Cap. 1 (16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Classificação Indutiva – Cap. 2 (23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Árvores de Decisão – Cap. 3 (30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Ensembles - Artigo (13</a:t>
            </a:r>
            <a:r>
              <a:rPr lang="en-US" sz="2000" dirty="0">
                <a:solidFill>
                  <a:srgbClr val="00B0F0"/>
                </a:solidFill>
              </a:rPr>
              <a:t>/04)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Avaliação Experimental – Cap. 5 (20</a:t>
            </a:r>
            <a:r>
              <a:rPr lang="en-US" sz="2000" dirty="0">
                <a:solidFill>
                  <a:srgbClr val="00B0F0"/>
                </a:solidFill>
              </a:rPr>
              <a:t>/04</a:t>
            </a:r>
            <a:r>
              <a:rPr lang="en-US" sz="2000" dirty="0" smtClean="0">
                <a:solidFill>
                  <a:srgbClr val="00B0F0"/>
                </a:solidFill>
              </a:rPr>
              <a:t>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b="1" dirty="0">
                <a:solidFill>
                  <a:srgbClr val="00B0F0"/>
                </a:solidFill>
              </a:rPr>
              <a:t>Aprendizado de Regras – Cap. 10 </a:t>
            </a:r>
            <a:r>
              <a:rPr lang="pt-BR" sz="2000" b="1" dirty="0" smtClean="0">
                <a:solidFill>
                  <a:srgbClr val="00B0F0"/>
                </a:solidFill>
              </a:rPr>
              <a:t>(27</a:t>
            </a:r>
            <a:r>
              <a:rPr lang="en-US" sz="2000" b="1" dirty="0" smtClean="0">
                <a:solidFill>
                  <a:srgbClr val="00B0F0"/>
                </a:solidFill>
              </a:rPr>
              <a:t>/04)</a:t>
            </a:r>
            <a:endParaRPr lang="en-US" sz="2000" b="1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Redes Neurais – Cap. 4 </a:t>
            </a:r>
            <a:r>
              <a:rPr lang="pt-BR" sz="2000" dirty="0" smtClean="0"/>
              <a:t>(04</a:t>
            </a:r>
            <a:r>
              <a:rPr lang="en-US" sz="2000" dirty="0" smtClean="0"/>
              <a:t>/05</a:t>
            </a:r>
            <a:r>
              <a:rPr lang="pt-BR" sz="2000" dirty="0" smtClean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 smtClean="0"/>
              <a:t>Teoria do Aprendizado – Cap. 7 (11</a:t>
            </a:r>
            <a:r>
              <a:rPr lang="en-US" sz="2000" dirty="0" smtClean="0"/>
              <a:t>/05)</a:t>
            </a: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Máquinas de Vetor de Suporte – Artigo (18</a:t>
            </a:r>
            <a:r>
              <a:rPr lang="en-US" sz="2000" dirty="0"/>
              <a:t>/05</a:t>
            </a:r>
            <a:r>
              <a:rPr lang="pt-BR" sz="2000" dirty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Bayesiano – Cap. 6 e novo cap. online (25</a:t>
            </a:r>
            <a:r>
              <a:rPr lang="en-US" sz="2000" dirty="0"/>
              <a:t>/05</a:t>
            </a:r>
            <a:r>
              <a:rPr lang="pt-BR" sz="2000" dirty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Baseado em Instâncias – Cap. 8 (01</a:t>
            </a:r>
            <a:r>
              <a:rPr lang="en-US" sz="2000" dirty="0"/>
              <a:t>/05</a:t>
            </a:r>
            <a:r>
              <a:rPr lang="pt-BR" sz="2000" dirty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Classificação de Textos – Artigo (08</a:t>
            </a:r>
            <a:r>
              <a:rPr lang="en-US" sz="2000" dirty="0"/>
              <a:t>/06)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Não-Supervisionado – Artigo (15</a:t>
            </a:r>
            <a:r>
              <a:rPr lang="en-US" sz="2000" dirty="0"/>
              <a:t>/06)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pt-BR" dirty="0" smtClean="0"/>
              <a:t>Cobertura Não-Ótima</a:t>
            </a:r>
            <a:br>
              <a:rPr lang="pt-BR" dirty="0" smtClean="0"/>
            </a:br>
            <a:r>
              <a:rPr lang="pt-BR" dirty="0" smtClean="0"/>
              <a:t>Exemplo</a:t>
            </a:r>
            <a:endParaRPr lang="en-US" dirty="0"/>
          </a:p>
        </p:txBody>
      </p:sp>
      <p:sp>
        <p:nvSpPr>
          <p:cNvPr id="378883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884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885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78886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78887" name="Text Box 7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8888" name="Text Box 8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8889" name="Line 9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890" name="Line 10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891" name="Line 11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892" name="Line 12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893" name="Line 13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894" name="Line 14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895" name="Line 15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896" name="Line 16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897" name="Line 17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898" name="Line 18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899" name="Line 19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00" name="Line 20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01" name="Line 21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02" name="Line 22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03" name="Line 23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04" name="Line 24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05" name="Line 25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06" name="Line 26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07" name="Line 27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08" name="Line 28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09" name="Line 29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10" name="Line 30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11" name="Line 31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8912" name="Rectangle 32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8913" name="Rectangle 33"/>
          <p:cNvSpPr>
            <a:spLocks noChangeArrowheads="1"/>
          </p:cNvSpPr>
          <p:nvPr/>
        </p:nvSpPr>
        <p:spPr bwMode="auto">
          <a:xfrm>
            <a:off x="2219325" y="4887913"/>
            <a:ext cx="5303838" cy="415925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8914" name="Rectangle 34"/>
          <p:cNvSpPr>
            <a:spLocks noChangeArrowheads="1"/>
          </p:cNvSpPr>
          <p:nvPr/>
        </p:nvSpPr>
        <p:spPr bwMode="auto">
          <a:xfrm>
            <a:off x="2279650" y="4170363"/>
            <a:ext cx="938213" cy="1069975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" name="Espaço Reservado para Rodapé 3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38" name="Espaço Reservado para Número de Slide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pt-BR" dirty="0" smtClean="0"/>
              <a:t>Cobertura Não-Ótima</a:t>
            </a:r>
            <a:br>
              <a:rPr lang="pt-BR" dirty="0" smtClean="0"/>
            </a:br>
            <a:r>
              <a:rPr lang="pt-BR" dirty="0" smtClean="0"/>
              <a:t>Exemplo</a:t>
            </a:r>
            <a:endParaRPr lang="en-US" dirty="0"/>
          </a:p>
        </p:txBody>
      </p:sp>
      <p:sp>
        <p:nvSpPr>
          <p:cNvPr id="379907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08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09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79910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79912" name="Text Box 8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79913" name="Line 9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14" name="Line 10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15" name="Line 11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16" name="Line 12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17" name="Line 13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18" name="Line 14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19" name="Line 15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20" name="Line 16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21" name="Line 17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22" name="Line 18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23" name="Line 19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24" name="Line 20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25" name="Line 21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26" name="Line 22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27" name="Line 23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28" name="Line 24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29" name="Line 25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30" name="Line 26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31" name="Line 27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32" name="Line 28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33" name="Line 29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34" name="Line 30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35" name="Line 31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79936" name="Rectangle 32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9937" name="Rectangle 33"/>
          <p:cNvSpPr>
            <a:spLocks noChangeArrowheads="1"/>
          </p:cNvSpPr>
          <p:nvPr/>
        </p:nvSpPr>
        <p:spPr bwMode="auto">
          <a:xfrm>
            <a:off x="2219325" y="4887913"/>
            <a:ext cx="5303838" cy="415925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9938" name="Rectangle 34"/>
          <p:cNvSpPr>
            <a:spLocks noChangeArrowheads="1"/>
          </p:cNvSpPr>
          <p:nvPr/>
        </p:nvSpPr>
        <p:spPr bwMode="auto">
          <a:xfrm>
            <a:off x="2279650" y="4170363"/>
            <a:ext cx="938213" cy="1071562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6" name="Espaço Reservado para Rodapé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37" name="Espaço Reservado para Número de Slide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pt-BR" dirty="0" smtClean="0"/>
              <a:t>Cobertura Não-Ótima</a:t>
            </a:r>
            <a:br>
              <a:rPr lang="pt-BR" dirty="0" smtClean="0"/>
            </a:br>
            <a:r>
              <a:rPr lang="pt-BR" dirty="0" smtClean="0"/>
              <a:t>Exemplo</a:t>
            </a:r>
            <a:endParaRPr lang="en-US" dirty="0"/>
          </a:p>
        </p:txBody>
      </p:sp>
      <p:sp>
        <p:nvSpPr>
          <p:cNvPr id="380931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32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33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80934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80935" name="Text Box 7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0936" name="Line 8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37" name="Line 9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38" name="Line 10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39" name="Line 11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40" name="Line 12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41" name="Line 13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42" name="Line 14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43" name="Line 15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44" name="Line 16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45" name="Line 17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46" name="Line 18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47" name="Line 19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48" name="Line 20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49" name="Line 21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50" name="Line 22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51" name="Line 23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52" name="Line 24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53" name="Line 25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54" name="Line 26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55" name="Line 27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56" name="Line 28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57" name="Line 29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58" name="Line 30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0959" name="Rectangle 31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0960" name="Rectangle 32"/>
          <p:cNvSpPr>
            <a:spLocks noChangeArrowheads="1"/>
          </p:cNvSpPr>
          <p:nvPr/>
        </p:nvSpPr>
        <p:spPr bwMode="auto">
          <a:xfrm>
            <a:off x="2219325" y="4887913"/>
            <a:ext cx="5303838" cy="415925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0961" name="Rectangle 33"/>
          <p:cNvSpPr>
            <a:spLocks noChangeArrowheads="1"/>
          </p:cNvSpPr>
          <p:nvPr/>
        </p:nvSpPr>
        <p:spPr bwMode="auto">
          <a:xfrm>
            <a:off x="2279650" y="4170363"/>
            <a:ext cx="938213" cy="1071562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0962" name="Rectangle 34"/>
          <p:cNvSpPr>
            <a:spLocks noChangeArrowheads="1"/>
          </p:cNvSpPr>
          <p:nvPr/>
        </p:nvSpPr>
        <p:spPr bwMode="auto">
          <a:xfrm>
            <a:off x="6261100" y="4421188"/>
            <a:ext cx="938213" cy="9525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7" name="Espaço Reservado para Rodapé 3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38" name="Espaço Reservado para Número de Slide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pt-BR" dirty="0" smtClean="0"/>
              <a:t>Cobertura Não-Ótima</a:t>
            </a:r>
            <a:br>
              <a:rPr lang="pt-BR" dirty="0" smtClean="0"/>
            </a:br>
            <a:r>
              <a:rPr lang="pt-BR" dirty="0" smtClean="0"/>
              <a:t>Exemplo</a:t>
            </a:r>
            <a:endParaRPr lang="en-US" dirty="0"/>
          </a:p>
        </p:txBody>
      </p:sp>
      <p:sp>
        <p:nvSpPr>
          <p:cNvPr id="381955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56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57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81958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81960" name="Line 8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61" name="Line 9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62" name="Line 10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63" name="Line 11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64" name="Line 12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65" name="Line 13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66" name="Line 14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67" name="Line 15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68" name="Line 16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69" name="Line 17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70" name="Line 18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71" name="Line 19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72" name="Line 20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73" name="Line 21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74" name="Line 22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75" name="Line 23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76" name="Line 24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77" name="Line 25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78" name="Line 26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79" name="Line 27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80" name="Line 28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81" name="Line 29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82" name="Line 30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1983" name="Rectangle 31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1984" name="Rectangle 32"/>
          <p:cNvSpPr>
            <a:spLocks noChangeArrowheads="1"/>
          </p:cNvSpPr>
          <p:nvPr/>
        </p:nvSpPr>
        <p:spPr bwMode="auto">
          <a:xfrm>
            <a:off x="2219325" y="4887913"/>
            <a:ext cx="5303838" cy="415925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1985" name="Rectangle 33"/>
          <p:cNvSpPr>
            <a:spLocks noChangeArrowheads="1"/>
          </p:cNvSpPr>
          <p:nvPr/>
        </p:nvSpPr>
        <p:spPr bwMode="auto">
          <a:xfrm>
            <a:off x="2279650" y="4170363"/>
            <a:ext cx="938213" cy="1071562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81986" name="Rectangle 34"/>
          <p:cNvSpPr>
            <a:spLocks noChangeArrowheads="1"/>
          </p:cNvSpPr>
          <p:nvPr/>
        </p:nvSpPr>
        <p:spPr bwMode="auto">
          <a:xfrm>
            <a:off x="6261100" y="4421188"/>
            <a:ext cx="938213" cy="9525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36" name="Espaço Reservado para Rodapé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37" name="Espaço Reservado para Número de Slide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Estratégias para </a:t>
            </a:r>
            <a:br>
              <a:rPr lang="pt-BR" dirty="0" smtClean="0"/>
            </a:br>
            <a:r>
              <a:rPr lang="pt-BR" dirty="0" smtClean="0"/>
              <a:t>Aprender uma Regra</a:t>
            </a:r>
            <a:endParaRPr lang="pt-BR" dirty="0"/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t-BR" sz="2800" dirty="0" smtClean="0"/>
              <a:t>Top </a:t>
            </a:r>
            <a:r>
              <a:rPr lang="pt-BR" sz="2800" dirty="0" err="1" smtClean="0"/>
              <a:t>Down</a:t>
            </a:r>
            <a:r>
              <a:rPr lang="pt-BR" sz="2800" dirty="0" smtClean="0"/>
              <a:t> (Geral para Específico):</a:t>
            </a:r>
          </a:p>
          <a:p>
            <a:pPr lvl="1">
              <a:lnSpc>
                <a:spcPct val="80000"/>
              </a:lnSpc>
            </a:pPr>
            <a:r>
              <a:rPr lang="pt-BR" sz="2400" dirty="0" smtClean="0"/>
              <a:t>Começar com a regra mais geral (vazia).</a:t>
            </a:r>
          </a:p>
          <a:p>
            <a:pPr lvl="1">
              <a:lnSpc>
                <a:spcPct val="80000"/>
              </a:lnSpc>
            </a:pPr>
            <a:r>
              <a:rPr lang="pt-BR" sz="2400" dirty="0" smtClean="0"/>
              <a:t>Repetidamente adicionar restrições ao antecedente  usando características que eliminem o máximo de negativos enquanto mantêm o maior número de positivos.</a:t>
            </a:r>
          </a:p>
          <a:p>
            <a:pPr lvl="1">
              <a:lnSpc>
                <a:spcPct val="80000"/>
              </a:lnSpc>
            </a:pPr>
            <a:r>
              <a:rPr lang="pt-BR" sz="2400" dirty="0" smtClean="0"/>
              <a:t>Parar quando somente positivos estiverem cobertos.</a:t>
            </a:r>
          </a:p>
          <a:p>
            <a:pPr>
              <a:lnSpc>
                <a:spcPct val="80000"/>
              </a:lnSpc>
            </a:pPr>
            <a:r>
              <a:rPr lang="pt-BR" sz="2800" dirty="0" err="1" smtClean="0"/>
              <a:t>Bottom</a:t>
            </a:r>
            <a:r>
              <a:rPr lang="pt-BR" sz="2800" dirty="0" smtClean="0"/>
              <a:t> </a:t>
            </a:r>
            <a:r>
              <a:rPr lang="pt-BR" sz="2800" dirty="0" err="1" smtClean="0"/>
              <a:t>Up</a:t>
            </a:r>
            <a:r>
              <a:rPr lang="pt-BR" sz="2800" dirty="0" smtClean="0"/>
              <a:t> (Específico para Geral) </a:t>
            </a:r>
          </a:p>
          <a:p>
            <a:pPr lvl="1">
              <a:lnSpc>
                <a:spcPct val="80000"/>
              </a:lnSpc>
            </a:pPr>
            <a:r>
              <a:rPr lang="pt-BR" sz="2400" dirty="0" smtClean="0"/>
              <a:t>Começar com a regra mais específica (por exemplo, uma instância aleatória).</a:t>
            </a:r>
          </a:p>
          <a:p>
            <a:pPr lvl="1">
              <a:lnSpc>
                <a:spcPct val="80000"/>
              </a:lnSpc>
            </a:pPr>
            <a:r>
              <a:rPr lang="pt-BR" sz="2400" dirty="0" smtClean="0"/>
              <a:t>Repetidamente remover restrições do antecedente para cobrir mais positivos.</a:t>
            </a:r>
          </a:p>
          <a:p>
            <a:pPr lvl="1">
              <a:lnSpc>
                <a:spcPct val="80000"/>
              </a:lnSpc>
            </a:pPr>
            <a:r>
              <a:rPr lang="pt-BR" sz="2400" dirty="0" smtClean="0"/>
              <a:t>Parar quando generalização começar a cobrir negativos.</a:t>
            </a:r>
            <a:endParaRPr lang="pt-BR" sz="240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Aula 6 - 27/04/2010</a:t>
            </a:r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Top-Down</a:t>
            </a:r>
            <a:endParaRPr lang="pt-BR" dirty="0"/>
          </a:p>
        </p:txBody>
      </p:sp>
      <p:sp>
        <p:nvSpPr>
          <p:cNvPr id="384003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04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05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84006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84007" name="Text Box 7"/>
          <p:cNvSpPr txBox="1">
            <a:spLocks noChangeArrowheads="1"/>
          </p:cNvSpPr>
          <p:nvPr/>
        </p:nvSpPr>
        <p:spPr bwMode="auto">
          <a:xfrm>
            <a:off x="4164013" y="267176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08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09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10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11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12" name="Text Box 12"/>
          <p:cNvSpPr txBox="1">
            <a:spLocks noChangeArrowheads="1"/>
          </p:cNvSpPr>
          <p:nvPr/>
        </p:nvSpPr>
        <p:spPr bwMode="auto">
          <a:xfrm>
            <a:off x="4838700" y="3403600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13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14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15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16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17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18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19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4020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21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22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23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24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25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26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27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28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29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30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31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32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33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34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35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36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37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38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39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40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41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42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4043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6" name="Espaço Reservado para Rodapé 4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7" name="Espaço Reservado para Número de Slide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Top-Down</a:t>
            </a:r>
            <a:endParaRPr lang="pt-BR" dirty="0"/>
          </a:p>
        </p:txBody>
      </p:sp>
      <p:sp>
        <p:nvSpPr>
          <p:cNvPr id="388099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00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01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88102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88103" name="Text Box 7"/>
          <p:cNvSpPr txBox="1">
            <a:spLocks noChangeArrowheads="1"/>
          </p:cNvSpPr>
          <p:nvPr/>
        </p:nvSpPr>
        <p:spPr bwMode="auto">
          <a:xfrm>
            <a:off x="4164013" y="267176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04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05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06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07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08" name="Text Box 12"/>
          <p:cNvSpPr txBox="1">
            <a:spLocks noChangeArrowheads="1"/>
          </p:cNvSpPr>
          <p:nvPr/>
        </p:nvSpPr>
        <p:spPr bwMode="auto">
          <a:xfrm>
            <a:off x="4838700" y="3403600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09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10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11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12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13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14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15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8116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17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18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19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20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21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22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23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24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25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26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27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28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29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30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31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32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33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34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35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36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37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38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39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40" name="Line 44"/>
          <p:cNvSpPr>
            <a:spLocks noChangeShapeType="1"/>
          </p:cNvSpPr>
          <p:nvPr/>
        </p:nvSpPr>
        <p:spPr bwMode="auto">
          <a:xfrm flipV="1">
            <a:off x="1389063" y="3741738"/>
            <a:ext cx="7450137" cy="127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8141" name="Text Box 45"/>
          <p:cNvSpPr txBox="1">
            <a:spLocks noChangeArrowheads="1"/>
          </p:cNvSpPr>
          <p:nvPr/>
        </p:nvSpPr>
        <p:spPr bwMode="auto">
          <a:xfrm>
            <a:off x="581025" y="3416300"/>
            <a:ext cx="7762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 i="0">
                <a:latin typeface="Times New Roman" pitchFamily="18" charset="0"/>
              </a:rPr>
              <a:t>Y&gt;C</a:t>
            </a:r>
            <a:r>
              <a:rPr lang="en-US" b="1" i="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48" name="Espaço Reservado para Rodapé 4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9" name="Espaço Reservado para Número de Slide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Top-Down</a:t>
            </a:r>
            <a:endParaRPr lang="pt-BR" dirty="0"/>
          </a:p>
        </p:txBody>
      </p:sp>
      <p:sp>
        <p:nvSpPr>
          <p:cNvPr id="385027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28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29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85030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85031" name="Text Box 7"/>
          <p:cNvSpPr txBox="1">
            <a:spLocks noChangeArrowheads="1"/>
          </p:cNvSpPr>
          <p:nvPr/>
        </p:nvSpPr>
        <p:spPr bwMode="auto">
          <a:xfrm>
            <a:off x="4164013" y="267176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32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33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34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35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36" name="Text Box 12"/>
          <p:cNvSpPr txBox="1">
            <a:spLocks noChangeArrowheads="1"/>
          </p:cNvSpPr>
          <p:nvPr/>
        </p:nvSpPr>
        <p:spPr bwMode="auto">
          <a:xfrm>
            <a:off x="4838700" y="3403600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37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38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39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40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41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42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43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85044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45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46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47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48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49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50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51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52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53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54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55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56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57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58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59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60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61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62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63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64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65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66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67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68" name="Line 44"/>
          <p:cNvSpPr>
            <a:spLocks noChangeShapeType="1"/>
          </p:cNvSpPr>
          <p:nvPr/>
        </p:nvSpPr>
        <p:spPr bwMode="auto">
          <a:xfrm flipV="1">
            <a:off x="1389063" y="3741738"/>
            <a:ext cx="7450137" cy="127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69" name="Line 45"/>
          <p:cNvSpPr>
            <a:spLocks noChangeShapeType="1"/>
          </p:cNvSpPr>
          <p:nvPr/>
        </p:nvSpPr>
        <p:spPr bwMode="auto">
          <a:xfrm>
            <a:off x="4095750" y="1401763"/>
            <a:ext cx="0" cy="49498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85070" name="Text Box 46"/>
          <p:cNvSpPr txBox="1">
            <a:spLocks noChangeArrowheads="1"/>
          </p:cNvSpPr>
          <p:nvPr/>
        </p:nvSpPr>
        <p:spPr bwMode="auto">
          <a:xfrm>
            <a:off x="581025" y="3416300"/>
            <a:ext cx="7762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 i="0">
                <a:latin typeface="Times New Roman" pitchFamily="18" charset="0"/>
              </a:rPr>
              <a:t>Y&gt;C</a:t>
            </a:r>
            <a:r>
              <a:rPr lang="en-US" b="1" i="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385071" name="Text Box 47"/>
          <p:cNvSpPr txBox="1">
            <a:spLocks noChangeArrowheads="1"/>
          </p:cNvSpPr>
          <p:nvPr/>
        </p:nvSpPr>
        <p:spPr bwMode="auto">
          <a:xfrm>
            <a:off x="4159250" y="6105525"/>
            <a:ext cx="7762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 i="0">
                <a:latin typeface="Times New Roman" pitchFamily="18" charset="0"/>
              </a:rPr>
              <a:t>X&gt;C</a:t>
            </a:r>
            <a:r>
              <a:rPr lang="en-US" b="1" i="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50" name="Espaço Reservado para Rodapé 4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51" name="Espaço Reservado para Número de Slide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Top-Down</a:t>
            </a:r>
            <a:endParaRPr lang="en-US" dirty="0"/>
          </a:p>
        </p:txBody>
      </p:sp>
      <p:sp>
        <p:nvSpPr>
          <p:cNvPr id="449539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40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41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449542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449543" name="Text Box 7"/>
          <p:cNvSpPr txBox="1">
            <a:spLocks noChangeArrowheads="1"/>
          </p:cNvSpPr>
          <p:nvPr/>
        </p:nvSpPr>
        <p:spPr bwMode="auto">
          <a:xfrm>
            <a:off x="4164013" y="267176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44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45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46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47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48" name="Text Box 12"/>
          <p:cNvSpPr txBox="1">
            <a:spLocks noChangeArrowheads="1"/>
          </p:cNvSpPr>
          <p:nvPr/>
        </p:nvSpPr>
        <p:spPr bwMode="auto">
          <a:xfrm>
            <a:off x="4838700" y="3403600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49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50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51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52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53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54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55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9556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57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58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59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60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61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62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63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64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65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66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67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68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69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70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71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72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73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74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75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76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77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78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79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80" name="Line 44"/>
          <p:cNvSpPr>
            <a:spLocks noChangeShapeType="1"/>
          </p:cNvSpPr>
          <p:nvPr/>
        </p:nvSpPr>
        <p:spPr bwMode="auto">
          <a:xfrm flipV="1">
            <a:off x="1389063" y="3741738"/>
            <a:ext cx="7450137" cy="127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81" name="Line 45"/>
          <p:cNvSpPr>
            <a:spLocks noChangeShapeType="1"/>
          </p:cNvSpPr>
          <p:nvPr/>
        </p:nvSpPr>
        <p:spPr bwMode="auto">
          <a:xfrm>
            <a:off x="4095750" y="1401763"/>
            <a:ext cx="0" cy="49498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82" name="Text Box 46"/>
          <p:cNvSpPr txBox="1">
            <a:spLocks noChangeArrowheads="1"/>
          </p:cNvSpPr>
          <p:nvPr/>
        </p:nvSpPr>
        <p:spPr bwMode="auto">
          <a:xfrm>
            <a:off x="581025" y="3416300"/>
            <a:ext cx="7762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 i="0">
                <a:latin typeface="Times New Roman" pitchFamily="18" charset="0"/>
              </a:rPr>
              <a:t>Y&gt;C</a:t>
            </a:r>
            <a:r>
              <a:rPr lang="en-US" b="1" i="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449583" name="Text Box 47"/>
          <p:cNvSpPr txBox="1">
            <a:spLocks noChangeArrowheads="1"/>
          </p:cNvSpPr>
          <p:nvPr/>
        </p:nvSpPr>
        <p:spPr bwMode="auto">
          <a:xfrm>
            <a:off x="4159250" y="6105525"/>
            <a:ext cx="7762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 i="0">
                <a:latin typeface="Times New Roman" pitchFamily="18" charset="0"/>
              </a:rPr>
              <a:t>X&gt;C</a:t>
            </a:r>
            <a:r>
              <a:rPr lang="en-US" b="1" i="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449584" name="Line 48"/>
          <p:cNvSpPr>
            <a:spLocks noChangeShapeType="1"/>
          </p:cNvSpPr>
          <p:nvPr/>
        </p:nvSpPr>
        <p:spPr bwMode="auto">
          <a:xfrm flipV="1">
            <a:off x="1382713" y="2674938"/>
            <a:ext cx="7450137" cy="127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49585" name="Text Box 49"/>
          <p:cNvSpPr txBox="1">
            <a:spLocks noChangeArrowheads="1"/>
          </p:cNvSpPr>
          <p:nvPr/>
        </p:nvSpPr>
        <p:spPr bwMode="auto">
          <a:xfrm>
            <a:off x="563563" y="2508250"/>
            <a:ext cx="776287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 i="0">
                <a:latin typeface="Times New Roman" pitchFamily="18" charset="0"/>
              </a:rPr>
              <a:t>Y&lt;C</a:t>
            </a:r>
            <a:r>
              <a:rPr lang="en-US" b="1" i="0" baseline="-25000">
                <a:latin typeface="Times New Roman" pitchFamily="18" charset="0"/>
              </a:rPr>
              <a:t>3</a:t>
            </a:r>
          </a:p>
        </p:txBody>
      </p:sp>
      <p:sp>
        <p:nvSpPr>
          <p:cNvPr id="52" name="Espaço Reservado para Rodapé 5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53" name="Espaço Reservado para Número de Slide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Top-Down</a:t>
            </a:r>
            <a:endParaRPr lang="en-US" dirty="0"/>
          </a:p>
        </p:txBody>
      </p:sp>
      <p:sp>
        <p:nvSpPr>
          <p:cNvPr id="450563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64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65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450566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450567" name="Text Box 7"/>
          <p:cNvSpPr txBox="1">
            <a:spLocks noChangeArrowheads="1"/>
          </p:cNvSpPr>
          <p:nvPr/>
        </p:nvSpPr>
        <p:spPr bwMode="auto">
          <a:xfrm>
            <a:off x="4164013" y="267176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68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69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70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71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72" name="Text Box 12"/>
          <p:cNvSpPr txBox="1">
            <a:spLocks noChangeArrowheads="1"/>
          </p:cNvSpPr>
          <p:nvPr/>
        </p:nvSpPr>
        <p:spPr bwMode="auto">
          <a:xfrm>
            <a:off x="4838700" y="3403600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73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74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75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76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77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78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79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50580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81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82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83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84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85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86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87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88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89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90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91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92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93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94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95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96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97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98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599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600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601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602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603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604" name="Line 44"/>
          <p:cNvSpPr>
            <a:spLocks noChangeShapeType="1"/>
          </p:cNvSpPr>
          <p:nvPr/>
        </p:nvSpPr>
        <p:spPr bwMode="auto">
          <a:xfrm flipV="1">
            <a:off x="1389063" y="3741738"/>
            <a:ext cx="7450137" cy="127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605" name="Line 45"/>
          <p:cNvSpPr>
            <a:spLocks noChangeShapeType="1"/>
          </p:cNvSpPr>
          <p:nvPr/>
        </p:nvSpPr>
        <p:spPr bwMode="auto">
          <a:xfrm>
            <a:off x="4095750" y="1401763"/>
            <a:ext cx="0" cy="49498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606" name="Text Box 46"/>
          <p:cNvSpPr txBox="1">
            <a:spLocks noChangeArrowheads="1"/>
          </p:cNvSpPr>
          <p:nvPr/>
        </p:nvSpPr>
        <p:spPr bwMode="auto">
          <a:xfrm>
            <a:off x="581025" y="3416300"/>
            <a:ext cx="7762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 i="0">
                <a:latin typeface="Times New Roman" pitchFamily="18" charset="0"/>
              </a:rPr>
              <a:t>Y&gt;C</a:t>
            </a:r>
            <a:r>
              <a:rPr lang="en-US" b="1" i="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450607" name="Text Box 47"/>
          <p:cNvSpPr txBox="1">
            <a:spLocks noChangeArrowheads="1"/>
          </p:cNvSpPr>
          <p:nvPr/>
        </p:nvSpPr>
        <p:spPr bwMode="auto">
          <a:xfrm>
            <a:off x="4159250" y="6105525"/>
            <a:ext cx="7762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 i="0">
                <a:latin typeface="Times New Roman" pitchFamily="18" charset="0"/>
              </a:rPr>
              <a:t>X&gt;C</a:t>
            </a:r>
            <a:r>
              <a:rPr lang="en-US" b="1" i="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450608" name="Line 48"/>
          <p:cNvSpPr>
            <a:spLocks noChangeShapeType="1"/>
          </p:cNvSpPr>
          <p:nvPr/>
        </p:nvSpPr>
        <p:spPr bwMode="auto">
          <a:xfrm flipV="1">
            <a:off x="1382713" y="2674938"/>
            <a:ext cx="7450137" cy="127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609" name="Text Box 49"/>
          <p:cNvSpPr txBox="1">
            <a:spLocks noChangeArrowheads="1"/>
          </p:cNvSpPr>
          <p:nvPr/>
        </p:nvSpPr>
        <p:spPr bwMode="auto">
          <a:xfrm>
            <a:off x="563563" y="2508250"/>
            <a:ext cx="776287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 i="0">
                <a:latin typeface="Times New Roman" pitchFamily="18" charset="0"/>
              </a:rPr>
              <a:t>Y&lt;C</a:t>
            </a:r>
            <a:r>
              <a:rPr lang="en-US" b="1" i="0" baseline="-25000">
                <a:latin typeface="Times New Roman" pitchFamily="18" charset="0"/>
              </a:rPr>
              <a:t>3</a:t>
            </a:r>
          </a:p>
        </p:txBody>
      </p:sp>
      <p:sp>
        <p:nvSpPr>
          <p:cNvPr id="450610" name="Line 50"/>
          <p:cNvSpPr>
            <a:spLocks noChangeShapeType="1"/>
          </p:cNvSpPr>
          <p:nvPr/>
        </p:nvSpPr>
        <p:spPr bwMode="auto">
          <a:xfrm>
            <a:off x="6027738" y="1382713"/>
            <a:ext cx="0" cy="49498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50611" name="Text Box 51"/>
          <p:cNvSpPr txBox="1">
            <a:spLocks noChangeArrowheads="1"/>
          </p:cNvSpPr>
          <p:nvPr/>
        </p:nvSpPr>
        <p:spPr bwMode="auto">
          <a:xfrm>
            <a:off x="6103938" y="6086475"/>
            <a:ext cx="776287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 i="0">
                <a:latin typeface="Times New Roman" pitchFamily="18" charset="0"/>
              </a:rPr>
              <a:t>X&lt;C</a:t>
            </a:r>
            <a:r>
              <a:rPr lang="en-US" b="1" i="0" baseline="-25000">
                <a:latin typeface="Times New Roman" pitchFamily="18" charset="0"/>
              </a:rPr>
              <a:t>4</a:t>
            </a:r>
          </a:p>
        </p:txBody>
      </p:sp>
      <p:sp>
        <p:nvSpPr>
          <p:cNvPr id="54" name="Espaço Reservado para Rodapé 5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55" name="Espaço Reservado para Número de Slide 5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Aprendizado de Regras</a:t>
            </a:r>
            <a:endParaRPr lang="pt-BR" dirty="0"/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4025" y="1371600"/>
            <a:ext cx="8285163" cy="520065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pt-BR" sz="2400" dirty="0" smtClean="0"/>
              <a:t>Regras SE-ENTÃO são uma representação padrão de conhecimento que se mostrou útil em sistemas especialistas e outros sistemas de IA.</a:t>
            </a:r>
          </a:p>
          <a:p>
            <a:pPr lvl="1">
              <a:lnSpc>
                <a:spcPct val="80000"/>
              </a:lnSpc>
            </a:pPr>
            <a:r>
              <a:rPr lang="pt-BR" sz="2000" dirty="0" smtClean="0"/>
              <a:t>Em lógica proposicional, um conjunto de regras para um conceito é equivalente a DNF.</a:t>
            </a:r>
          </a:p>
          <a:p>
            <a:pPr>
              <a:lnSpc>
                <a:spcPct val="80000"/>
              </a:lnSpc>
            </a:pPr>
            <a:r>
              <a:rPr lang="pt-BR" sz="2400" dirty="0" smtClean="0"/>
              <a:t>Regras são inteligíveis e podem ajudar os usuários a descobrir padrões interessantes nos dados.</a:t>
            </a:r>
            <a:endParaRPr lang="pt-BR" sz="2000" dirty="0" smtClean="0"/>
          </a:p>
          <a:p>
            <a:pPr>
              <a:lnSpc>
                <a:spcPct val="80000"/>
              </a:lnSpc>
            </a:pPr>
            <a:r>
              <a:rPr lang="pt-BR" sz="2400" dirty="0" smtClean="0"/>
              <a:t>Métodos para induzir regras automaticamente a partir dos dados se mostraram mais precisos do que os baseados em extração de conhecimento de especialistas, para algumas aplicações.</a:t>
            </a:r>
          </a:p>
          <a:p>
            <a:pPr>
              <a:lnSpc>
                <a:spcPct val="80000"/>
              </a:lnSpc>
            </a:pPr>
            <a:r>
              <a:rPr lang="pt-BR" sz="2400" dirty="0" smtClean="0"/>
              <a:t>Métodos de aprendizado de regras foram estendidos para lógica de primeira ordem de tal modo a lidar com representações relacionais.</a:t>
            </a:r>
          </a:p>
          <a:p>
            <a:pPr lvl="1">
              <a:lnSpc>
                <a:spcPct val="80000"/>
              </a:lnSpc>
            </a:pPr>
            <a:r>
              <a:rPr lang="pt-BR" sz="2000" dirty="0" smtClean="0"/>
              <a:t>Programação Lógica Indutiva (ILP) permite aprendizado de programas Prolog a partir de exemplos de entrada e saída.</a:t>
            </a:r>
          </a:p>
          <a:p>
            <a:pPr lvl="1">
              <a:lnSpc>
                <a:spcPct val="80000"/>
              </a:lnSpc>
            </a:pPr>
            <a:r>
              <a:rPr lang="pt-BR" sz="2000" dirty="0" smtClean="0"/>
              <a:t>Vai além da representação tradicional de vetores de atributos.</a:t>
            </a:r>
          </a:p>
          <a:p>
            <a:pPr>
              <a:lnSpc>
                <a:spcPct val="80000"/>
              </a:lnSpc>
            </a:pPr>
            <a:endParaRPr lang="pt-BR" sz="240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Aula 6 - 27/04/2010</a:t>
            </a:r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Bottom-Up</a:t>
            </a:r>
            <a:endParaRPr lang="en-US" dirty="0"/>
          </a:p>
        </p:txBody>
      </p:sp>
      <p:sp>
        <p:nvSpPr>
          <p:cNvPr id="394243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44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45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94246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4164013" y="26209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48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49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50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51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52" name="Text Box 12"/>
          <p:cNvSpPr txBox="1">
            <a:spLocks noChangeArrowheads="1"/>
          </p:cNvSpPr>
          <p:nvPr/>
        </p:nvSpPr>
        <p:spPr bwMode="auto">
          <a:xfrm>
            <a:off x="4838700" y="3403600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53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54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55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56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57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58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59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4260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61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62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63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64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65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66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67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68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69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70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71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72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73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74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75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76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77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78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79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80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81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82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4283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6" name="Espaço Reservado para Rodapé 4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7" name="Espaço Reservado para Número de Slide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Bottom-Up</a:t>
            </a:r>
            <a:endParaRPr lang="en-US" dirty="0"/>
          </a:p>
        </p:txBody>
      </p:sp>
      <p:sp>
        <p:nvSpPr>
          <p:cNvPr id="395267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68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69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95270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95271" name="Text Box 7"/>
          <p:cNvSpPr txBox="1">
            <a:spLocks noChangeArrowheads="1"/>
          </p:cNvSpPr>
          <p:nvPr/>
        </p:nvSpPr>
        <p:spPr bwMode="auto">
          <a:xfrm>
            <a:off x="4164013" y="26209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72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73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74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75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76" name="Text Box 12"/>
          <p:cNvSpPr txBox="1">
            <a:spLocks noChangeArrowheads="1"/>
          </p:cNvSpPr>
          <p:nvPr/>
        </p:nvSpPr>
        <p:spPr bwMode="auto">
          <a:xfrm>
            <a:off x="4838700" y="3352800"/>
            <a:ext cx="3841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77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78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79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80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81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82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83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5284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85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86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87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88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89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90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91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92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93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94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95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96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97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98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299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300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301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302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303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304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305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306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5307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6" name="Espaço Reservado para Rodapé 4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7" name="Espaço Reservado para Número de Slide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Bottom-Up</a:t>
            </a:r>
            <a:endParaRPr lang="en-US" dirty="0"/>
          </a:p>
        </p:txBody>
      </p:sp>
      <p:sp>
        <p:nvSpPr>
          <p:cNvPr id="396291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292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293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96294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96295" name="Text Box 7"/>
          <p:cNvSpPr txBox="1">
            <a:spLocks noChangeArrowheads="1"/>
          </p:cNvSpPr>
          <p:nvPr/>
        </p:nvSpPr>
        <p:spPr bwMode="auto">
          <a:xfrm>
            <a:off x="4164013" y="26209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296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297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298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299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300" name="Text Box 12"/>
          <p:cNvSpPr txBox="1">
            <a:spLocks noChangeArrowheads="1"/>
          </p:cNvSpPr>
          <p:nvPr/>
        </p:nvSpPr>
        <p:spPr bwMode="auto">
          <a:xfrm>
            <a:off x="4838700" y="3352800"/>
            <a:ext cx="3841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301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302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303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304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305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306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307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6308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09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10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11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12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13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14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15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16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17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18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19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20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21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22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23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24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25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26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27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28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29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30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31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6332" name="Rectangle 44"/>
          <p:cNvSpPr>
            <a:spLocks noChangeArrowheads="1"/>
          </p:cNvSpPr>
          <p:nvPr/>
        </p:nvSpPr>
        <p:spPr bwMode="auto">
          <a:xfrm>
            <a:off x="4194175" y="2792413"/>
            <a:ext cx="925513" cy="9398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7" name="Espaço Reservado para Rodapé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8" name="Espaço Reservado para Número de Slide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Bottom-Up</a:t>
            </a:r>
            <a:endParaRPr lang="en-US" dirty="0"/>
          </a:p>
        </p:txBody>
      </p:sp>
      <p:sp>
        <p:nvSpPr>
          <p:cNvPr id="397315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16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17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97318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97319" name="Text Box 7"/>
          <p:cNvSpPr txBox="1">
            <a:spLocks noChangeArrowheads="1"/>
          </p:cNvSpPr>
          <p:nvPr/>
        </p:nvSpPr>
        <p:spPr bwMode="auto">
          <a:xfrm>
            <a:off x="4164013" y="26209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20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21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22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23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24" name="Text Box 12"/>
          <p:cNvSpPr txBox="1">
            <a:spLocks noChangeArrowheads="1"/>
          </p:cNvSpPr>
          <p:nvPr/>
        </p:nvSpPr>
        <p:spPr bwMode="auto">
          <a:xfrm>
            <a:off x="4838700" y="3352800"/>
            <a:ext cx="3841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25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26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27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28" name="Text Box 16"/>
          <p:cNvSpPr txBox="1">
            <a:spLocks noChangeArrowheads="1"/>
          </p:cNvSpPr>
          <p:nvPr/>
        </p:nvSpPr>
        <p:spPr bwMode="auto">
          <a:xfrm>
            <a:off x="6583363" y="429101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29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30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31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7332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33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34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35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36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37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38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39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40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41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42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43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44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45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46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47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48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49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50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51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52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53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54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55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7356" name="Rectangle 44"/>
          <p:cNvSpPr>
            <a:spLocks noChangeArrowheads="1"/>
          </p:cNvSpPr>
          <p:nvPr/>
        </p:nvSpPr>
        <p:spPr bwMode="auto">
          <a:xfrm>
            <a:off x="4194175" y="2792413"/>
            <a:ext cx="925513" cy="9398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7" name="Espaço Reservado para Rodapé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8" name="Espaço Reservado para Número de Slide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Bottom-Up</a:t>
            </a:r>
            <a:endParaRPr lang="en-US" dirty="0"/>
          </a:p>
        </p:txBody>
      </p:sp>
      <p:sp>
        <p:nvSpPr>
          <p:cNvPr id="398339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40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41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98342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98343" name="Text Box 7"/>
          <p:cNvSpPr txBox="1">
            <a:spLocks noChangeArrowheads="1"/>
          </p:cNvSpPr>
          <p:nvPr/>
        </p:nvSpPr>
        <p:spPr bwMode="auto">
          <a:xfrm>
            <a:off x="4164013" y="26209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44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45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46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47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48" name="Text Box 12"/>
          <p:cNvSpPr txBox="1">
            <a:spLocks noChangeArrowheads="1"/>
          </p:cNvSpPr>
          <p:nvPr/>
        </p:nvSpPr>
        <p:spPr bwMode="auto">
          <a:xfrm>
            <a:off x="4838700" y="3352800"/>
            <a:ext cx="3841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49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50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51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52" name="Text Box 16"/>
          <p:cNvSpPr txBox="1">
            <a:spLocks noChangeArrowheads="1"/>
          </p:cNvSpPr>
          <p:nvPr/>
        </p:nvSpPr>
        <p:spPr bwMode="auto">
          <a:xfrm>
            <a:off x="6583363" y="429101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53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54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55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8356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57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58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59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60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61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62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63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64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65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66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67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68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69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70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71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72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73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74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75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76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77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78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79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8380" name="Rectangle 44"/>
          <p:cNvSpPr>
            <a:spLocks noChangeArrowheads="1"/>
          </p:cNvSpPr>
          <p:nvPr/>
        </p:nvSpPr>
        <p:spPr bwMode="auto">
          <a:xfrm>
            <a:off x="4194175" y="2792413"/>
            <a:ext cx="2668588" cy="18796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7" name="Espaço Reservado para Rodapé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8" name="Espaço Reservado para Número de Slide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Bottom-Up</a:t>
            </a:r>
            <a:endParaRPr lang="en-US" dirty="0"/>
          </a:p>
        </p:txBody>
      </p:sp>
      <p:sp>
        <p:nvSpPr>
          <p:cNvPr id="399363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64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65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99366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99367" name="Text Box 7"/>
          <p:cNvSpPr txBox="1">
            <a:spLocks noChangeArrowheads="1"/>
          </p:cNvSpPr>
          <p:nvPr/>
        </p:nvSpPr>
        <p:spPr bwMode="auto">
          <a:xfrm>
            <a:off x="4164013" y="26209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68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69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70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71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72" name="Text Box 12"/>
          <p:cNvSpPr txBox="1">
            <a:spLocks noChangeArrowheads="1"/>
          </p:cNvSpPr>
          <p:nvPr/>
        </p:nvSpPr>
        <p:spPr bwMode="auto">
          <a:xfrm>
            <a:off x="4838700" y="3352800"/>
            <a:ext cx="3841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73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74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75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76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33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77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78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79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99380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81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82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83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84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85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86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87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88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89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90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91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92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93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94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95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96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97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98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399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400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401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402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403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99404" name="Rectangle 44"/>
          <p:cNvSpPr>
            <a:spLocks noChangeArrowheads="1"/>
          </p:cNvSpPr>
          <p:nvPr/>
        </p:nvSpPr>
        <p:spPr bwMode="auto">
          <a:xfrm>
            <a:off x="4194175" y="2792413"/>
            <a:ext cx="925513" cy="9398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7" name="Espaço Reservado para Rodapé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8" name="Espaço Reservado para Número de Slide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Bottom-Up</a:t>
            </a:r>
            <a:endParaRPr lang="en-US" dirty="0"/>
          </a:p>
        </p:txBody>
      </p:sp>
      <p:sp>
        <p:nvSpPr>
          <p:cNvPr id="400387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388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389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400390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400391" name="Text Box 7"/>
          <p:cNvSpPr txBox="1">
            <a:spLocks noChangeArrowheads="1"/>
          </p:cNvSpPr>
          <p:nvPr/>
        </p:nvSpPr>
        <p:spPr bwMode="auto">
          <a:xfrm>
            <a:off x="4164013" y="26209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392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393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394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395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396" name="Text Box 12"/>
          <p:cNvSpPr txBox="1">
            <a:spLocks noChangeArrowheads="1"/>
          </p:cNvSpPr>
          <p:nvPr/>
        </p:nvSpPr>
        <p:spPr bwMode="auto">
          <a:xfrm>
            <a:off x="4838700" y="3352800"/>
            <a:ext cx="3841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397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398" name="Text Box 14"/>
          <p:cNvSpPr txBox="1">
            <a:spLocks noChangeArrowheads="1"/>
          </p:cNvSpPr>
          <p:nvPr/>
        </p:nvSpPr>
        <p:spPr bwMode="auto">
          <a:xfrm>
            <a:off x="2219325" y="47418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399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400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33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401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402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403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0404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05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06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07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08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09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10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11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12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13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14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15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16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17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18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19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20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21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22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23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24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25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26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27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0428" name="Rectangle 44"/>
          <p:cNvSpPr>
            <a:spLocks noChangeArrowheads="1"/>
          </p:cNvSpPr>
          <p:nvPr/>
        </p:nvSpPr>
        <p:spPr bwMode="auto">
          <a:xfrm>
            <a:off x="4194175" y="2792413"/>
            <a:ext cx="925513" cy="9398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7" name="Espaço Reservado para Rodapé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8" name="Espaço Reservado para Número de Slide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Bottom-Up</a:t>
            </a:r>
            <a:endParaRPr lang="en-US" dirty="0"/>
          </a:p>
        </p:txBody>
      </p:sp>
      <p:sp>
        <p:nvSpPr>
          <p:cNvPr id="401411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12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13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401414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401415" name="Text Box 7"/>
          <p:cNvSpPr txBox="1">
            <a:spLocks noChangeArrowheads="1"/>
          </p:cNvSpPr>
          <p:nvPr/>
        </p:nvSpPr>
        <p:spPr bwMode="auto">
          <a:xfrm>
            <a:off x="4164013" y="26209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16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17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18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19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20" name="Text Box 12"/>
          <p:cNvSpPr txBox="1">
            <a:spLocks noChangeArrowheads="1"/>
          </p:cNvSpPr>
          <p:nvPr/>
        </p:nvSpPr>
        <p:spPr bwMode="auto">
          <a:xfrm>
            <a:off x="4838700" y="3352800"/>
            <a:ext cx="3841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21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22" name="Text Box 14"/>
          <p:cNvSpPr txBox="1">
            <a:spLocks noChangeArrowheads="1"/>
          </p:cNvSpPr>
          <p:nvPr/>
        </p:nvSpPr>
        <p:spPr bwMode="auto">
          <a:xfrm>
            <a:off x="2219325" y="47418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23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24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33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25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26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27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1428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29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30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31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32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33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34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35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36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37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38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39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40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41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42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43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44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45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46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47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48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49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50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51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1452" name="Rectangle 44"/>
          <p:cNvSpPr>
            <a:spLocks noChangeArrowheads="1"/>
          </p:cNvSpPr>
          <p:nvPr/>
        </p:nvSpPr>
        <p:spPr bwMode="auto">
          <a:xfrm>
            <a:off x="2292350" y="2792413"/>
            <a:ext cx="2827338" cy="234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7" name="Espaço Reservado para Rodapé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8" name="Espaço Reservado para Número de Slide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Bottom-Up</a:t>
            </a:r>
            <a:endParaRPr lang="en-US" dirty="0"/>
          </a:p>
        </p:txBody>
      </p:sp>
      <p:sp>
        <p:nvSpPr>
          <p:cNvPr id="402435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36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37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402438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402439" name="Text Box 7"/>
          <p:cNvSpPr txBox="1">
            <a:spLocks noChangeArrowheads="1"/>
          </p:cNvSpPr>
          <p:nvPr/>
        </p:nvSpPr>
        <p:spPr bwMode="auto">
          <a:xfrm>
            <a:off x="4164013" y="26209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40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41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42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43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44" name="Text Box 12"/>
          <p:cNvSpPr txBox="1">
            <a:spLocks noChangeArrowheads="1"/>
          </p:cNvSpPr>
          <p:nvPr/>
        </p:nvSpPr>
        <p:spPr bwMode="auto">
          <a:xfrm>
            <a:off x="4838700" y="3352800"/>
            <a:ext cx="3841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45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46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47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48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33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49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50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51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02452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53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54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55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56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57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58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59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60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61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62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63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64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65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66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67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68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69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70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71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72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73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74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75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02476" name="Rectangle 44"/>
          <p:cNvSpPr>
            <a:spLocks noChangeArrowheads="1"/>
          </p:cNvSpPr>
          <p:nvPr/>
        </p:nvSpPr>
        <p:spPr bwMode="auto">
          <a:xfrm>
            <a:off x="4194175" y="2792413"/>
            <a:ext cx="925513" cy="9398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7" name="Espaço Reservado para Rodapé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8" name="Espaço Reservado para Número de Slide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Bottom-Up</a:t>
            </a:r>
            <a:endParaRPr lang="en-US" dirty="0"/>
          </a:p>
        </p:txBody>
      </p:sp>
      <p:sp>
        <p:nvSpPr>
          <p:cNvPr id="412675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676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677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412679" name="Text Box 7"/>
          <p:cNvSpPr txBox="1">
            <a:spLocks noChangeArrowheads="1"/>
          </p:cNvSpPr>
          <p:nvPr/>
        </p:nvSpPr>
        <p:spPr bwMode="auto">
          <a:xfrm>
            <a:off x="4164013" y="26209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80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81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82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83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84" name="Text Box 12"/>
          <p:cNvSpPr txBox="1">
            <a:spLocks noChangeArrowheads="1"/>
          </p:cNvSpPr>
          <p:nvPr/>
        </p:nvSpPr>
        <p:spPr bwMode="auto">
          <a:xfrm>
            <a:off x="4838700" y="3352800"/>
            <a:ext cx="3841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85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86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87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88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33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89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90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91" name="Text Box 19"/>
          <p:cNvSpPr txBox="1">
            <a:spLocks noChangeArrowheads="1"/>
          </p:cNvSpPr>
          <p:nvPr/>
        </p:nvSpPr>
        <p:spPr bwMode="auto">
          <a:xfrm>
            <a:off x="5746750" y="326231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2692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693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694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695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696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697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698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699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00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01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02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03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04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05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06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07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08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09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10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11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12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13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14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15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2716" name="Rectangle 44"/>
          <p:cNvSpPr>
            <a:spLocks noChangeArrowheads="1"/>
          </p:cNvSpPr>
          <p:nvPr/>
        </p:nvSpPr>
        <p:spPr bwMode="auto">
          <a:xfrm>
            <a:off x="4194175" y="2792413"/>
            <a:ext cx="925513" cy="9398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7" name="Espaço Reservado para Rodapé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8" name="Espaço Reservado para Número de Slide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Abordagens para o Aprendizado de Regras</a:t>
            </a:r>
            <a:endParaRPr lang="pt-BR" dirty="0"/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Transformar árvores de decisão em regras (C4.5)</a:t>
            </a:r>
          </a:p>
          <a:p>
            <a:r>
              <a:rPr lang="pt-BR" dirty="0" smtClean="0"/>
              <a:t>Algoritmos de cobertura sequenciais</a:t>
            </a:r>
          </a:p>
          <a:p>
            <a:pPr lvl="1"/>
            <a:r>
              <a:rPr lang="pt-BR" dirty="0" err="1" smtClean="0"/>
              <a:t>Geral-para-específico</a:t>
            </a:r>
            <a:r>
              <a:rPr lang="pt-BR" dirty="0" smtClean="0"/>
              <a:t> (</a:t>
            </a:r>
            <a:r>
              <a:rPr lang="pt-BR" dirty="0" err="1" smtClean="0"/>
              <a:t>top-down</a:t>
            </a:r>
            <a:r>
              <a:rPr lang="pt-BR" dirty="0" smtClean="0"/>
              <a:t>) (CN2, FOIL)</a:t>
            </a:r>
          </a:p>
          <a:p>
            <a:pPr lvl="1"/>
            <a:r>
              <a:rPr lang="pt-BR" dirty="0" err="1" smtClean="0"/>
              <a:t>Specífico-para-geral</a:t>
            </a:r>
            <a:r>
              <a:rPr lang="pt-BR" dirty="0" smtClean="0"/>
              <a:t> (</a:t>
            </a:r>
            <a:r>
              <a:rPr lang="pt-BR" dirty="0" err="1" smtClean="0"/>
              <a:t>bottom-up</a:t>
            </a:r>
            <a:r>
              <a:rPr lang="pt-BR" dirty="0" smtClean="0"/>
              <a:t>) (GOLEM, CIGOL)</a:t>
            </a:r>
          </a:p>
          <a:p>
            <a:pPr lvl="1"/>
            <a:r>
              <a:rPr lang="pt-BR" dirty="0" smtClean="0"/>
              <a:t>Busca Híbrida (AQ, </a:t>
            </a:r>
            <a:r>
              <a:rPr lang="pt-BR" dirty="0" err="1" smtClean="0"/>
              <a:t>Chillin</a:t>
            </a:r>
            <a:r>
              <a:rPr lang="pt-BR" dirty="0" smtClean="0"/>
              <a:t>, </a:t>
            </a:r>
            <a:r>
              <a:rPr lang="pt-BR" dirty="0" err="1" smtClean="0"/>
              <a:t>Progol</a:t>
            </a:r>
            <a:r>
              <a:rPr lang="pt-BR" dirty="0" smtClean="0"/>
              <a:t>)</a:t>
            </a:r>
          </a:p>
          <a:p>
            <a:r>
              <a:rPr lang="pt-BR" dirty="0" smtClean="0"/>
              <a:t>Traduzir redes neurais em regras (TREPAN)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de Aprendizado de Regra </a:t>
            </a:r>
            <a:r>
              <a:rPr lang="pt-BR" dirty="0" err="1" smtClean="0"/>
              <a:t>Bottom-Up</a:t>
            </a:r>
            <a:endParaRPr lang="en-US" dirty="0"/>
          </a:p>
        </p:txBody>
      </p:sp>
      <p:sp>
        <p:nvSpPr>
          <p:cNvPr id="411651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52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53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411654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411655" name="Text Box 7"/>
          <p:cNvSpPr txBox="1">
            <a:spLocks noChangeArrowheads="1"/>
          </p:cNvSpPr>
          <p:nvPr/>
        </p:nvSpPr>
        <p:spPr bwMode="auto">
          <a:xfrm>
            <a:off x="4164013" y="262096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56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57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58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59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60" name="Text Box 12"/>
          <p:cNvSpPr txBox="1">
            <a:spLocks noChangeArrowheads="1"/>
          </p:cNvSpPr>
          <p:nvPr/>
        </p:nvSpPr>
        <p:spPr bwMode="auto">
          <a:xfrm>
            <a:off x="4838700" y="3352800"/>
            <a:ext cx="3841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61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62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63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64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33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65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66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67" name="Text Box 19"/>
          <p:cNvSpPr txBox="1">
            <a:spLocks noChangeArrowheads="1"/>
          </p:cNvSpPr>
          <p:nvPr/>
        </p:nvSpPr>
        <p:spPr bwMode="auto">
          <a:xfrm>
            <a:off x="5746750" y="3262313"/>
            <a:ext cx="3841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 i="0">
                <a:solidFill>
                  <a:srgbClr val="CC0099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11668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69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70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71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72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73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74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75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76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77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78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79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80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81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82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83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84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85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86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87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88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89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90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91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11692" name="Rectangle 44"/>
          <p:cNvSpPr>
            <a:spLocks noChangeArrowheads="1"/>
          </p:cNvSpPr>
          <p:nvPr/>
        </p:nvSpPr>
        <p:spPr bwMode="auto">
          <a:xfrm>
            <a:off x="4194175" y="2792413"/>
            <a:ext cx="1852613" cy="91440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7" name="Espaço Reservado para Rodapé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8" name="Espaço Reservado para Número de Slide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Aprendendo uma Regra com FOIL</a:t>
            </a:r>
            <a:endParaRPr lang="pt-BR" dirty="0"/>
          </a:p>
        </p:txBody>
      </p:sp>
      <p:sp>
        <p:nvSpPr>
          <p:cNvPr id="404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967663" cy="49799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sz="2800" dirty="0" smtClean="0"/>
              <a:t>Abordagem </a:t>
            </a:r>
            <a:r>
              <a:rPr lang="pt-BR" sz="2800" dirty="0" err="1" smtClean="0"/>
              <a:t>top-down</a:t>
            </a:r>
            <a:r>
              <a:rPr lang="pt-BR" sz="2800" dirty="0" smtClean="0"/>
              <a:t> originalmente aplicada a lógica de primeira ordem (</a:t>
            </a:r>
            <a:r>
              <a:rPr lang="pt-BR" sz="2800" dirty="0" err="1" smtClean="0"/>
              <a:t>Quinlan</a:t>
            </a:r>
            <a:r>
              <a:rPr lang="pt-BR" sz="2800" dirty="0" smtClean="0"/>
              <a:t>, 1990).</a:t>
            </a:r>
          </a:p>
          <a:p>
            <a:pPr>
              <a:lnSpc>
                <a:spcPct val="90000"/>
              </a:lnSpc>
            </a:pPr>
            <a:r>
              <a:rPr lang="pt-BR" sz="2800" dirty="0" smtClean="0"/>
              <a:t>Algoritmo básico para exemplos com atributos discretos: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 smtClean="0"/>
              <a:t>Let </a:t>
            </a:r>
            <a:r>
              <a:rPr lang="en-US" sz="2000" i="1" dirty="0"/>
              <a:t>A</a:t>
            </a:r>
            <a:r>
              <a:rPr lang="en-US" sz="2000" dirty="0"/>
              <a:t>={} (set of rule antecedents)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Let </a:t>
            </a:r>
            <a:r>
              <a:rPr lang="en-US" sz="2000" i="1" dirty="0"/>
              <a:t>N </a:t>
            </a:r>
            <a:r>
              <a:rPr lang="en-US" sz="2000" dirty="0"/>
              <a:t>be the set of negative examples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Let </a:t>
            </a:r>
            <a:r>
              <a:rPr lang="en-US" sz="2000" i="1" dirty="0"/>
              <a:t>P</a:t>
            </a:r>
            <a:r>
              <a:rPr lang="en-US" sz="2000" dirty="0"/>
              <a:t> the current set of uncovered positive examples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Until</a:t>
            </a:r>
            <a:r>
              <a:rPr lang="en-US" sz="2000" i="1" dirty="0"/>
              <a:t> N</a:t>
            </a:r>
            <a:r>
              <a:rPr lang="en-US" sz="2000" dirty="0"/>
              <a:t> is empty do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         For every feature-value pair (literal) (</a:t>
            </a:r>
            <a:r>
              <a:rPr lang="en-US" sz="2000" i="1" dirty="0" err="1"/>
              <a:t>F</a:t>
            </a:r>
            <a:r>
              <a:rPr lang="en-US" sz="2000" i="1" baseline="-25000" dirty="0" err="1"/>
              <a:t>i</a:t>
            </a:r>
            <a:r>
              <a:rPr lang="en-US" sz="2000" dirty="0"/>
              <a:t>=</a:t>
            </a:r>
            <a:r>
              <a:rPr lang="en-US" sz="2000" i="1" dirty="0" err="1"/>
              <a:t>V</a:t>
            </a:r>
            <a:r>
              <a:rPr lang="en-US" sz="2000" i="1" baseline="-25000" dirty="0" err="1"/>
              <a:t>ij</a:t>
            </a:r>
            <a:r>
              <a:rPr lang="en-US" sz="2000" dirty="0"/>
              <a:t>) calculate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              Gain(</a:t>
            </a:r>
            <a:r>
              <a:rPr lang="en-US" sz="2000" i="1" dirty="0" err="1"/>
              <a:t>F</a:t>
            </a:r>
            <a:r>
              <a:rPr lang="en-US" sz="2000" i="1" baseline="-25000" dirty="0" err="1"/>
              <a:t>i</a:t>
            </a:r>
            <a:r>
              <a:rPr lang="en-US" sz="2000" dirty="0"/>
              <a:t>=</a:t>
            </a:r>
            <a:r>
              <a:rPr lang="en-US" sz="2000" i="1" dirty="0" err="1"/>
              <a:t>V</a:t>
            </a:r>
            <a:r>
              <a:rPr lang="en-US" sz="2000" i="1" baseline="-25000" dirty="0" err="1"/>
              <a:t>ij</a:t>
            </a:r>
            <a:r>
              <a:rPr lang="en-US" sz="2000" dirty="0"/>
              <a:t>, </a:t>
            </a:r>
            <a:r>
              <a:rPr lang="en-US" sz="2000" i="1" dirty="0"/>
              <a:t>P</a:t>
            </a:r>
            <a:r>
              <a:rPr lang="en-US" sz="2000" dirty="0"/>
              <a:t>, </a:t>
            </a:r>
            <a:r>
              <a:rPr lang="en-US" sz="2000" i="1" dirty="0"/>
              <a:t>N</a:t>
            </a:r>
            <a:r>
              <a:rPr lang="en-US" sz="2000" dirty="0"/>
              <a:t>)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         Pick literal, </a:t>
            </a:r>
            <a:r>
              <a:rPr lang="en-US" sz="2000" i="1" dirty="0"/>
              <a:t>L</a:t>
            </a:r>
            <a:r>
              <a:rPr lang="en-US" sz="2000" dirty="0"/>
              <a:t>, with highest gain.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         Add </a:t>
            </a:r>
            <a:r>
              <a:rPr lang="en-US" sz="2000" i="1" dirty="0"/>
              <a:t>L</a:t>
            </a:r>
            <a:r>
              <a:rPr lang="en-US" sz="2000" dirty="0"/>
              <a:t> to </a:t>
            </a:r>
            <a:r>
              <a:rPr lang="en-US" sz="2000" i="1" dirty="0"/>
              <a:t>A</a:t>
            </a:r>
            <a:r>
              <a:rPr lang="en-US" sz="2000" dirty="0"/>
              <a:t>.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         Remove from </a:t>
            </a:r>
            <a:r>
              <a:rPr lang="en-US" sz="2000" i="1" dirty="0"/>
              <a:t>N </a:t>
            </a:r>
            <a:r>
              <a:rPr lang="en-US" sz="2000" dirty="0"/>
              <a:t>any examples that </a:t>
            </a:r>
            <a:r>
              <a:rPr lang="en-US" sz="2000" dirty="0" smtClean="0"/>
              <a:t>do not satisfy </a:t>
            </a:r>
            <a:r>
              <a:rPr lang="en-US" sz="2000" i="1" dirty="0"/>
              <a:t>L</a:t>
            </a:r>
            <a:r>
              <a:rPr lang="en-US" sz="2000" dirty="0"/>
              <a:t>.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         Remove from</a:t>
            </a:r>
            <a:r>
              <a:rPr lang="en-US" sz="2000" i="1" dirty="0"/>
              <a:t> P</a:t>
            </a:r>
            <a:r>
              <a:rPr lang="en-US" sz="2000" dirty="0"/>
              <a:t> any examples that do not satisfy </a:t>
            </a:r>
            <a:r>
              <a:rPr lang="en-US" sz="2000" i="1" dirty="0"/>
              <a:t>L</a:t>
            </a:r>
            <a:r>
              <a:rPr lang="en-US" sz="2000" dirty="0"/>
              <a:t>.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/>
              <a:t>Return the rule: </a:t>
            </a:r>
            <a:r>
              <a:rPr lang="en-US" sz="2000" i="1" dirty="0"/>
              <a:t>A</a:t>
            </a:r>
            <a:r>
              <a:rPr lang="en-US" sz="2000" baseline="-25000" dirty="0"/>
              <a:t>1</a:t>
            </a:r>
            <a:r>
              <a:rPr lang="en-US" sz="2000" dirty="0"/>
              <a:t> </a:t>
            </a:r>
            <a:r>
              <a:rPr lang="en-US" sz="2000" dirty="0">
                <a:sym typeface="Symbol" pitchFamily="18" charset="2"/>
              </a:rPr>
              <a:t></a:t>
            </a:r>
            <a:r>
              <a:rPr lang="en-US" sz="2000" i="1" dirty="0">
                <a:sym typeface="Symbol" pitchFamily="18" charset="2"/>
              </a:rPr>
              <a:t>A</a:t>
            </a:r>
            <a:r>
              <a:rPr lang="en-US" sz="2000" baseline="-25000" dirty="0">
                <a:sym typeface="Symbol" pitchFamily="18" charset="2"/>
              </a:rPr>
              <a:t>2 </a:t>
            </a:r>
            <a:r>
              <a:rPr lang="en-US" sz="2000" dirty="0">
                <a:sym typeface="Symbol" pitchFamily="18" charset="2"/>
              </a:rPr>
              <a:t>… </a:t>
            </a:r>
            <a:r>
              <a:rPr lang="en-US" sz="2000" i="1" dirty="0">
                <a:sym typeface="Symbol" pitchFamily="18" charset="2"/>
              </a:rPr>
              <a:t>A</a:t>
            </a:r>
            <a:r>
              <a:rPr lang="en-US" sz="2000" i="1" baseline="-25000" dirty="0">
                <a:sym typeface="Symbol" pitchFamily="18" charset="2"/>
              </a:rPr>
              <a:t>n</a:t>
            </a:r>
            <a:r>
              <a:rPr lang="en-US" sz="2000" dirty="0">
                <a:sym typeface="Symbol" pitchFamily="18" charset="2"/>
              </a:rPr>
              <a:t> → Positive</a:t>
            </a:r>
            <a:endParaRPr lang="en-US" sz="2000" dirty="0"/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000" dirty="0"/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sz="280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Métrica de Ganho do FOIL</a:t>
            </a:r>
            <a:endParaRPr lang="pt-BR" dirty="0"/>
          </a:p>
        </p:txBody>
      </p:sp>
      <p:sp>
        <p:nvSpPr>
          <p:cNvPr id="405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800" dirty="0" smtClean="0"/>
              <a:t>Queremos atingir dois objetivos:</a:t>
            </a:r>
          </a:p>
          <a:p>
            <a:pPr lvl="1"/>
            <a:r>
              <a:rPr lang="pt-BR" sz="2400" dirty="0" smtClean="0"/>
              <a:t>Diminuir a cobertura de exemplos negativos</a:t>
            </a:r>
          </a:p>
          <a:p>
            <a:pPr lvl="2"/>
            <a:r>
              <a:rPr lang="pt-BR" sz="2000" dirty="0" smtClean="0"/>
              <a:t>Medir o aumento da porcentagem de positivos cobertos quando o literal é adicionado à regra..</a:t>
            </a:r>
          </a:p>
          <a:p>
            <a:pPr lvl="1"/>
            <a:r>
              <a:rPr lang="pt-BR" sz="2400" dirty="0" smtClean="0"/>
              <a:t>Manter cobertura do maior número de positivos possível.</a:t>
            </a:r>
          </a:p>
          <a:p>
            <a:pPr lvl="2"/>
            <a:r>
              <a:rPr lang="pt-BR" sz="2000" dirty="0" smtClean="0"/>
              <a:t>Contar número de positivos cobertos.</a:t>
            </a:r>
            <a:endParaRPr lang="pt-BR" sz="2000" dirty="0"/>
          </a:p>
        </p:txBody>
      </p:sp>
      <p:sp>
        <p:nvSpPr>
          <p:cNvPr id="405508" name="Text Box 4"/>
          <p:cNvSpPr txBox="1">
            <a:spLocks noChangeArrowheads="1"/>
          </p:cNvSpPr>
          <p:nvPr/>
        </p:nvSpPr>
        <p:spPr bwMode="auto">
          <a:xfrm>
            <a:off x="1219200" y="4876800"/>
            <a:ext cx="6642100" cy="1552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i="0" dirty="0">
                <a:latin typeface="Times New Roman" pitchFamily="18" charset="0"/>
              </a:rPr>
              <a:t>Define Gain(</a:t>
            </a:r>
            <a:r>
              <a:rPr lang="en-US" sz="2400" dirty="0">
                <a:latin typeface="Times New Roman" pitchFamily="18" charset="0"/>
              </a:rPr>
              <a:t>L</a:t>
            </a:r>
            <a:r>
              <a:rPr lang="en-US" sz="2400" i="0" dirty="0">
                <a:latin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</a:rPr>
              <a:t>P</a:t>
            </a:r>
            <a:r>
              <a:rPr lang="en-US" sz="2400" i="0" dirty="0">
                <a:latin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</a:rPr>
              <a:t>N</a:t>
            </a:r>
            <a:r>
              <a:rPr lang="en-US" sz="2400" i="0" dirty="0">
                <a:latin typeface="Times New Roman" pitchFamily="18" charset="0"/>
              </a:rPr>
              <a:t>)</a:t>
            </a:r>
          </a:p>
          <a:p>
            <a:r>
              <a:rPr lang="en-US" sz="2400" i="0" dirty="0">
                <a:latin typeface="Times New Roman" pitchFamily="18" charset="0"/>
              </a:rPr>
              <a:t>    Let </a:t>
            </a:r>
            <a:r>
              <a:rPr lang="en-US" sz="2400" dirty="0">
                <a:latin typeface="Times New Roman" pitchFamily="18" charset="0"/>
              </a:rPr>
              <a:t>p</a:t>
            </a:r>
            <a:r>
              <a:rPr lang="en-US" sz="2400" i="0" dirty="0">
                <a:latin typeface="Times New Roman" pitchFamily="18" charset="0"/>
              </a:rPr>
              <a:t> be the subset of examples in </a:t>
            </a:r>
            <a:r>
              <a:rPr lang="en-US" sz="2400" dirty="0">
                <a:latin typeface="Times New Roman" pitchFamily="18" charset="0"/>
              </a:rPr>
              <a:t>P</a:t>
            </a:r>
            <a:r>
              <a:rPr lang="en-US" sz="2400" i="0" dirty="0">
                <a:latin typeface="Times New Roman" pitchFamily="18" charset="0"/>
              </a:rPr>
              <a:t> that satisfy </a:t>
            </a:r>
            <a:r>
              <a:rPr lang="en-US" sz="2400" dirty="0">
                <a:latin typeface="Times New Roman" pitchFamily="18" charset="0"/>
              </a:rPr>
              <a:t>L.</a:t>
            </a:r>
          </a:p>
          <a:p>
            <a:r>
              <a:rPr lang="en-US" sz="2400" i="0" dirty="0">
                <a:latin typeface="Times New Roman" pitchFamily="18" charset="0"/>
              </a:rPr>
              <a:t>    Let </a:t>
            </a:r>
            <a:r>
              <a:rPr lang="en-US" sz="2400" dirty="0">
                <a:latin typeface="Times New Roman" pitchFamily="18" charset="0"/>
              </a:rPr>
              <a:t>n</a:t>
            </a:r>
            <a:r>
              <a:rPr lang="en-US" sz="2400" i="0" dirty="0">
                <a:latin typeface="Times New Roman" pitchFamily="18" charset="0"/>
              </a:rPr>
              <a:t> be the subset of examples in </a:t>
            </a:r>
            <a:r>
              <a:rPr lang="en-US" sz="2400" dirty="0">
                <a:latin typeface="Times New Roman" pitchFamily="18" charset="0"/>
              </a:rPr>
              <a:t>N</a:t>
            </a:r>
            <a:r>
              <a:rPr lang="en-US" sz="2400" i="0" dirty="0">
                <a:latin typeface="Times New Roman" pitchFamily="18" charset="0"/>
              </a:rPr>
              <a:t> that satisfy </a:t>
            </a:r>
            <a:r>
              <a:rPr lang="en-US" sz="2400" dirty="0">
                <a:latin typeface="Times New Roman" pitchFamily="18" charset="0"/>
              </a:rPr>
              <a:t>L.</a:t>
            </a:r>
          </a:p>
          <a:p>
            <a:r>
              <a:rPr lang="en-US" sz="2400" dirty="0">
                <a:latin typeface="Times New Roman" pitchFamily="18" charset="0"/>
              </a:rPr>
              <a:t>    </a:t>
            </a:r>
            <a:r>
              <a:rPr lang="en-US" sz="2400" i="0" dirty="0">
                <a:latin typeface="Times New Roman" pitchFamily="18" charset="0"/>
              </a:rPr>
              <a:t>Return: |</a:t>
            </a:r>
            <a:r>
              <a:rPr lang="en-US" sz="2400" dirty="0">
                <a:latin typeface="Times New Roman" pitchFamily="18" charset="0"/>
              </a:rPr>
              <a:t>p</a:t>
            </a:r>
            <a:r>
              <a:rPr lang="en-US" sz="2400" i="0" dirty="0">
                <a:latin typeface="Times New Roman" pitchFamily="18" charset="0"/>
              </a:rPr>
              <a:t>|*[log</a:t>
            </a:r>
            <a:r>
              <a:rPr lang="en-US" sz="2400" i="0" baseline="-25000" dirty="0">
                <a:latin typeface="Times New Roman" pitchFamily="18" charset="0"/>
              </a:rPr>
              <a:t>2</a:t>
            </a:r>
            <a:r>
              <a:rPr lang="en-US" sz="2400" i="0" dirty="0">
                <a:latin typeface="Times New Roman" pitchFamily="18" charset="0"/>
              </a:rPr>
              <a:t>(|</a:t>
            </a:r>
            <a:r>
              <a:rPr lang="en-US" sz="2400" dirty="0">
                <a:latin typeface="Times New Roman" pitchFamily="18" charset="0"/>
              </a:rPr>
              <a:t>p</a:t>
            </a:r>
            <a:r>
              <a:rPr lang="en-US" sz="2400" i="0" dirty="0">
                <a:latin typeface="Times New Roman" pitchFamily="18" charset="0"/>
              </a:rPr>
              <a:t>|/(|</a:t>
            </a:r>
            <a:r>
              <a:rPr lang="en-US" sz="2400" dirty="0">
                <a:latin typeface="Times New Roman" pitchFamily="18" charset="0"/>
              </a:rPr>
              <a:t>p</a:t>
            </a:r>
            <a:r>
              <a:rPr lang="en-US" sz="2400" i="0" dirty="0">
                <a:latin typeface="Times New Roman" pitchFamily="18" charset="0"/>
              </a:rPr>
              <a:t>|+|</a:t>
            </a:r>
            <a:r>
              <a:rPr lang="en-US" sz="2400" dirty="0">
                <a:latin typeface="Times New Roman" pitchFamily="18" charset="0"/>
              </a:rPr>
              <a:t>n</a:t>
            </a:r>
            <a:r>
              <a:rPr lang="en-US" sz="2400" i="0" dirty="0">
                <a:latin typeface="Times New Roman" pitchFamily="18" charset="0"/>
              </a:rPr>
              <a:t>|)) </a:t>
            </a:r>
            <a:r>
              <a:rPr lang="en-US" sz="2400" i="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i="0" dirty="0">
                <a:latin typeface="Times New Roman" pitchFamily="18" charset="0"/>
              </a:rPr>
              <a:t>log</a:t>
            </a:r>
            <a:r>
              <a:rPr lang="en-US" sz="2400" i="0" baseline="-25000" dirty="0">
                <a:latin typeface="Times New Roman" pitchFamily="18" charset="0"/>
              </a:rPr>
              <a:t>2</a:t>
            </a:r>
            <a:r>
              <a:rPr lang="en-US" sz="2400" i="0" dirty="0">
                <a:latin typeface="Times New Roman" pitchFamily="18" charset="0"/>
              </a:rPr>
              <a:t>(|</a:t>
            </a:r>
            <a:r>
              <a:rPr lang="en-US" sz="2400" dirty="0">
                <a:latin typeface="Times New Roman" pitchFamily="18" charset="0"/>
              </a:rPr>
              <a:t>P</a:t>
            </a:r>
            <a:r>
              <a:rPr lang="en-US" sz="2400" i="0" dirty="0">
                <a:latin typeface="Times New Roman" pitchFamily="18" charset="0"/>
              </a:rPr>
              <a:t>|/(|</a:t>
            </a:r>
            <a:r>
              <a:rPr lang="en-US" sz="2400" dirty="0">
                <a:latin typeface="Times New Roman" pitchFamily="18" charset="0"/>
              </a:rPr>
              <a:t>P</a:t>
            </a:r>
            <a:r>
              <a:rPr lang="en-US" sz="2400" i="0" dirty="0">
                <a:latin typeface="Times New Roman" pitchFamily="18" charset="0"/>
              </a:rPr>
              <a:t>|+|</a:t>
            </a:r>
            <a:r>
              <a:rPr lang="en-US" sz="2400" dirty="0">
                <a:latin typeface="Times New Roman" pitchFamily="18" charset="0"/>
              </a:rPr>
              <a:t>N</a:t>
            </a:r>
            <a:r>
              <a:rPr lang="en-US" sz="2400" i="0" dirty="0">
                <a:latin typeface="Times New Roman" pitchFamily="18" charset="0"/>
              </a:rPr>
              <a:t>|))]</a:t>
            </a:r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Aula 6 - 27/04/2010</a:t>
            </a:r>
            <a:endParaRPr lang="en-US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 - FOIL</a:t>
            </a:r>
            <a:endParaRPr lang="pt-BR" dirty="0"/>
          </a:p>
        </p:txBody>
      </p:sp>
      <p:graphicFrame>
        <p:nvGraphicFramePr>
          <p:cNvPr id="406533" name="Group 5"/>
          <p:cNvGraphicFramePr>
            <a:graphicFrameLocks noGrp="1"/>
          </p:cNvGraphicFramePr>
          <p:nvPr/>
        </p:nvGraphicFramePr>
        <p:xfrm>
          <a:off x="1050925" y="1951038"/>
          <a:ext cx="7086600" cy="2756160"/>
        </p:xfrm>
        <a:graphic>
          <a:graphicData uri="http://schemas.openxmlformats.org/drawingml/2006/table">
            <a:tbl>
              <a:tblPr/>
              <a:tblGrid>
                <a:gridCol w="1417638"/>
                <a:gridCol w="1420812"/>
                <a:gridCol w="1409700"/>
                <a:gridCol w="1420813"/>
                <a:gridCol w="1417637"/>
              </a:tblGrid>
              <a:tr h="44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Example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Size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Color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Shape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Category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small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red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circle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positive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big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red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circle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positive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small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red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triangle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negative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big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blue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circle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negative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medium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red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circle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negative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Propositional FOIL Trace</a:t>
            </a:r>
          </a:p>
        </p:txBody>
      </p:sp>
      <p:sp>
        <p:nvSpPr>
          <p:cNvPr id="408580" name="Text Box 4"/>
          <p:cNvSpPr txBox="1">
            <a:spLocks noChangeArrowheads="1"/>
          </p:cNvSpPr>
          <p:nvPr/>
        </p:nvSpPr>
        <p:spPr bwMode="auto">
          <a:xfrm>
            <a:off x="1262063" y="1298575"/>
            <a:ext cx="4379912" cy="4981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New Disjunct: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SIZE=BIG Gain: 0.322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SIZE=MEDIUM Gain: 0.000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SIZE=SMALL Gain: 0.322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COLOR=BLUE Gain: 0.000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COLOR=RED Gain: 0.644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COLOR=GREEN Gain: 0.000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SHAPE=SQUARE Gain: 0.000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SHAPE=TRIANGLE Gain: 0.000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SHAPE=CIRCLE Gain: 0.644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Best feature: COLOR=RED </a:t>
            </a:r>
          </a:p>
          <a:p>
            <a:endParaRPr lang="en-US" sz="1600" b="1" i="0">
              <a:solidFill>
                <a:srgbClr val="000000"/>
              </a:solidFill>
              <a:latin typeface="Times New Roman" pitchFamily="18" charset="0"/>
            </a:endParaRP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SIZE=BIG Gain: 1.000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SIZE=MEDIUM Gain: 0.000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SIZE=SMALL Gain: 0.000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SHAPE=SQUARE Gain: 0.000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SHAPE=TRIANGLE Gain: 0.000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SHAPE=CIRCLE Gain: 0.830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Best feature: SIZE=BIG </a:t>
            </a:r>
          </a:p>
          <a:p>
            <a:r>
              <a:rPr lang="en-US" sz="1600" b="1" i="0">
                <a:solidFill>
                  <a:srgbClr val="000000"/>
                </a:solidFill>
                <a:latin typeface="Times New Roman" pitchFamily="18" charset="0"/>
              </a:rPr>
              <a:t>Learned Disjunct: COLOR=RED &amp; SIZE=BIG</a:t>
            </a:r>
            <a:r>
              <a:rPr lang="en-US" sz="1600" b="1" i="0">
                <a:latin typeface="Times New Roman" pitchFamily="18" charset="0"/>
              </a:rPr>
              <a:t> 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Propositional FOIL Trace</a:t>
            </a:r>
          </a:p>
        </p:txBody>
      </p:sp>
      <p:sp>
        <p:nvSpPr>
          <p:cNvPr id="410627" name="Text Box 3"/>
          <p:cNvSpPr txBox="1">
            <a:spLocks noChangeArrowheads="1"/>
          </p:cNvSpPr>
          <p:nvPr/>
        </p:nvSpPr>
        <p:spPr bwMode="auto">
          <a:xfrm>
            <a:off x="1285875" y="1298575"/>
            <a:ext cx="7588250" cy="5226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 b="1" i="0">
                <a:latin typeface="Times New Roman" pitchFamily="18" charset="0"/>
              </a:rPr>
              <a:t>New Disjunct: </a:t>
            </a:r>
          </a:p>
          <a:p>
            <a:r>
              <a:rPr lang="en-US" sz="1600" b="1" i="0">
                <a:latin typeface="Times New Roman" pitchFamily="18" charset="0"/>
              </a:rPr>
              <a:t>SIZE=BIG Gain: 0.000 </a:t>
            </a:r>
          </a:p>
          <a:p>
            <a:r>
              <a:rPr lang="en-US" sz="1600" b="1" i="0">
                <a:latin typeface="Times New Roman" pitchFamily="18" charset="0"/>
              </a:rPr>
              <a:t>SIZE=MEDIUM Gain: 0.000 </a:t>
            </a:r>
          </a:p>
          <a:p>
            <a:r>
              <a:rPr lang="en-US" sz="1600" b="1" i="0">
                <a:latin typeface="Times New Roman" pitchFamily="18" charset="0"/>
              </a:rPr>
              <a:t>SIZE=SMALL Gain: 1.000 </a:t>
            </a:r>
          </a:p>
          <a:p>
            <a:r>
              <a:rPr lang="en-US" sz="1600" b="1" i="0">
                <a:latin typeface="Times New Roman" pitchFamily="18" charset="0"/>
              </a:rPr>
              <a:t>COLOR=BLUE Gain: 0.000 </a:t>
            </a:r>
          </a:p>
          <a:p>
            <a:r>
              <a:rPr lang="en-US" sz="1600" b="1" i="0">
                <a:latin typeface="Times New Roman" pitchFamily="18" charset="0"/>
              </a:rPr>
              <a:t>COLOR=RED Gain: 0.415 </a:t>
            </a:r>
          </a:p>
          <a:p>
            <a:r>
              <a:rPr lang="en-US" sz="1600" b="1" i="0">
                <a:latin typeface="Times New Roman" pitchFamily="18" charset="0"/>
              </a:rPr>
              <a:t>COLOR=GREEN Gain: 0.000 </a:t>
            </a:r>
          </a:p>
          <a:p>
            <a:r>
              <a:rPr lang="en-US" sz="1600" b="1" i="0">
                <a:latin typeface="Times New Roman" pitchFamily="18" charset="0"/>
              </a:rPr>
              <a:t>SHAPE=SQUARE Gain: 0.000 </a:t>
            </a:r>
          </a:p>
          <a:p>
            <a:r>
              <a:rPr lang="en-US" sz="1600" b="1" i="0">
                <a:latin typeface="Times New Roman" pitchFamily="18" charset="0"/>
              </a:rPr>
              <a:t>SHAPE=TRIANGLE Gain: 0.000 </a:t>
            </a:r>
          </a:p>
          <a:p>
            <a:r>
              <a:rPr lang="en-US" sz="1600" b="1" i="0">
                <a:latin typeface="Times New Roman" pitchFamily="18" charset="0"/>
              </a:rPr>
              <a:t>SHAPE=CIRCLE Gain: 0.415 </a:t>
            </a:r>
          </a:p>
          <a:p>
            <a:r>
              <a:rPr lang="en-US" sz="1600" b="1" i="0">
                <a:latin typeface="Times New Roman" pitchFamily="18" charset="0"/>
              </a:rPr>
              <a:t>Best feature: SIZE=SMALL </a:t>
            </a:r>
          </a:p>
          <a:p>
            <a:endParaRPr lang="en-US" sz="1600" b="1" i="0">
              <a:latin typeface="Times New Roman" pitchFamily="18" charset="0"/>
            </a:endParaRPr>
          </a:p>
          <a:p>
            <a:r>
              <a:rPr lang="en-US" sz="1600" b="1" i="0">
                <a:latin typeface="Times New Roman" pitchFamily="18" charset="0"/>
              </a:rPr>
              <a:t>COLOR=BLUE Gain: 0.000 </a:t>
            </a:r>
          </a:p>
          <a:p>
            <a:r>
              <a:rPr lang="en-US" sz="1600" b="1" i="0">
                <a:latin typeface="Times New Roman" pitchFamily="18" charset="0"/>
              </a:rPr>
              <a:t>COLOR=RED Gain: 0.000 </a:t>
            </a:r>
          </a:p>
          <a:p>
            <a:r>
              <a:rPr lang="en-US" sz="1600" b="1" i="0">
                <a:latin typeface="Times New Roman" pitchFamily="18" charset="0"/>
              </a:rPr>
              <a:t>COLOR=GREEN Gain: 0.000 </a:t>
            </a:r>
          </a:p>
          <a:p>
            <a:r>
              <a:rPr lang="en-US" sz="1600" b="1" i="0">
                <a:latin typeface="Times New Roman" pitchFamily="18" charset="0"/>
              </a:rPr>
              <a:t>SHAPE=SQUARE Gain: 0.000 </a:t>
            </a:r>
          </a:p>
          <a:p>
            <a:r>
              <a:rPr lang="en-US" sz="1600" b="1" i="0">
                <a:latin typeface="Times New Roman" pitchFamily="18" charset="0"/>
              </a:rPr>
              <a:t>SHAPE=TRIANGLE Gain: 0.000 </a:t>
            </a:r>
          </a:p>
          <a:p>
            <a:r>
              <a:rPr lang="en-US" sz="1600" b="1" i="0">
                <a:latin typeface="Times New Roman" pitchFamily="18" charset="0"/>
              </a:rPr>
              <a:t>SHAPE=CIRCLE Gain: 1.000 </a:t>
            </a:r>
          </a:p>
          <a:p>
            <a:r>
              <a:rPr lang="en-US" sz="1600" b="1" i="0">
                <a:latin typeface="Times New Roman" pitchFamily="18" charset="0"/>
              </a:rPr>
              <a:t>Best feature: SHAPE=CIRCLE </a:t>
            </a:r>
          </a:p>
          <a:p>
            <a:r>
              <a:rPr lang="en-US" sz="1600" b="1" i="0">
                <a:latin typeface="Times New Roman" pitchFamily="18" charset="0"/>
              </a:rPr>
              <a:t>Learned Disjunct: SIZE=SMALL &amp; SHAPE=CIRCLE </a:t>
            </a:r>
          </a:p>
          <a:p>
            <a:r>
              <a:rPr lang="en-US" sz="1600" b="1" i="0">
                <a:latin typeface="Times New Roman" pitchFamily="18" charset="0"/>
              </a:rPr>
              <a:t>Final Definition: COLOR=RED &amp; SIZE=BIG v SIZE=SMALL &amp; SHAPE=CIRCLE</a:t>
            </a:r>
            <a:r>
              <a:rPr lang="en-US" sz="1600" b="1">
                <a:latin typeface="Times New Roman" pitchFamily="18" charset="0"/>
              </a:rPr>
              <a:t> 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Poda no FOIL</a:t>
            </a:r>
            <a:endParaRPr lang="pt-BR" dirty="0"/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942263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sz="2800" dirty="0" smtClean="0"/>
              <a:t>Pré-poda baseada em MDL.</a:t>
            </a:r>
          </a:p>
          <a:p>
            <a:pPr>
              <a:lnSpc>
                <a:spcPct val="90000"/>
              </a:lnSpc>
            </a:pPr>
            <a:r>
              <a:rPr lang="pt-BR" sz="2800" dirty="0" smtClean="0"/>
              <a:t>Pós-poda para eliminar complexidade devida ao fato do algoritmo ser guloso.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800" dirty="0" smtClean="0"/>
              <a:t>      </a:t>
            </a:r>
            <a:r>
              <a:rPr lang="en-US" sz="2400" dirty="0">
                <a:solidFill>
                  <a:srgbClr val="0000CC"/>
                </a:solidFill>
              </a:rPr>
              <a:t>For each rule, </a:t>
            </a:r>
            <a:r>
              <a:rPr lang="en-US" sz="2400" i="1" dirty="0">
                <a:solidFill>
                  <a:srgbClr val="0000CC"/>
                </a:solidFill>
              </a:rPr>
              <a:t>R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dirty="0">
                <a:solidFill>
                  <a:srgbClr val="0000CC"/>
                </a:solidFill>
              </a:rPr>
              <a:t>          For each antecedent, </a:t>
            </a:r>
            <a:r>
              <a:rPr lang="en-US" sz="2400" i="1" dirty="0">
                <a:solidFill>
                  <a:srgbClr val="0000CC"/>
                </a:solidFill>
              </a:rPr>
              <a:t>A</a:t>
            </a:r>
            <a:r>
              <a:rPr lang="en-US" sz="2400" dirty="0">
                <a:solidFill>
                  <a:srgbClr val="0000CC"/>
                </a:solidFill>
              </a:rPr>
              <a:t>, of rule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dirty="0">
                <a:solidFill>
                  <a:srgbClr val="0000CC"/>
                </a:solidFill>
              </a:rPr>
              <a:t>               If deleting </a:t>
            </a:r>
            <a:r>
              <a:rPr lang="en-US" sz="2400" i="1" dirty="0">
                <a:solidFill>
                  <a:srgbClr val="0000CC"/>
                </a:solidFill>
              </a:rPr>
              <a:t>A</a:t>
            </a:r>
            <a:r>
              <a:rPr lang="en-US" sz="2400" dirty="0">
                <a:solidFill>
                  <a:srgbClr val="0000CC"/>
                </a:solidFill>
              </a:rPr>
              <a:t> from </a:t>
            </a:r>
            <a:r>
              <a:rPr lang="en-US" sz="2400" i="1" dirty="0">
                <a:solidFill>
                  <a:srgbClr val="0000CC"/>
                </a:solidFill>
              </a:rPr>
              <a:t>R</a:t>
            </a:r>
            <a:r>
              <a:rPr lang="en-US" sz="2400" dirty="0">
                <a:solidFill>
                  <a:srgbClr val="0000CC"/>
                </a:solidFill>
              </a:rPr>
              <a:t> does not cause     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dirty="0">
                <a:solidFill>
                  <a:srgbClr val="0000CC"/>
                </a:solidFill>
              </a:rPr>
              <a:t>                 negatives to become covered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dirty="0">
                <a:solidFill>
                  <a:srgbClr val="0000CC"/>
                </a:solidFill>
              </a:rPr>
              <a:t>               then delete </a:t>
            </a:r>
            <a:r>
              <a:rPr lang="en-US" sz="2400" i="1" dirty="0">
                <a:solidFill>
                  <a:srgbClr val="0000CC"/>
                </a:solidFill>
              </a:rPr>
              <a:t>A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i="1" dirty="0">
                <a:solidFill>
                  <a:srgbClr val="0000CC"/>
                </a:solidFill>
              </a:rPr>
              <a:t>       </a:t>
            </a:r>
            <a:r>
              <a:rPr lang="en-US" sz="2400" dirty="0">
                <a:solidFill>
                  <a:srgbClr val="0000CC"/>
                </a:solidFill>
              </a:rPr>
              <a:t>For each rule, </a:t>
            </a:r>
            <a:r>
              <a:rPr lang="en-US" sz="2400" i="1" dirty="0">
                <a:solidFill>
                  <a:srgbClr val="0000CC"/>
                </a:solidFill>
              </a:rPr>
              <a:t>R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dirty="0">
                <a:solidFill>
                  <a:srgbClr val="0000CC"/>
                </a:solidFill>
              </a:rPr>
              <a:t>	       If deleting </a:t>
            </a:r>
            <a:r>
              <a:rPr lang="en-US" sz="2400" i="1" dirty="0">
                <a:solidFill>
                  <a:srgbClr val="0000CC"/>
                </a:solidFill>
              </a:rPr>
              <a:t>R</a:t>
            </a:r>
            <a:r>
              <a:rPr lang="en-US" sz="2400" dirty="0">
                <a:solidFill>
                  <a:srgbClr val="0000CC"/>
                </a:solidFill>
              </a:rPr>
              <a:t> does not uncover any positives (since </a:t>
            </a:r>
            <a:r>
              <a:rPr lang="en-US" sz="2400" dirty="0" smtClean="0">
                <a:solidFill>
                  <a:srgbClr val="0000CC"/>
                </a:solidFill>
              </a:rPr>
              <a:t>they are </a:t>
            </a:r>
            <a:r>
              <a:rPr lang="en-US" sz="2400" dirty="0">
                <a:solidFill>
                  <a:srgbClr val="0000CC"/>
                </a:solidFill>
              </a:rPr>
              <a:t>redundantly covered by other rules)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i="1" dirty="0">
                <a:solidFill>
                  <a:srgbClr val="0000CC"/>
                </a:solidFill>
              </a:rPr>
              <a:t>            </a:t>
            </a:r>
            <a:r>
              <a:rPr lang="en-US" sz="2400" dirty="0">
                <a:solidFill>
                  <a:srgbClr val="0000CC"/>
                </a:solidFill>
              </a:rPr>
              <a:t>then delete </a:t>
            </a:r>
            <a:r>
              <a:rPr lang="en-US" sz="2400" i="1" dirty="0">
                <a:solidFill>
                  <a:srgbClr val="0000CC"/>
                </a:solidFill>
              </a:rPr>
              <a:t>R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000" dirty="0">
              <a:solidFill>
                <a:srgbClr val="0000CC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Questões do </a:t>
            </a:r>
            <a:br>
              <a:rPr lang="pt-BR" dirty="0" smtClean="0"/>
            </a:br>
            <a:r>
              <a:rPr lang="pt-BR" dirty="0" smtClean="0"/>
              <a:t>Aprendizado de Regras</a:t>
            </a:r>
            <a:endParaRPr lang="pt-BR" dirty="0"/>
          </a:p>
        </p:txBody>
      </p:sp>
      <p:sp>
        <p:nvSpPr>
          <p:cNvPr id="414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800" dirty="0" smtClean="0"/>
              <a:t>O que é melhor, árvores ou regras?</a:t>
            </a:r>
          </a:p>
          <a:p>
            <a:pPr lvl="1"/>
            <a:r>
              <a:rPr lang="pt-BR" sz="2400" dirty="0" smtClean="0"/>
              <a:t>Árvores compartilham estrutura entre disjunções.</a:t>
            </a:r>
          </a:p>
          <a:p>
            <a:pPr lvl="1"/>
            <a:r>
              <a:rPr lang="pt-BR" sz="2400" dirty="0" smtClean="0"/>
              <a:t>Regras permitem atributos completamente diferentes para as disjunções.</a:t>
            </a:r>
          </a:p>
          <a:p>
            <a:pPr lvl="1"/>
            <a:r>
              <a:rPr lang="pt-BR" sz="2400" dirty="0" smtClean="0"/>
              <a:t>Mapear regras em árvores pode criar árvores exponencialmente maiores.</a:t>
            </a:r>
            <a:endParaRPr lang="pt-BR" sz="2400" dirty="0"/>
          </a:p>
        </p:txBody>
      </p:sp>
      <p:sp>
        <p:nvSpPr>
          <p:cNvPr id="414725" name="Text Box 5"/>
          <p:cNvSpPr txBox="1">
            <a:spLocks noChangeArrowheads="1"/>
          </p:cNvSpPr>
          <p:nvPr/>
        </p:nvSpPr>
        <p:spPr bwMode="auto">
          <a:xfrm>
            <a:off x="1433513" y="4165600"/>
            <a:ext cx="1400175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A </a:t>
            </a:r>
            <a:r>
              <a:rPr lang="en-US" i="0">
                <a:latin typeface="Times New Roman" pitchFamily="18" charset="0"/>
                <a:sym typeface="Symbol" pitchFamily="18" charset="2"/>
              </a:rPr>
              <a:t> B → P </a:t>
            </a:r>
          </a:p>
          <a:p>
            <a:r>
              <a:rPr lang="en-US" i="0">
                <a:latin typeface="Times New Roman" pitchFamily="18" charset="0"/>
              </a:rPr>
              <a:t>C </a:t>
            </a:r>
            <a:r>
              <a:rPr lang="en-US" i="0">
                <a:latin typeface="Times New Roman" pitchFamily="18" charset="0"/>
                <a:sym typeface="Symbol" pitchFamily="18" charset="2"/>
              </a:rPr>
              <a:t> D → P</a:t>
            </a:r>
          </a:p>
        </p:txBody>
      </p:sp>
      <p:grpSp>
        <p:nvGrpSpPr>
          <p:cNvPr id="2" name="Group 104"/>
          <p:cNvGrpSpPr>
            <a:grpSpLocks/>
          </p:cNvGrpSpPr>
          <p:nvPr/>
        </p:nvGrpSpPr>
        <p:grpSpPr bwMode="auto">
          <a:xfrm>
            <a:off x="3729038" y="3792538"/>
            <a:ext cx="3135312" cy="3065462"/>
            <a:chOff x="2349" y="2389"/>
            <a:chExt cx="1975" cy="1931"/>
          </a:xfrm>
        </p:grpSpPr>
        <p:sp>
          <p:nvSpPr>
            <p:cNvPr id="414726" name="Oval 6"/>
            <p:cNvSpPr>
              <a:spLocks noChangeArrowheads="1"/>
            </p:cNvSpPr>
            <p:nvPr/>
          </p:nvSpPr>
          <p:spPr bwMode="auto">
            <a:xfrm>
              <a:off x="3350" y="2566"/>
              <a:ext cx="72" cy="68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414727" name="Text Box 7"/>
            <p:cNvSpPr txBox="1">
              <a:spLocks noChangeArrowheads="1"/>
            </p:cNvSpPr>
            <p:nvPr/>
          </p:nvSpPr>
          <p:spPr bwMode="auto">
            <a:xfrm>
              <a:off x="3407" y="2389"/>
              <a:ext cx="23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414730" name="Line 10"/>
            <p:cNvSpPr>
              <a:spLocks noChangeShapeType="1"/>
            </p:cNvSpPr>
            <p:nvPr/>
          </p:nvSpPr>
          <p:spPr bwMode="auto">
            <a:xfrm flipH="1">
              <a:off x="2764" y="2610"/>
              <a:ext cx="607" cy="3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414731" name="Line 11"/>
            <p:cNvSpPr>
              <a:spLocks noChangeShapeType="1"/>
            </p:cNvSpPr>
            <p:nvPr/>
          </p:nvSpPr>
          <p:spPr bwMode="auto">
            <a:xfrm>
              <a:off x="3383" y="2614"/>
              <a:ext cx="508" cy="42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414732" name="Text Box 12"/>
            <p:cNvSpPr txBox="1">
              <a:spLocks noChangeArrowheads="1"/>
            </p:cNvSpPr>
            <p:nvPr/>
          </p:nvSpPr>
          <p:spPr bwMode="auto">
            <a:xfrm>
              <a:off x="3552" y="2604"/>
              <a:ext cx="158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t</a:t>
              </a:r>
            </a:p>
          </p:txBody>
        </p:sp>
        <p:sp>
          <p:nvSpPr>
            <p:cNvPr id="414733" name="Text Box 13"/>
            <p:cNvSpPr txBox="1">
              <a:spLocks noChangeArrowheads="1"/>
            </p:cNvSpPr>
            <p:nvPr/>
          </p:nvSpPr>
          <p:spPr bwMode="auto">
            <a:xfrm>
              <a:off x="2981" y="2569"/>
              <a:ext cx="167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f</a:t>
              </a:r>
            </a:p>
          </p:txBody>
        </p:sp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3622" y="2823"/>
              <a:ext cx="553" cy="579"/>
              <a:chOff x="3419" y="2505"/>
              <a:chExt cx="553" cy="579"/>
            </a:xfrm>
          </p:grpSpPr>
          <p:sp>
            <p:nvSpPr>
              <p:cNvPr id="414736" name="Oval 16"/>
              <p:cNvSpPr>
                <a:spLocks noChangeArrowheads="1"/>
              </p:cNvSpPr>
              <p:nvPr/>
            </p:nvSpPr>
            <p:spPr bwMode="auto">
              <a:xfrm>
                <a:off x="3665" y="2682"/>
                <a:ext cx="72" cy="68"/>
              </a:xfrm>
              <a:prstGeom prst="ellipse">
                <a:avLst/>
              </a:prstGeom>
              <a:solidFill>
                <a:srgbClr val="0099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414737" name="Text Box 17"/>
              <p:cNvSpPr txBox="1">
                <a:spLocks noChangeArrowheads="1"/>
              </p:cNvSpPr>
              <p:nvPr/>
            </p:nvSpPr>
            <p:spPr bwMode="auto">
              <a:xfrm>
                <a:off x="3722" y="2505"/>
                <a:ext cx="221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en-US" i="0">
                    <a:latin typeface="Times New Roman" pitchFamily="18" charset="0"/>
                  </a:rPr>
                  <a:t>B</a:t>
                </a:r>
              </a:p>
            </p:txBody>
          </p:sp>
          <p:sp>
            <p:nvSpPr>
              <p:cNvPr id="414738" name="Oval 18"/>
              <p:cNvSpPr>
                <a:spLocks noChangeArrowheads="1"/>
              </p:cNvSpPr>
              <p:nvPr/>
            </p:nvSpPr>
            <p:spPr bwMode="auto">
              <a:xfrm>
                <a:off x="3423" y="3016"/>
                <a:ext cx="72" cy="68"/>
              </a:xfrm>
              <a:prstGeom prst="ellipse">
                <a:avLst/>
              </a:prstGeom>
              <a:solidFill>
                <a:srgbClr val="0099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414739" name="Oval 19"/>
              <p:cNvSpPr>
                <a:spLocks noChangeArrowheads="1"/>
              </p:cNvSpPr>
              <p:nvPr/>
            </p:nvSpPr>
            <p:spPr bwMode="auto">
              <a:xfrm>
                <a:off x="3872" y="2996"/>
                <a:ext cx="72" cy="68"/>
              </a:xfrm>
              <a:prstGeom prst="ellipse">
                <a:avLst/>
              </a:prstGeom>
              <a:solidFill>
                <a:srgbClr val="0099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414740" name="Line 20"/>
              <p:cNvSpPr>
                <a:spLocks noChangeShapeType="1"/>
              </p:cNvSpPr>
              <p:nvPr/>
            </p:nvSpPr>
            <p:spPr bwMode="auto">
              <a:xfrm flipH="1">
                <a:off x="3456" y="2726"/>
                <a:ext cx="230" cy="31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0000" tIns="46800" rIns="90000" bIns="46800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414741" name="Line 21"/>
              <p:cNvSpPr>
                <a:spLocks noChangeShapeType="1"/>
              </p:cNvSpPr>
              <p:nvPr/>
            </p:nvSpPr>
            <p:spPr bwMode="auto">
              <a:xfrm>
                <a:off x="3698" y="2730"/>
                <a:ext cx="193" cy="2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90000" tIns="46800" rIns="90000" bIns="46800">
                <a:spAutoFit/>
              </a:bodyPr>
              <a:lstStyle/>
              <a:p>
                <a:endParaRPr lang="pt-BR"/>
              </a:p>
            </p:txBody>
          </p:sp>
          <p:sp>
            <p:nvSpPr>
              <p:cNvPr id="414742" name="Text Box 22"/>
              <p:cNvSpPr txBox="1">
                <a:spLocks noChangeArrowheads="1"/>
              </p:cNvSpPr>
              <p:nvPr/>
            </p:nvSpPr>
            <p:spPr bwMode="auto">
              <a:xfrm>
                <a:off x="3814" y="2720"/>
                <a:ext cx="158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en-US" i="0">
                    <a:latin typeface="Times New Roman" pitchFamily="18" charset="0"/>
                  </a:rPr>
                  <a:t>t</a:t>
                </a:r>
              </a:p>
            </p:txBody>
          </p:sp>
          <p:sp>
            <p:nvSpPr>
              <p:cNvPr id="414743" name="Text Box 23"/>
              <p:cNvSpPr txBox="1">
                <a:spLocks noChangeArrowheads="1"/>
              </p:cNvSpPr>
              <p:nvPr/>
            </p:nvSpPr>
            <p:spPr bwMode="auto">
              <a:xfrm>
                <a:off x="3419" y="2739"/>
                <a:ext cx="167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en-US" i="0">
                    <a:latin typeface="Times New Roman" pitchFamily="18" charset="0"/>
                  </a:rPr>
                  <a:t>f</a:t>
                </a:r>
              </a:p>
            </p:txBody>
          </p:sp>
        </p:grpSp>
        <p:sp>
          <p:nvSpPr>
            <p:cNvPr id="414782" name="Text Box 62"/>
            <p:cNvSpPr txBox="1">
              <a:spLocks noChangeArrowheads="1"/>
            </p:cNvSpPr>
            <p:nvPr/>
          </p:nvSpPr>
          <p:spPr bwMode="auto">
            <a:xfrm>
              <a:off x="4121" y="3319"/>
              <a:ext cx="203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P</a:t>
              </a:r>
            </a:p>
          </p:txBody>
        </p:sp>
        <p:grpSp>
          <p:nvGrpSpPr>
            <p:cNvPr id="4" name="Group 80"/>
            <p:cNvGrpSpPr>
              <a:grpSpLocks/>
            </p:cNvGrpSpPr>
            <p:nvPr/>
          </p:nvGrpSpPr>
          <p:grpSpPr bwMode="auto">
            <a:xfrm>
              <a:off x="3258" y="3173"/>
              <a:ext cx="924" cy="1147"/>
              <a:chOff x="3258" y="3173"/>
              <a:chExt cx="924" cy="1147"/>
            </a:xfrm>
          </p:grpSpPr>
          <p:grpSp>
            <p:nvGrpSpPr>
              <p:cNvPr id="5" name="Group 25"/>
              <p:cNvGrpSpPr>
                <a:grpSpLocks/>
              </p:cNvGrpSpPr>
              <p:nvPr/>
            </p:nvGrpSpPr>
            <p:grpSpPr bwMode="auto">
              <a:xfrm>
                <a:off x="3380" y="3173"/>
                <a:ext cx="553" cy="579"/>
                <a:chOff x="3419" y="2505"/>
                <a:chExt cx="553" cy="579"/>
              </a:xfrm>
            </p:grpSpPr>
            <p:sp>
              <p:nvSpPr>
                <p:cNvPr id="414746" name="Oval 26"/>
                <p:cNvSpPr>
                  <a:spLocks noChangeArrowheads="1"/>
                </p:cNvSpPr>
                <p:nvPr/>
              </p:nvSpPr>
              <p:spPr bwMode="auto">
                <a:xfrm>
                  <a:off x="3665" y="2682"/>
                  <a:ext cx="72" cy="68"/>
                </a:xfrm>
                <a:prstGeom prst="ellipse">
                  <a:avLst/>
                </a:prstGeom>
                <a:solidFill>
                  <a:srgbClr val="00990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41474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3722" y="2505"/>
                  <a:ext cx="221" cy="25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r>
                    <a:rPr lang="en-US" i="0">
                      <a:latin typeface="Times New Roman" pitchFamily="18" charset="0"/>
                    </a:rPr>
                    <a:t>C</a:t>
                  </a:r>
                </a:p>
              </p:txBody>
            </p:sp>
            <p:sp>
              <p:nvSpPr>
                <p:cNvPr id="414748" name="Oval 28"/>
                <p:cNvSpPr>
                  <a:spLocks noChangeArrowheads="1"/>
                </p:cNvSpPr>
                <p:nvPr/>
              </p:nvSpPr>
              <p:spPr bwMode="auto">
                <a:xfrm>
                  <a:off x="3423" y="3016"/>
                  <a:ext cx="72" cy="68"/>
                </a:xfrm>
                <a:prstGeom prst="ellipse">
                  <a:avLst/>
                </a:prstGeom>
                <a:solidFill>
                  <a:srgbClr val="00990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414749" name="Oval 29"/>
                <p:cNvSpPr>
                  <a:spLocks noChangeArrowheads="1"/>
                </p:cNvSpPr>
                <p:nvPr/>
              </p:nvSpPr>
              <p:spPr bwMode="auto">
                <a:xfrm>
                  <a:off x="3872" y="2996"/>
                  <a:ext cx="72" cy="68"/>
                </a:xfrm>
                <a:prstGeom prst="ellipse">
                  <a:avLst/>
                </a:prstGeom>
                <a:solidFill>
                  <a:srgbClr val="00990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414750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3456" y="2726"/>
                  <a:ext cx="230" cy="31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414751" name="Line 31"/>
                <p:cNvSpPr>
                  <a:spLocks noChangeShapeType="1"/>
                </p:cNvSpPr>
                <p:nvPr/>
              </p:nvSpPr>
              <p:spPr bwMode="auto">
                <a:xfrm>
                  <a:off x="3698" y="2730"/>
                  <a:ext cx="193" cy="2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lIns="90000" tIns="46800" rIns="90000" bIns="46800"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414752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3814" y="2720"/>
                  <a:ext cx="158" cy="25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r>
                    <a:rPr lang="en-US" i="0">
                      <a:latin typeface="Times New Roman" pitchFamily="18" charset="0"/>
                    </a:rPr>
                    <a:t>t</a:t>
                  </a:r>
                </a:p>
              </p:txBody>
            </p:sp>
            <p:sp>
              <p:nvSpPr>
                <p:cNvPr id="414753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3419" y="2739"/>
                  <a:ext cx="167" cy="25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r>
                    <a:rPr lang="en-US" i="0">
                      <a:latin typeface="Times New Roman" pitchFamily="18" charset="0"/>
                    </a:rPr>
                    <a:t>f</a:t>
                  </a:r>
                </a:p>
              </p:txBody>
            </p:sp>
          </p:grpSp>
          <p:grpSp>
            <p:nvGrpSpPr>
              <p:cNvPr id="6" name="Group 35"/>
              <p:cNvGrpSpPr>
                <a:grpSpLocks/>
              </p:cNvGrpSpPr>
              <p:nvPr/>
            </p:nvGrpSpPr>
            <p:grpSpPr bwMode="auto">
              <a:xfrm>
                <a:off x="3592" y="3480"/>
                <a:ext cx="553" cy="579"/>
                <a:chOff x="3419" y="2505"/>
                <a:chExt cx="553" cy="579"/>
              </a:xfrm>
            </p:grpSpPr>
            <p:sp>
              <p:nvSpPr>
                <p:cNvPr id="414756" name="Oval 36"/>
                <p:cNvSpPr>
                  <a:spLocks noChangeArrowheads="1"/>
                </p:cNvSpPr>
                <p:nvPr/>
              </p:nvSpPr>
              <p:spPr bwMode="auto">
                <a:xfrm>
                  <a:off x="3665" y="2682"/>
                  <a:ext cx="72" cy="68"/>
                </a:xfrm>
                <a:prstGeom prst="ellipse">
                  <a:avLst/>
                </a:prstGeom>
                <a:solidFill>
                  <a:srgbClr val="00990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414757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3722" y="2505"/>
                  <a:ext cx="230" cy="25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r>
                    <a:rPr lang="en-US" i="0">
                      <a:latin typeface="Times New Roman" pitchFamily="18" charset="0"/>
                    </a:rPr>
                    <a:t>D</a:t>
                  </a:r>
                </a:p>
              </p:txBody>
            </p:sp>
            <p:sp>
              <p:nvSpPr>
                <p:cNvPr id="414758" name="Oval 38"/>
                <p:cNvSpPr>
                  <a:spLocks noChangeArrowheads="1"/>
                </p:cNvSpPr>
                <p:nvPr/>
              </p:nvSpPr>
              <p:spPr bwMode="auto">
                <a:xfrm>
                  <a:off x="3423" y="3016"/>
                  <a:ext cx="72" cy="68"/>
                </a:xfrm>
                <a:prstGeom prst="ellipse">
                  <a:avLst/>
                </a:prstGeom>
                <a:solidFill>
                  <a:srgbClr val="00990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414759" name="Oval 39"/>
                <p:cNvSpPr>
                  <a:spLocks noChangeArrowheads="1"/>
                </p:cNvSpPr>
                <p:nvPr/>
              </p:nvSpPr>
              <p:spPr bwMode="auto">
                <a:xfrm>
                  <a:off x="3872" y="2996"/>
                  <a:ext cx="72" cy="68"/>
                </a:xfrm>
                <a:prstGeom prst="ellipse">
                  <a:avLst/>
                </a:prstGeom>
                <a:solidFill>
                  <a:srgbClr val="009900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 anchor="ctr"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414760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3456" y="2726"/>
                  <a:ext cx="230" cy="31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414761" name="Line 41"/>
                <p:cNvSpPr>
                  <a:spLocks noChangeShapeType="1"/>
                </p:cNvSpPr>
                <p:nvPr/>
              </p:nvSpPr>
              <p:spPr bwMode="auto">
                <a:xfrm>
                  <a:off x="3698" y="2730"/>
                  <a:ext cx="193" cy="2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lIns="90000" tIns="46800" rIns="90000" bIns="46800">
                  <a:spAutoFit/>
                </a:bodyPr>
                <a:lstStyle/>
                <a:p>
                  <a:endParaRPr lang="pt-BR"/>
                </a:p>
              </p:txBody>
            </p:sp>
            <p:sp>
              <p:nvSpPr>
                <p:cNvPr id="414762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3814" y="2720"/>
                  <a:ext cx="158" cy="25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r>
                    <a:rPr lang="en-US" i="0">
                      <a:latin typeface="Times New Roman" pitchFamily="18" charset="0"/>
                    </a:rPr>
                    <a:t>t</a:t>
                  </a:r>
                </a:p>
              </p:txBody>
            </p:sp>
            <p:sp>
              <p:nvSpPr>
                <p:cNvPr id="414763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3419" y="2739"/>
                  <a:ext cx="167" cy="25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r>
                    <a:rPr lang="en-US" i="0">
                      <a:latin typeface="Times New Roman" pitchFamily="18" charset="0"/>
                    </a:rPr>
                    <a:t>f</a:t>
                  </a:r>
                </a:p>
              </p:txBody>
            </p:sp>
          </p:grpSp>
          <p:sp>
            <p:nvSpPr>
              <p:cNvPr id="414783" name="Text Box 63"/>
              <p:cNvSpPr txBox="1">
                <a:spLocks noChangeArrowheads="1"/>
              </p:cNvSpPr>
              <p:nvPr/>
            </p:nvSpPr>
            <p:spPr bwMode="auto">
              <a:xfrm>
                <a:off x="3979" y="4070"/>
                <a:ext cx="203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en-US" i="0">
                    <a:latin typeface="Times New Roman" pitchFamily="18" charset="0"/>
                  </a:rPr>
                  <a:t>P</a:t>
                </a:r>
              </a:p>
            </p:txBody>
          </p:sp>
          <p:sp>
            <p:nvSpPr>
              <p:cNvPr id="414784" name="Text Box 64"/>
              <p:cNvSpPr txBox="1">
                <a:spLocks noChangeArrowheads="1"/>
              </p:cNvSpPr>
              <p:nvPr/>
            </p:nvSpPr>
            <p:spPr bwMode="auto">
              <a:xfrm>
                <a:off x="3515" y="4070"/>
                <a:ext cx="230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en-US" i="0">
                    <a:latin typeface="Times New Roman" pitchFamily="18" charset="0"/>
                  </a:rPr>
                  <a:t>N</a:t>
                </a:r>
              </a:p>
            </p:txBody>
          </p:sp>
          <p:sp>
            <p:nvSpPr>
              <p:cNvPr id="414785" name="Text Box 65"/>
              <p:cNvSpPr txBox="1">
                <a:spLocks noChangeArrowheads="1"/>
              </p:cNvSpPr>
              <p:nvPr/>
            </p:nvSpPr>
            <p:spPr bwMode="auto">
              <a:xfrm>
                <a:off x="3258" y="3744"/>
                <a:ext cx="230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000" tIns="46800" rIns="90000" bIns="46800">
                <a:spAutoFit/>
              </a:bodyPr>
              <a:lstStyle/>
              <a:p>
                <a:r>
                  <a:rPr lang="en-US" i="0">
                    <a:latin typeface="Times New Roman" pitchFamily="18" charset="0"/>
                  </a:rPr>
                  <a:t>N</a:t>
                </a:r>
              </a:p>
            </p:txBody>
          </p:sp>
        </p:grpSp>
        <p:sp>
          <p:nvSpPr>
            <p:cNvPr id="414803" name="Oval 83"/>
            <p:cNvSpPr>
              <a:spLocks noChangeArrowheads="1"/>
            </p:cNvSpPr>
            <p:nvPr/>
          </p:nvSpPr>
          <p:spPr bwMode="auto">
            <a:xfrm>
              <a:off x="2717" y="3009"/>
              <a:ext cx="72" cy="68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414804" name="Text Box 84"/>
            <p:cNvSpPr txBox="1">
              <a:spLocks noChangeArrowheads="1"/>
            </p:cNvSpPr>
            <p:nvPr/>
          </p:nvSpPr>
          <p:spPr bwMode="auto">
            <a:xfrm>
              <a:off x="2551" y="2809"/>
              <a:ext cx="221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414805" name="Oval 85"/>
            <p:cNvSpPr>
              <a:spLocks noChangeArrowheads="1"/>
            </p:cNvSpPr>
            <p:nvPr/>
          </p:nvSpPr>
          <p:spPr bwMode="auto">
            <a:xfrm>
              <a:off x="2475" y="3343"/>
              <a:ext cx="72" cy="68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414806" name="Oval 86"/>
            <p:cNvSpPr>
              <a:spLocks noChangeArrowheads="1"/>
            </p:cNvSpPr>
            <p:nvPr/>
          </p:nvSpPr>
          <p:spPr bwMode="auto">
            <a:xfrm>
              <a:off x="2924" y="3323"/>
              <a:ext cx="72" cy="68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414807" name="Line 87"/>
            <p:cNvSpPr>
              <a:spLocks noChangeShapeType="1"/>
            </p:cNvSpPr>
            <p:nvPr/>
          </p:nvSpPr>
          <p:spPr bwMode="auto">
            <a:xfrm flipH="1">
              <a:off x="2508" y="3053"/>
              <a:ext cx="230" cy="3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414808" name="Line 88"/>
            <p:cNvSpPr>
              <a:spLocks noChangeShapeType="1"/>
            </p:cNvSpPr>
            <p:nvPr/>
          </p:nvSpPr>
          <p:spPr bwMode="auto">
            <a:xfrm>
              <a:off x="2750" y="3057"/>
              <a:ext cx="193" cy="2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414809" name="Text Box 89"/>
            <p:cNvSpPr txBox="1">
              <a:spLocks noChangeArrowheads="1"/>
            </p:cNvSpPr>
            <p:nvPr/>
          </p:nvSpPr>
          <p:spPr bwMode="auto">
            <a:xfrm>
              <a:off x="2866" y="3047"/>
              <a:ext cx="158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t</a:t>
              </a:r>
            </a:p>
          </p:txBody>
        </p:sp>
        <p:sp>
          <p:nvSpPr>
            <p:cNvPr id="414810" name="Text Box 90"/>
            <p:cNvSpPr txBox="1">
              <a:spLocks noChangeArrowheads="1"/>
            </p:cNvSpPr>
            <p:nvPr/>
          </p:nvSpPr>
          <p:spPr bwMode="auto">
            <a:xfrm>
              <a:off x="2471" y="3066"/>
              <a:ext cx="167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f</a:t>
              </a:r>
            </a:p>
          </p:txBody>
        </p:sp>
        <p:sp>
          <p:nvSpPr>
            <p:cNvPr id="414812" name="Oval 92"/>
            <p:cNvSpPr>
              <a:spLocks noChangeArrowheads="1"/>
            </p:cNvSpPr>
            <p:nvPr/>
          </p:nvSpPr>
          <p:spPr bwMode="auto">
            <a:xfrm>
              <a:off x="2929" y="3316"/>
              <a:ext cx="72" cy="68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414813" name="Text Box 93"/>
            <p:cNvSpPr txBox="1">
              <a:spLocks noChangeArrowheads="1"/>
            </p:cNvSpPr>
            <p:nvPr/>
          </p:nvSpPr>
          <p:spPr bwMode="auto">
            <a:xfrm>
              <a:off x="2986" y="3139"/>
              <a:ext cx="23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D</a:t>
              </a:r>
            </a:p>
          </p:txBody>
        </p:sp>
        <p:sp>
          <p:nvSpPr>
            <p:cNvPr id="414814" name="Oval 94"/>
            <p:cNvSpPr>
              <a:spLocks noChangeArrowheads="1"/>
            </p:cNvSpPr>
            <p:nvPr/>
          </p:nvSpPr>
          <p:spPr bwMode="auto">
            <a:xfrm>
              <a:off x="2687" y="3650"/>
              <a:ext cx="72" cy="68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414815" name="Oval 95"/>
            <p:cNvSpPr>
              <a:spLocks noChangeArrowheads="1"/>
            </p:cNvSpPr>
            <p:nvPr/>
          </p:nvSpPr>
          <p:spPr bwMode="auto">
            <a:xfrm>
              <a:off x="3136" y="3630"/>
              <a:ext cx="72" cy="68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414816" name="Line 96"/>
            <p:cNvSpPr>
              <a:spLocks noChangeShapeType="1"/>
            </p:cNvSpPr>
            <p:nvPr/>
          </p:nvSpPr>
          <p:spPr bwMode="auto">
            <a:xfrm flipH="1">
              <a:off x="2720" y="3360"/>
              <a:ext cx="230" cy="3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414817" name="Line 97"/>
            <p:cNvSpPr>
              <a:spLocks noChangeShapeType="1"/>
            </p:cNvSpPr>
            <p:nvPr/>
          </p:nvSpPr>
          <p:spPr bwMode="auto">
            <a:xfrm>
              <a:off x="2962" y="3364"/>
              <a:ext cx="193" cy="2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414818" name="Text Box 98"/>
            <p:cNvSpPr txBox="1">
              <a:spLocks noChangeArrowheads="1"/>
            </p:cNvSpPr>
            <p:nvPr/>
          </p:nvSpPr>
          <p:spPr bwMode="auto">
            <a:xfrm>
              <a:off x="3078" y="3354"/>
              <a:ext cx="158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t</a:t>
              </a:r>
            </a:p>
          </p:txBody>
        </p:sp>
        <p:sp>
          <p:nvSpPr>
            <p:cNvPr id="414819" name="Text Box 99"/>
            <p:cNvSpPr txBox="1">
              <a:spLocks noChangeArrowheads="1"/>
            </p:cNvSpPr>
            <p:nvPr/>
          </p:nvSpPr>
          <p:spPr bwMode="auto">
            <a:xfrm>
              <a:off x="2683" y="3373"/>
              <a:ext cx="167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f</a:t>
              </a:r>
            </a:p>
          </p:txBody>
        </p:sp>
        <p:sp>
          <p:nvSpPr>
            <p:cNvPr id="414820" name="Text Box 100"/>
            <p:cNvSpPr txBox="1">
              <a:spLocks noChangeArrowheads="1"/>
            </p:cNvSpPr>
            <p:nvPr/>
          </p:nvSpPr>
          <p:spPr bwMode="auto">
            <a:xfrm>
              <a:off x="3070" y="3729"/>
              <a:ext cx="203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P</a:t>
              </a:r>
            </a:p>
          </p:txBody>
        </p:sp>
        <p:sp>
          <p:nvSpPr>
            <p:cNvPr id="414821" name="Text Box 101"/>
            <p:cNvSpPr txBox="1">
              <a:spLocks noChangeArrowheads="1"/>
            </p:cNvSpPr>
            <p:nvPr/>
          </p:nvSpPr>
          <p:spPr bwMode="auto">
            <a:xfrm>
              <a:off x="2606" y="3729"/>
              <a:ext cx="23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N</a:t>
              </a:r>
            </a:p>
          </p:txBody>
        </p:sp>
        <p:sp>
          <p:nvSpPr>
            <p:cNvPr id="414822" name="Text Box 102"/>
            <p:cNvSpPr txBox="1">
              <a:spLocks noChangeArrowheads="1"/>
            </p:cNvSpPr>
            <p:nvPr/>
          </p:nvSpPr>
          <p:spPr bwMode="auto">
            <a:xfrm>
              <a:off x="2349" y="3403"/>
              <a:ext cx="230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i="0">
                  <a:latin typeface="Times New Roman" pitchFamily="18" charset="0"/>
                </a:rPr>
                <a:t>N</a:t>
              </a:r>
            </a:p>
          </p:txBody>
        </p:sp>
      </p:grpSp>
      <p:sp>
        <p:nvSpPr>
          <p:cNvPr id="414823" name="Text Box 103"/>
          <p:cNvSpPr txBox="1">
            <a:spLocks noChangeArrowheads="1"/>
          </p:cNvSpPr>
          <p:nvPr/>
        </p:nvSpPr>
        <p:spPr bwMode="auto">
          <a:xfrm>
            <a:off x="1500188" y="5470525"/>
            <a:ext cx="2386012" cy="67929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r>
              <a:rPr lang="pt-BR" sz="1400" i="0" baseline="0" dirty="0" smtClean="0">
                <a:latin typeface="Times New Roman" pitchFamily="18" charset="0"/>
              </a:rPr>
              <a:t>E se adicionarmos a regra:</a:t>
            </a:r>
            <a:endParaRPr lang="pt-BR" sz="1400" i="0" baseline="0" dirty="0" smtClean="0">
              <a:latin typeface="Times New Roman" pitchFamily="18" charset="0"/>
              <a:sym typeface="Symbol" pitchFamily="18" charset="2"/>
            </a:endParaRPr>
          </a:p>
          <a:p>
            <a:r>
              <a:rPr lang="en-US" i="0" dirty="0" smtClean="0">
                <a:latin typeface="Times New Roman" pitchFamily="18" charset="0"/>
              </a:rPr>
              <a:t>E </a:t>
            </a:r>
            <a:r>
              <a:rPr lang="en-US" i="0" dirty="0">
                <a:latin typeface="Times New Roman" pitchFamily="18" charset="0"/>
                <a:sym typeface="Symbol" pitchFamily="18" charset="2"/>
              </a:rPr>
              <a:t> F → P</a:t>
            </a:r>
          </a:p>
          <a:p>
            <a:r>
              <a:rPr lang="en-US" i="0" dirty="0">
                <a:latin typeface="Times New Roman" pitchFamily="18" charset="0"/>
                <a:sym typeface="Symbol" pitchFamily="18" charset="2"/>
              </a:rPr>
              <a:t>       ??</a:t>
            </a:r>
          </a:p>
        </p:txBody>
      </p:sp>
      <p:sp>
        <p:nvSpPr>
          <p:cNvPr id="66" name="Espaço Reservado para Rodapé 6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67" name="Espaço Reservado para Número de Slide 6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47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725" grpId="0"/>
      <p:bldP spid="41482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Questões do </a:t>
            </a:r>
            <a:br>
              <a:rPr lang="pt-BR" dirty="0" smtClean="0"/>
            </a:br>
            <a:r>
              <a:rPr lang="pt-BR" dirty="0" smtClean="0"/>
              <a:t>Aprendizado de Regras</a:t>
            </a:r>
            <a:endParaRPr lang="pt-BR" dirty="0"/>
          </a:p>
        </p:txBody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que é melhor: aprendizado </a:t>
            </a:r>
            <a:r>
              <a:rPr lang="pt-BR" dirty="0" err="1" smtClean="0"/>
              <a:t>top-down</a:t>
            </a:r>
            <a:r>
              <a:rPr lang="pt-BR" dirty="0" smtClean="0"/>
              <a:t> ou </a:t>
            </a:r>
            <a:r>
              <a:rPr lang="pt-BR" dirty="0" err="1" smtClean="0"/>
              <a:t>bottom-up</a:t>
            </a:r>
            <a:r>
              <a:rPr lang="pt-BR" dirty="0" smtClean="0"/>
              <a:t>?</a:t>
            </a:r>
          </a:p>
          <a:p>
            <a:pPr lvl="1"/>
            <a:r>
              <a:rPr lang="pt-BR" dirty="0" smtClean="0"/>
              <a:t>O </a:t>
            </a:r>
            <a:r>
              <a:rPr lang="pt-BR" dirty="0" err="1" smtClean="0"/>
              <a:t>bottom-up</a:t>
            </a:r>
            <a:r>
              <a:rPr lang="pt-BR" dirty="0" smtClean="0"/>
              <a:t> é mais sujeito a ruído, pela escolha das sementes.</a:t>
            </a:r>
          </a:p>
          <a:p>
            <a:pPr lvl="1"/>
            <a:r>
              <a:rPr lang="pt-BR" dirty="0" smtClean="0"/>
              <a:t>O </a:t>
            </a:r>
            <a:r>
              <a:rPr lang="pt-BR" dirty="0" err="1" smtClean="0"/>
              <a:t>top-down</a:t>
            </a:r>
            <a:r>
              <a:rPr lang="pt-BR" dirty="0" smtClean="0"/>
              <a:t> perde tempo quando existem muitas características que não ocorrem para exemplos positivos (exemplo: classificação de textos).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/>
              <a:t>Aprendizado de Regras vs. </a:t>
            </a:r>
            <a:br>
              <a:rPr lang="pt-BR" sz="3200" dirty="0" smtClean="0"/>
            </a:br>
            <a:r>
              <a:rPr lang="pt-BR" sz="3200" dirty="0" smtClean="0"/>
              <a:t>Aquisição de Conhecimento</a:t>
            </a:r>
            <a:endParaRPr lang="pt-BR" sz="3200" dirty="0"/>
          </a:p>
        </p:txBody>
      </p:sp>
      <p:sp>
        <p:nvSpPr>
          <p:cNvPr id="416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0165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experimento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método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aprendizado de regras (AQ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feito por </a:t>
            </a:r>
            <a:r>
              <a:rPr lang="pt-BR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Michalski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(1980) 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comparou os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resultados com </a:t>
            </a:r>
            <a:r>
              <a:rPr lang="pt-BR" sz="2400" dirty="0" smtClean="0"/>
              <a:t>aquisição de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conhecimento (aquisição de regras através de entrevistas com especialistas</a:t>
            </a:r>
            <a:r>
              <a:rPr lang="pt-BR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  <a:endParaRPr lang="pt-BR" sz="2400" dirty="0" smtClean="0"/>
          </a:p>
          <a:p>
            <a:pPr>
              <a:lnSpc>
                <a:spcPct val="80000"/>
              </a:lnSpc>
            </a:pPr>
            <a:r>
              <a:rPr lang="pt-BR" sz="2400" dirty="0" smtClean="0"/>
              <a:t>Regras adquiridas dos especialistas</a:t>
            </a:r>
          </a:p>
          <a:p>
            <a:pPr lvl="1">
              <a:lnSpc>
                <a:spcPct val="80000"/>
              </a:lnSpc>
            </a:pPr>
            <a:r>
              <a:rPr lang="pt-BR" sz="2000" dirty="0" smtClean="0"/>
              <a:t>Pesos associados com cada atributo da regra</a:t>
            </a:r>
          </a:p>
          <a:p>
            <a:pPr lvl="1">
              <a:lnSpc>
                <a:spcPct val="80000"/>
              </a:lnSpc>
            </a:pPr>
            <a:r>
              <a:rPr lang="pt-BR" sz="2000" dirty="0" smtClean="0"/>
              <a:t>Método para somar evidências</a:t>
            </a:r>
          </a:p>
          <a:p>
            <a:pPr lvl="1">
              <a:lnSpc>
                <a:spcPct val="80000"/>
              </a:lnSpc>
            </a:pPr>
            <a:r>
              <a:rPr lang="pt-BR" sz="2000" dirty="0" smtClean="0"/>
              <a:t>Não usavam disjunções explícitas</a:t>
            </a:r>
          </a:p>
          <a:p>
            <a:pPr>
              <a:lnSpc>
                <a:spcPct val="80000"/>
              </a:lnSpc>
            </a:pPr>
            <a:r>
              <a:rPr lang="pt-BR" sz="2400" dirty="0" smtClean="0"/>
              <a:t>Dados para indução:</a:t>
            </a:r>
          </a:p>
          <a:p>
            <a:pPr lvl="1">
              <a:lnSpc>
                <a:spcPct val="80000"/>
              </a:lnSpc>
            </a:pPr>
            <a:r>
              <a:rPr lang="pt-BR" sz="2000" dirty="0" smtClean="0"/>
              <a:t>Exemplos de 15 doenças da soja descritas usando 35 atributos discretos, 630 exemplos no total.</a:t>
            </a:r>
          </a:p>
          <a:p>
            <a:pPr lvl="1">
              <a:lnSpc>
                <a:spcPct val="80000"/>
              </a:lnSpc>
            </a:pPr>
            <a:r>
              <a:rPr lang="pt-BR" sz="2000" dirty="0" smtClean="0"/>
              <a:t>290 “melhores” (diversos) exemplos selecionados para treinamento.  Resto usado para teste.</a:t>
            </a:r>
          </a:p>
          <a:p>
            <a:pPr lvl="2">
              <a:lnSpc>
                <a:spcPct val="80000"/>
              </a:lnSpc>
            </a:pPr>
            <a:r>
              <a:rPr lang="pt-BR" sz="1800" dirty="0" smtClean="0"/>
              <a:t>O que há de errado com essa metodologia? </a:t>
            </a:r>
            <a:endParaRPr lang="pt-BR" sz="180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Árvores de Decisão para Regras</a:t>
            </a:r>
            <a:endParaRPr lang="pt-BR" dirty="0"/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 cada caminho em uma árvore de decisão a partir da raiz até uma folha, crie uma regra </a:t>
            </a:r>
            <a:r>
              <a:rPr lang="pt-B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 a conjunção de </a:t>
            </a:r>
            <a:r>
              <a:rPr lang="pt-BR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testes ao longo do caminho como um antecedente </a:t>
            </a:r>
            <a:r>
              <a:rPr lang="pt-B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a </a:t>
            </a:r>
            <a:r>
              <a:rPr lang="pt-BR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etiqueta da </a:t>
            </a:r>
            <a:r>
              <a:rPr lang="pt-B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folha como </a:t>
            </a:r>
            <a:r>
              <a:rPr lang="pt-BR" sz="28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consequente</a:t>
            </a:r>
            <a:r>
              <a:rPr lang="pt-B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>
              <a:buNone/>
            </a:pPr>
            <a:endParaRPr lang="en-US" sz="28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>
              <a:buFontTx/>
              <a:buNone/>
            </a:pPr>
            <a:endParaRPr lang="en-US" sz="2400" dirty="0"/>
          </a:p>
          <a:p>
            <a:pPr>
              <a:buFontTx/>
              <a:buNone/>
            </a:pPr>
            <a:endParaRPr lang="en-US" sz="2400" dirty="0"/>
          </a:p>
        </p:txBody>
      </p:sp>
      <p:grpSp>
        <p:nvGrpSpPr>
          <p:cNvPr id="34" name="Grupo 33"/>
          <p:cNvGrpSpPr/>
          <p:nvPr/>
        </p:nvGrpSpPr>
        <p:grpSpPr>
          <a:xfrm>
            <a:off x="1752600" y="3962400"/>
            <a:ext cx="2838450" cy="1889125"/>
            <a:chOff x="1828800" y="3298825"/>
            <a:chExt cx="2838450" cy="1889125"/>
          </a:xfrm>
        </p:grpSpPr>
        <p:sp>
          <p:nvSpPr>
            <p:cNvPr id="362502" name="Oval 6"/>
            <p:cNvSpPr>
              <a:spLocks noChangeArrowheads="1"/>
            </p:cNvSpPr>
            <p:nvPr/>
          </p:nvSpPr>
          <p:spPr bwMode="auto">
            <a:xfrm>
              <a:off x="2817813" y="4149725"/>
              <a:ext cx="114300" cy="107950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62503" name="Oval 7"/>
            <p:cNvSpPr>
              <a:spLocks noChangeArrowheads="1"/>
            </p:cNvSpPr>
            <p:nvPr/>
          </p:nvSpPr>
          <p:spPr bwMode="auto">
            <a:xfrm>
              <a:off x="3611563" y="4121150"/>
              <a:ext cx="114300" cy="106363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62504" name="Oval 8"/>
            <p:cNvSpPr>
              <a:spLocks noChangeArrowheads="1"/>
            </p:cNvSpPr>
            <p:nvPr/>
          </p:nvSpPr>
          <p:spPr bwMode="auto">
            <a:xfrm>
              <a:off x="4324350" y="4121150"/>
              <a:ext cx="114300" cy="106363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62505" name="Line 9"/>
            <p:cNvSpPr>
              <a:spLocks noChangeShapeType="1"/>
            </p:cNvSpPr>
            <p:nvPr/>
          </p:nvSpPr>
          <p:spPr bwMode="auto">
            <a:xfrm flipH="1">
              <a:off x="2887663" y="3532188"/>
              <a:ext cx="720725" cy="6191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62506" name="Line 10"/>
            <p:cNvSpPr>
              <a:spLocks noChangeShapeType="1"/>
            </p:cNvSpPr>
            <p:nvPr/>
          </p:nvSpPr>
          <p:spPr bwMode="auto">
            <a:xfrm>
              <a:off x="3616325" y="3495675"/>
              <a:ext cx="17463" cy="6191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62507" name="Line 11"/>
            <p:cNvSpPr>
              <a:spLocks noChangeShapeType="1"/>
            </p:cNvSpPr>
            <p:nvPr/>
          </p:nvSpPr>
          <p:spPr bwMode="auto">
            <a:xfrm>
              <a:off x="3544888" y="3503613"/>
              <a:ext cx="785812" cy="6334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62508" name="Oval 12"/>
            <p:cNvSpPr>
              <a:spLocks noChangeArrowheads="1"/>
            </p:cNvSpPr>
            <p:nvPr/>
          </p:nvSpPr>
          <p:spPr bwMode="auto">
            <a:xfrm>
              <a:off x="3548063" y="3443288"/>
              <a:ext cx="114300" cy="107950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62509" name="Oval 13"/>
            <p:cNvSpPr>
              <a:spLocks noChangeArrowheads="1"/>
            </p:cNvSpPr>
            <p:nvPr/>
          </p:nvSpPr>
          <p:spPr bwMode="auto">
            <a:xfrm>
              <a:off x="2149475" y="4806950"/>
              <a:ext cx="114300" cy="107950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62510" name="Oval 14"/>
            <p:cNvSpPr>
              <a:spLocks noChangeArrowheads="1"/>
            </p:cNvSpPr>
            <p:nvPr/>
          </p:nvSpPr>
          <p:spPr bwMode="auto">
            <a:xfrm>
              <a:off x="2895600" y="4806950"/>
              <a:ext cx="114300" cy="107950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62511" name="Oval 15"/>
            <p:cNvSpPr>
              <a:spLocks noChangeArrowheads="1"/>
            </p:cNvSpPr>
            <p:nvPr/>
          </p:nvSpPr>
          <p:spPr bwMode="auto">
            <a:xfrm>
              <a:off x="3608388" y="4806950"/>
              <a:ext cx="114300" cy="107950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362512" name="Line 16"/>
            <p:cNvSpPr>
              <a:spLocks noChangeShapeType="1"/>
            </p:cNvSpPr>
            <p:nvPr/>
          </p:nvSpPr>
          <p:spPr bwMode="auto">
            <a:xfrm flipH="1">
              <a:off x="2235200" y="4217988"/>
              <a:ext cx="658813" cy="6207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62513" name="Line 17"/>
            <p:cNvSpPr>
              <a:spLocks noChangeShapeType="1"/>
            </p:cNvSpPr>
            <p:nvPr/>
          </p:nvSpPr>
          <p:spPr bwMode="auto">
            <a:xfrm>
              <a:off x="2901950" y="4181475"/>
              <a:ext cx="15875" cy="6207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62514" name="Line 18"/>
            <p:cNvSpPr>
              <a:spLocks noChangeShapeType="1"/>
            </p:cNvSpPr>
            <p:nvPr/>
          </p:nvSpPr>
          <p:spPr bwMode="auto">
            <a:xfrm>
              <a:off x="2813050" y="4189413"/>
              <a:ext cx="785813" cy="635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362515" name="Text Box 19"/>
            <p:cNvSpPr txBox="1">
              <a:spLocks noChangeArrowheads="1"/>
            </p:cNvSpPr>
            <p:nvPr/>
          </p:nvSpPr>
          <p:spPr bwMode="auto">
            <a:xfrm>
              <a:off x="3643313" y="3298825"/>
              <a:ext cx="650875" cy="3667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solidFill>
                    <a:srgbClr val="008000"/>
                  </a:solidFill>
                  <a:latin typeface="Times New Roman" pitchFamily="18" charset="0"/>
                </a:rPr>
                <a:t>color</a:t>
              </a:r>
            </a:p>
          </p:txBody>
        </p:sp>
        <p:sp>
          <p:nvSpPr>
            <p:cNvPr id="362516" name="Text Box 20"/>
            <p:cNvSpPr txBox="1">
              <a:spLocks noChangeArrowheads="1"/>
            </p:cNvSpPr>
            <p:nvPr/>
          </p:nvSpPr>
          <p:spPr bwMode="auto">
            <a:xfrm>
              <a:off x="2771775" y="3670300"/>
              <a:ext cx="473075" cy="3667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latin typeface="Times New Roman" pitchFamily="18" charset="0"/>
                </a:rPr>
                <a:t>red</a:t>
              </a:r>
            </a:p>
          </p:txBody>
        </p:sp>
        <p:sp>
          <p:nvSpPr>
            <p:cNvPr id="362517" name="Text Box 21"/>
            <p:cNvSpPr txBox="1">
              <a:spLocks noChangeArrowheads="1"/>
            </p:cNvSpPr>
            <p:nvPr/>
          </p:nvSpPr>
          <p:spPr bwMode="auto">
            <a:xfrm>
              <a:off x="3302000" y="3762375"/>
              <a:ext cx="574675" cy="3667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latin typeface="Times New Roman" pitchFamily="18" charset="0"/>
                </a:rPr>
                <a:t>blue</a:t>
              </a:r>
            </a:p>
          </p:txBody>
        </p:sp>
        <p:sp>
          <p:nvSpPr>
            <p:cNvPr id="362518" name="Text Box 22"/>
            <p:cNvSpPr txBox="1">
              <a:spLocks noChangeArrowheads="1"/>
            </p:cNvSpPr>
            <p:nvPr/>
          </p:nvSpPr>
          <p:spPr bwMode="auto">
            <a:xfrm>
              <a:off x="3978275" y="3648075"/>
              <a:ext cx="688975" cy="3667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latin typeface="Times New Roman" pitchFamily="18" charset="0"/>
                </a:rPr>
                <a:t>green</a:t>
              </a:r>
            </a:p>
          </p:txBody>
        </p:sp>
        <p:sp>
          <p:nvSpPr>
            <p:cNvPr id="362519" name="Text Box 23"/>
            <p:cNvSpPr txBox="1">
              <a:spLocks noChangeArrowheads="1"/>
            </p:cNvSpPr>
            <p:nvPr/>
          </p:nvSpPr>
          <p:spPr bwMode="auto">
            <a:xfrm>
              <a:off x="2174875" y="4013200"/>
              <a:ext cx="701675" cy="3667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solidFill>
                    <a:srgbClr val="008000"/>
                  </a:solidFill>
                  <a:latin typeface="Times New Roman" pitchFamily="18" charset="0"/>
                </a:rPr>
                <a:t>shape</a:t>
              </a:r>
            </a:p>
          </p:txBody>
        </p:sp>
        <p:sp>
          <p:nvSpPr>
            <p:cNvPr id="362520" name="Text Box 24"/>
            <p:cNvSpPr txBox="1">
              <a:spLocks noChangeArrowheads="1"/>
            </p:cNvSpPr>
            <p:nvPr/>
          </p:nvSpPr>
          <p:spPr bwMode="auto">
            <a:xfrm>
              <a:off x="1828800" y="4398963"/>
              <a:ext cx="688975" cy="3667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latin typeface="Times New Roman" pitchFamily="18" charset="0"/>
                </a:rPr>
                <a:t>circle</a:t>
              </a:r>
            </a:p>
          </p:txBody>
        </p:sp>
        <p:sp>
          <p:nvSpPr>
            <p:cNvPr id="362521" name="Text Box 25"/>
            <p:cNvSpPr txBox="1">
              <a:spLocks noChangeArrowheads="1"/>
            </p:cNvSpPr>
            <p:nvPr/>
          </p:nvSpPr>
          <p:spPr bwMode="auto">
            <a:xfrm>
              <a:off x="2516188" y="4479925"/>
              <a:ext cx="777875" cy="3667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latin typeface="Times New Roman" pitchFamily="18" charset="0"/>
                </a:rPr>
                <a:t>square</a:t>
              </a:r>
            </a:p>
          </p:txBody>
        </p:sp>
        <p:sp>
          <p:nvSpPr>
            <p:cNvPr id="362522" name="Text Box 26"/>
            <p:cNvSpPr txBox="1">
              <a:spLocks noChangeArrowheads="1"/>
            </p:cNvSpPr>
            <p:nvPr/>
          </p:nvSpPr>
          <p:spPr bwMode="auto">
            <a:xfrm>
              <a:off x="3338513" y="4438650"/>
              <a:ext cx="879475" cy="3667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latin typeface="Times New Roman" pitchFamily="18" charset="0"/>
                </a:rPr>
                <a:t>triangle</a:t>
              </a:r>
            </a:p>
          </p:txBody>
        </p:sp>
        <p:sp>
          <p:nvSpPr>
            <p:cNvPr id="362523" name="Text Box 27"/>
            <p:cNvSpPr txBox="1">
              <a:spLocks noChangeArrowheads="1"/>
            </p:cNvSpPr>
            <p:nvPr/>
          </p:nvSpPr>
          <p:spPr bwMode="auto">
            <a:xfrm>
              <a:off x="3406775" y="4151313"/>
              <a:ext cx="447675" cy="3667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solidFill>
                    <a:schemeClr val="tx2"/>
                  </a:solidFill>
                  <a:latin typeface="Times New Roman" pitchFamily="18" charset="0"/>
                </a:rPr>
                <a:t>  B</a:t>
              </a:r>
            </a:p>
          </p:txBody>
        </p:sp>
        <p:sp>
          <p:nvSpPr>
            <p:cNvPr id="362524" name="Text Box 28"/>
            <p:cNvSpPr txBox="1">
              <a:spLocks noChangeArrowheads="1"/>
            </p:cNvSpPr>
            <p:nvPr/>
          </p:nvSpPr>
          <p:spPr bwMode="auto">
            <a:xfrm>
              <a:off x="4108450" y="4144963"/>
              <a:ext cx="447675" cy="3667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solidFill>
                    <a:schemeClr val="tx2"/>
                  </a:solidFill>
                  <a:latin typeface="Times New Roman" pitchFamily="18" charset="0"/>
                </a:rPr>
                <a:t>  C</a:t>
              </a:r>
            </a:p>
          </p:txBody>
        </p:sp>
        <p:sp>
          <p:nvSpPr>
            <p:cNvPr id="362525" name="Text Box 29"/>
            <p:cNvSpPr txBox="1">
              <a:spLocks noChangeArrowheads="1"/>
            </p:cNvSpPr>
            <p:nvPr/>
          </p:nvSpPr>
          <p:spPr bwMode="auto">
            <a:xfrm>
              <a:off x="1933575" y="4821238"/>
              <a:ext cx="460375" cy="3667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solidFill>
                    <a:schemeClr val="tx2"/>
                  </a:solidFill>
                  <a:latin typeface="Times New Roman" pitchFamily="18" charset="0"/>
                </a:rPr>
                <a:t>  A</a:t>
              </a:r>
            </a:p>
          </p:txBody>
        </p:sp>
        <p:sp>
          <p:nvSpPr>
            <p:cNvPr id="362526" name="Text Box 30"/>
            <p:cNvSpPr txBox="1">
              <a:spLocks noChangeArrowheads="1"/>
            </p:cNvSpPr>
            <p:nvPr/>
          </p:nvSpPr>
          <p:spPr bwMode="auto">
            <a:xfrm>
              <a:off x="2670175" y="4791075"/>
              <a:ext cx="447675" cy="3667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solidFill>
                    <a:schemeClr val="tx2"/>
                  </a:solidFill>
                  <a:latin typeface="Times New Roman" pitchFamily="18" charset="0"/>
                </a:rPr>
                <a:t>  B</a:t>
              </a:r>
            </a:p>
          </p:txBody>
        </p:sp>
        <p:sp>
          <p:nvSpPr>
            <p:cNvPr id="362527" name="Text Box 31"/>
            <p:cNvSpPr txBox="1">
              <a:spLocks noChangeArrowheads="1"/>
            </p:cNvSpPr>
            <p:nvPr/>
          </p:nvSpPr>
          <p:spPr bwMode="auto">
            <a:xfrm>
              <a:off x="3397250" y="4795838"/>
              <a:ext cx="447675" cy="3667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0">
                  <a:solidFill>
                    <a:schemeClr val="tx2"/>
                  </a:solidFill>
                  <a:latin typeface="Times New Roman" pitchFamily="18" charset="0"/>
                </a:rPr>
                <a:t>  C</a:t>
              </a:r>
            </a:p>
          </p:txBody>
        </p:sp>
      </p:grpSp>
      <p:sp>
        <p:nvSpPr>
          <p:cNvPr id="362528" name="Text Box 32"/>
          <p:cNvSpPr txBox="1">
            <a:spLocks noChangeArrowheads="1"/>
          </p:cNvSpPr>
          <p:nvPr/>
        </p:nvSpPr>
        <p:spPr bwMode="auto">
          <a:xfrm>
            <a:off x="5257800" y="3962400"/>
            <a:ext cx="2814638" cy="1920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lvl="1"/>
            <a:r>
              <a:rPr lang="en-US" i="0" dirty="0">
                <a:solidFill>
                  <a:srgbClr val="333399"/>
                </a:solidFill>
                <a:latin typeface="Times New Roman" pitchFamily="18" charset="0"/>
              </a:rPr>
              <a:t>red </a:t>
            </a:r>
            <a:r>
              <a:rPr lang="en-US" i="0" dirty="0">
                <a:solidFill>
                  <a:srgbClr val="333399"/>
                </a:solidFill>
                <a:latin typeface="Times New Roman" pitchFamily="18" charset="0"/>
                <a:sym typeface="Symbol" pitchFamily="18" charset="2"/>
              </a:rPr>
              <a:t> circle → A</a:t>
            </a:r>
          </a:p>
          <a:p>
            <a:pPr lvl="1"/>
            <a:r>
              <a:rPr lang="en-US" i="0" dirty="0">
                <a:solidFill>
                  <a:srgbClr val="333399"/>
                </a:solidFill>
                <a:latin typeface="Times New Roman" pitchFamily="18" charset="0"/>
                <a:sym typeface="Symbol" pitchFamily="18" charset="2"/>
              </a:rPr>
              <a:t>blue → B</a:t>
            </a:r>
          </a:p>
          <a:p>
            <a:pPr lvl="1"/>
            <a:r>
              <a:rPr lang="en-US" i="0" dirty="0">
                <a:solidFill>
                  <a:srgbClr val="333399"/>
                </a:solidFill>
                <a:latin typeface="Times New Roman" pitchFamily="18" charset="0"/>
              </a:rPr>
              <a:t>red </a:t>
            </a:r>
            <a:r>
              <a:rPr lang="en-US" i="0" dirty="0">
                <a:solidFill>
                  <a:srgbClr val="333399"/>
                </a:solidFill>
                <a:latin typeface="Times New Roman" pitchFamily="18" charset="0"/>
                <a:sym typeface="Symbol" pitchFamily="18" charset="2"/>
              </a:rPr>
              <a:t> square → B</a:t>
            </a:r>
          </a:p>
          <a:p>
            <a:pPr lvl="1"/>
            <a:r>
              <a:rPr lang="en-US" i="0" dirty="0">
                <a:solidFill>
                  <a:srgbClr val="333399"/>
                </a:solidFill>
                <a:latin typeface="Times New Roman" pitchFamily="18" charset="0"/>
                <a:sym typeface="Symbol" pitchFamily="18" charset="2"/>
              </a:rPr>
              <a:t>green → C</a:t>
            </a:r>
          </a:p>
          <a:p>
            <a:pPr lvl="1"/>
            <a:r>
              <a:rPr lang="en-US" i="0" dirty="0">
                <a:solidFill>
                  <a:srgbClr val="333399"/>
                </a:solidFill>
                <a:latin typeface="Times New Roman" pitchFamily="18" charset="0"/>
              </a:rPr>
              <a:t>red </a:t>
            </a:r>
            <a:r>
              <a:rPr lang="en-US" i="0" dirty="0">
                <a:solidFill>
                  <a:srgbClr val="333399"/>
                </a:solidFill>
                <a:latin typeface="Times New Roman" pitchFamily="18" charset="0"/>
                <a:sym typeface="Symbol" pitchFamily="18" charset="2"/>
              </a:rPr>
              <a:t> triangle → C</a:t>
            </a:r>
          </a:p>
          <a:p>
            <a:endParaRPr lang="en-US" i="0" dirty="0">
              <a:latin typeface="Times New Roman" pitchFamily="18" charset="0"/>
            </a:endParaRPr>
          </a:p>
        </p:txBody>
      </p:sp>
      <p:sp>
        <p:nvSpPr>
          <p:cNvPr id="33" name="Espaço Reservado para Rodapé 32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476250"/>
          </a:xfrm>
        </p:spPr>
        <p:txBody>
          <a:bodyPr/>
          <a:lstStyle/>
          <a:p>
            <a:r>
              <a:rPr lang="en-US" dirty="0" smtClean="0"/>
              <a:t>Aula 6 - 27/04/2010</a:t>
            </a:r>
            <a:endParaRPr lang="en-US" dirty="0"/>
          </a:p>
        </p:txBody>
      </p:sp>
      <p:sp>
        <p:nvSpPr>
          <p:cNvPr id="35" name="Espaço Reservado para Número de Slide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Experimentais</a:t>
            </a:r>
            <a:endParaRPr lang="pt-BR" dirty="0"/>
          </a:p>
        </p:txBody>
      </p:sp>
      <p:sp>
        <p:nvSpPr>
          <p:cNvPr id="418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2713038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Tempo de construção das regras:</a:t>
            </a:r>
          </a:p>
          <a:p>
            <a:pPr lvl="1"/>
            <a:r>
              <a:rPr lang="pt-BR" dirty="0" smtClean="0"/>
              <a:t>Especialistas: 45 horas de consulta</a:t>
            </a:r>
          </a:p>
          <a:p>
            <a:pPr lvl="1"/>
            <a:r>
              <a:rPr lang="pt-BR" dirty="0" smtClean="0"/>
              <a:t>AQ11: 4.5 minutos treinamento em um IBM 360/75</a:t>
            </a:r>
          </a:p>
          <a:p>
            <a:pPr lvl="2"/>
            <a:r>
              <a:rPr lang="pt-BR" dirty="0" smtClean="0"/>
              <a:t>O que isso não leva em conta?</a:t>
            </a:r>
          </a:p>
          <a:p>
            <a:r>
              <a:rPr lang="pt-BR" dirty="0" smtClean="0"/>
              <a:t>Acurácia de teste:</a:t>
            </a:r>
            <a:endParaRPr lang="pt-BR" dirty="0"/>
          </a:p>
        </p:txBody>
      </p:sp>
      <p:graphicFrame>
        <p:nvGraphicFramePr>
          <p:cNvPr id="418845" name="Group 29"/>
          <p:cNvGraphicFramePr>
            <a:graphicFrameLocks noGrp="1"/>
          </p:cNvGraphicFramePr>
          <p:nvPr/>
        </p:nvGraphicFramePr>
        <p:xfrm>
          <a:off x="914400" y="4038600"/>
          <a:ext cx="7496175" cy="2266570"/>
        </p:xfrm>
        <a:graphic>
          <a:graphicData uri="http://schemas.openxmlformats.org/drawingml/2006/table">
            <a:tbl>
              <a:tblPr/>
              <a:tblGrid>
                <a:gridCol w="1874837"/>
                <a:gridCol w="1873250"/>
                <a:gridCol w="1874838"/>
                <a:gridCol w="1873250"/>
              </a:tblGrid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choice correct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Some choice correct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Number of diagnoses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AQ11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97.6%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100.0%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2.64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Manual KE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71.8%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96.9%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2.90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Pós-Processamento de Regras vindas de Árvores</a:t>
            </a:r>
            <a:endParaRPr lang="pt-BR" dirty="0"/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3124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t-BR" sz="2400" dirty="0" smtClean="0"/>
              <a:t>Regras resultantes podem conter antecedentes desnecessários que resultam em super-ajuste.</a:t>
            </a:r>
          </a:p>
          <a:p>
            <a:pPr>
              <a:lnSpc>
                <a:spcPct val="80000"/>
              </a:lnSpc>
            </a:pPr>
            <a:r>
              <a:rPr lang="pt-BR" sz="2400" dirty="0" smtClean="0"/>
              <a:t>Regras são podadas através da remoção gulosa de antecedentes ou regras até que o desempenho em dados de treinamento ou de validação não seja significativamente deteriorada.</a:t>
            </a:r>
          </a:p>
          <a:p>
            <a:pPr>
              <a:lnSpc>
                <a:spcPct val="80000"/>
              </a:lnSpc>
            </a:pPr>
            <a:r>
              <a:rPr lang="pt-BR" sz="2400" dirty="0" smtClean="0"/>
              <a:t>Regras resultantes podem levar a conclusões conflitantes para alguns exemplos.</a:t>
            </a:r>
          </a:p>
          <a:p>
            <a:pPr>
              <a:lnSpc>
                <a:spcPct val="80000"/>
              </a:lnSpc>
            </a:pPr>
            <a:r>
              <a:rPr lang="pt-BR" sz="2400" dirty="0" smtClean="0"/>
              <a:t>Ordenar regras pela acurácia de treinamento (ou validação) para criar uma lista de decisão ordenada.  A primeira regra na lista que for aplicável é utilizada na classificação.</a:t>
            </a:r>
            <a:endParaRPr lang="pt-BR" sz="2400" dirty="0"/>
          </a:p>
        </p:txBody>
      </p:sp>
      <p:sp>
        <p:nvSpPr>
          <p:cNvPr id="363524" name="Text Box 4"/>
          <p:cNvSpPr txBox="1">
            <a:spLocks noChangeArrowheads="1"/>
          </p:cNvSpPr>
          <p:nvPr/>
        </p:nvSpPr>
        <p:spPr bwMode="auto">
          <a:xfrm>
            <a:off x="3505200" y="5029200"/>
            <a:ext cx="3962400" cy="1235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lvl="1"/>
            <a:r>
              <a:rPr lang="en-US" i="0" dirty="0">
                <a:solidFill>
                  <a:srgbClr val="333399"/>
                </a:solidFill>
                <a:latin typeface="Times New Roman" pitchFamily="18" charset="0"/>
              </a:rPr>
              <a:t>red </a:t>
            </a:r>
            <a:r>
              <a:rPr lang="en-US" i="0" dirty="0">
                <a:solidFill>
                  <a:srgbClr val="333399"/>
                </a:solidFill>
                <a:latin typeface="Times New Roman" pitchFamily="18" charset="0"/>
                <a:sym typeface="Symbol" pitchFamily="18" charset="2"/>
              </a:rPr>
              <a:t> circle → A  (97% train accuracy)   </a:t>
            </a:r>
          </a:p>
          <a:p>
            <a:pPr lvl="1"/>
            <a:r>
              <a:rPr lang="en-US" i="0" dirty="0">
                <a:solidFill>
                  <a:srgbClr val="333399"/>
                </a:solidFill>
                <a:latin typeface="Times New Roman" pitchFamily="18" charset="0"/>
              </a:rPr>
              <a:t>red </a:t>
            </a:r>
            <a:r>
              <a:rPr lang="en-US" i="0" dirty="0">
                <a:solidFill>
                  <a:srgbClr val="333399"/>
                </a:solidFill>
                <a:latin typeface="Times New Roman" pitchFamily="18" charset="0"/>
                <a:sym typeface="Symbol" pitchFamily="18" charset="2"/>
              </a:rPr>
              <a:t> big → B      (95% train accuracy)</a:t>
            </a:r>
          </a:p>
          <a:p>
            <a:pPr lvl="1"/>
            <a:r>
              <a:rPr lang="en-US" i="0" dirty="0">
                <a:solidFill>
                  <a:srgbClr val="333399"/>
                </a:solidFill>
                <a:latin typeface="Times New Roman" pitchFamily="18" charset="0"/>
                <a:sym typeface="Symbol" pitchFamily="18" charset="2"/>
              </a:rPr>
              <a:t>:</a:t>
            </a:r>
          </a:p>
          <a:p>
            <a:pPr lvl="1"/>
            <a:r>
              <a:rPr lang="en-US" i="0" dirty="0">
                <a:solidFill>
                  <a:srgbClr val="333399"/>
                </a:solidFill>
                <a:latin typeface="Times New Roman" pitchFamily="18" charset="0"/>
                <a:sym typeface="Symbol" pitchFamily="18" charset="2"/>
              </a:rPr>
              <a:t>:</a:t>
            </a:r>
          </a:p>
          <a:p>
            <a:pPr lvl="1"/>
            <a:r>
              <a:rPr lang="en-US" i="0" dirty="0">
                <a:solidFill>
                  <a:srgbClr val="333399"/>
                </a:solidFill>
                <a:latin typeface="Times New Roman" pitchFamily="18" charset="0"/>
                <a:sym typeface="Symbol" pitchFamily="18" charset="2"/>
              </a:rPr>
              <a:t>Test case: &lt;big, red, circle&gt; assigned to class A</a:t>
            </a:r>
          </a:p>
          <a:p>
            <a:endParaRPr lang="en-US" i="0" dirty="0">
              <a:latin typeface="Times New Roman" pitchFamily="18" charset="0"/>
            </a:endParaRPr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Cobertura Sequencial</a:t>
            </a:r>
            <a:endParaRPr lang="pt-BR" dirty="0"/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907338" cy="515143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pt-BR" sz="2400" dirty="0" smtClean="0"/>
              <a:t>Um conjunto de regras é aprendido uma de cada vez, sempre encontrando uma regra que cubra um grande número de exemplos positivos sem cobrir negativos, e removendo os positivos cobertos.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sz="2400" dirty="0" smtClean="0"/>
              <a:t>      </a:t>
            </a:r>
            <a:r>
              <a:rPr lang="en-US" sz="2000" dirty="0" smtClean="0">
                <a:solidFill>
                  <a:srgbClr val="0000CC"/>
                </a:solidFill>
              </a:rPr>
              <a:t>Let </a:t>
            </a:r>
            <a:r>
              <a:rPr lang="en-US" sz="2000" i="1" dirty="0" smtClean="0">
                <a:solidFill>
                  <a:srgbClr val="0000CC"/>
                </a:solidFill>
              </a:rPr>
              <a:t>P</a:t>
            </a:r>
            <a:r>
              <a:rPr lang="en-US" sz="2000" dirty="0" smtClean="0">
                <a:solidFill>
                  <a:srgbClr val="0000CC"/>
                </a:solidFill>
              </a:rPr>
              <a:t> be the set of positive examples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 smtClean="0">
                <a:solidFill>
                  <a:srgbClr val="0000CC"/>
                </a:solidFill>
              </a:rPr>
              <a:t>       Until </a:t>
            </a:r>
            <a:r>
              <a:rPr lang="en-US" sz="2000" i="1" dirty="0" smtClean="0">
                <a:solidFill>
                  <a:srgbClr val="0000CC"/>
                </a:solidFill>
              </a:rPr>
              <a:t>P</a:t>
            </a:r>
            <a:r>
              <a:rPr lang="en-US" sz="2000" dirty="0" smtClean="0">
                <a:solidFill>
                  <a:srgbClr val="0000CC"/>
                </a:solidFill>
              </a:rPr>
              <a:t> is empty do: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 smtClean="0">
                <a:solidFill>
                  <a:srgbClr val="0000CC"/>
                </a:solidFill>
              </a:rPr>
              <a:t>                Learn a rule </a:t>
            </a:r>
            <a:r>
              <a:rPr lang="en-US" sz="2000" i="1" dirty="0" smtClean="0">
                <a:solidFill>
                  <a:srgbClr val="0000CC"/>
                </a:solidFill>
              </a:rPr>
              <a:t>R</a:t>
            </a:r>
            <a:r>
              <a:rPr lang="en-US" sz="2000" dirty="0" smtClean="0">
                <a:solidFill>
                  <a:srgbClr val="0000CC"/>
                </a:solidFill>
              </a:rPr>
              <a:t> that covers a large number of elements of </a:t>
            </a:r>
            <a:r>
              <a:rPr lang="en-US" sz="2000" i="1" dirty="0" smtClean="0">
                <a:solidFill>
                  <a:srgbClr val="0000CC"/>
                </a:solidFill>
              </a:rPr>
              <a:t>P</a:t>
            </a:r>
            <a:r>
              <a:rPr lang="en-US" sz="2000" dirty="0" smtClean="0">
                <a:solidFill>
                  <a:srgbClr val="0000CC"/>
                </a:solidFill>
              </a:rPr>
              <a:t> but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 smtClean="0">
                <a:solidFill>
                  <a:srgbClr val="0000CC"/>
                </a:solidFill>
              </a:rPr>
              <a:t>                      no negatives.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 smtClean="0">
                <a:solidFill>
                  <a:srgbClr val="0000CC"/>
                </a:solidFill>
              </a:rPr>
              <a:t>                Add </a:t>
            </a:r>
            <a:r>
              <a:rPr lang="en-US" sz="2000" i="1" dirty="0" smtClean="0">
                <a:solidFill>
                  <a:srgbClr val="0000CC"/>
                </a:solidFill>
              </a:rPr>
              <a:t>R</a:t>
            </a:r>
            <a:r>
              <a:rPr lang="en-US" sz="2000" dirty="0" smtClean="0">
                <a:solidFill>
                  <a:srgbClr val="0000CC"/>
                </a:solidFill>
              </a:rPr>
              <a:t> to the list of rules.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000" dirty="0" smtClean="0">
                <a:solidFill>
                  <a:srgbClr val="0000CC"/>
                </a:solidFill>
              </a:rPr>
              <a:t>                Remove positives covered by </a:t>
            </a:r>
            <a:r>
              <a:rPr lang="en-US" sz="2000" i="1" dirty="0" smtClean="0">
                <a:solidFill>
                  <a:srgbClr val="0000CC"/>
                </a:solidFill>
              </a:rPr>
              <a:t>R</a:t>
            </a:r>
            <a:r>
              <a:rPr lang="en-US" sz="2000" dirty="0" smtClean="0">
                <a:solidFill>
                  <a:srgbClr val="0000CC"/>
                </a:solidFill>
              </a:rPr>
              <a:t> from </a:t>
            </a:r>
            <a:r>
              <a:rPr lang="en-US" sz="2000" i="1" dirty="0" smtClean="0">
                <a:solidFill>
                  <a:srgbClr val="0000CC"/>
                </a:solidFill>
              </a:rPr>
              <a:t>P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dirty="0" smtClean="0"/>
              <a:t>É um algoritmo guloso que não garante o número mínimo de regras.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dirty="0" smtClean="0"/>
              <a:t>Cobertura mínima é um problema </a:t>
            </a:r>
            <a:r>
              <a:rPr lang="pt-BR" sz="2400" dirty="0" err="1" smtClean="0"/>
              <a:t>NP-difícil</a:t>
            </a:r>
            <a:r>
              <a:rPr lang="pt-BR" sz="2400" dirty="0" smtClean="0"/>
              <a:t> e o algoritmo guloso é um algoritmo de aproximação padrão.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dirty="0" smtClean="0"/>
              <a:t>Métodos para aprender regras individuais variam.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sz="240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Cobertura Sequencial Gulosa Exemplo</a:t>
            </a:r>
            <a:endParaRPr lang="pt-BR" dirty="0"/>
          </a:p>
        </p:txBody>
      </p:sp>
      <p:sp>
        <p:nvSpPr>
          <p:cNvPr id="365573" name="Line 5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574" name="Line 6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575" name="Text Box 7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65576" name="Text Box 8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65577" name="Text Box 9"/>
          <p:cNvSpPr txBox="1">
            <a:spLocks noChangeArrowheads="1"/>
          </p:cNvSpPr>
          <p:nvPr/>
        </p:nvSpPr>
        <p:spPr bwMode="auto">
          <a:xfrm>
            <a:off x="4164013" y="267176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78" name="Text Box 10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79" name="Text Box 11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80" name="Text Box 12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81" name="Text Box 13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82" name="Text Box 14"/>
          <p:cNvSpPr txBox="1">
            <a:spLocks noChangeArrowheads="1"/>
          </p:cNvSpPr>
          <p:nvPr/>
        </p:nvSpPr>
        <p:spPr bwMode="auto">
          <a:xfrm>
            <a:off x="4838700" y="3403600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83" name="Text Box 15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84" name="Text Box 16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85" name="Text Box 17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86" name="Text Box 18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87" name="Text Box 19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88" name="Text Box 20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89" name="Text Box 21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5591" name="Line 23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592" name="Line 24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593" name="Line 25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594" name="Line 26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595" name="Line 27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596" name="Line 28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597" name="Line 29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598" name="Line 30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599" name="Line 31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00" name="Line 32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01" name="Line 33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02" name="Line 34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03" name="Line 35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04" name="Line 36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05" name="Line 37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06" name="Line 38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07" name="Line 39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08" name="Line 40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09" name="Line 41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10" name="Line 42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11" name="Line 43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12" name="Line 44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13" name="Line 45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5614" name="Line 46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46" name="Espaço Reservado para Rodapé 4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7" name="Espaço Reservado para Número de Slide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Cobertura Sequencial Gulosa Exemplo</a:t>
            </a:r>
            <a:endParaRPr lang="en-US" dirty="0"/>
          </a:p>
        </p:txBody>
      </p:sp>
      <p:sp>
        <p:nvSpPr>
          <p:cNvPr id="367619" name="Line 3"/>
          <p:cNvSpPr>
            <a:spLocks noChangeShapeType="1"/>
          </p:cNvSpPr>
          <p:nvPr/>
        </p:nvSpPr>
        <p:spPr bwMode="auto">
          <a:xfrm flipH="1" flipV="1">
            <a:off x="1609725" y="1731963"/>
            <a:ext cx="11113" cy="4291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20" name="Line 4"/>
          <p:cNvSpPr>
            <a:spLocks noChangeShapeType="1"/>
          </p:cNvSpPr>
          <p:nvPr/>
        </p:nvSpPr>
        <p:spPr bwMode="auto">
          <a:xfrm flipV="1">
            <a:off x="1614488" y="5907088"/>
            <a:ext cx="6316662" cy="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21" name="Text Box 5"/>
          <p:cNvSpPr txBox="1">
            <a:spLocks noChangeArrowheads="1"/>
          </p:cNvSpPr>
          <p:nvPr/>
        </p:nvSpPr>
        <p:spPr bwMode="auto">
          <a:xfrm>
            <a:off x="7273925" y="5854700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X</a:t>
            </a:r>
          </a:p>
        </p:txBody>
      </p:sp>
      <p:sp>
        <p:nvSpPr>
          <p:cNvPr id="367622" name="Text Box 6"/>
          <p:cNvSpPr txBox="1">
            <a:spLocks noChangeArrowheads="1"/>
          </p:cNvSpPr>
          <p:nvPr/>
        </p:nvSpPr>
        <p:spPr bwMode="auto">
          <a:xfrm>
            <a:off x="1147763" y="1789113"/>
            <a:ext cx="3651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0">
                <a:latin typeface="Times New Roman" pitchFamily="18" charset="0"/>
              </a:rPr>
              <a:t>Y</a:t>
            </a:r>
          </a:p>
        </p:txBody>
      </p:sp>
      <p:sp>
        <p:nvSpPr>
          <p:cNvPr id="367623" name="Text Box 7"/>
          <p:cNvSpPr txBox="1">
            <a:spLocks noChangeArrowheads="1"/>
          </p:cNvSpPr>
          <p:nvPr/>
        </p:nvSpPr>
        <p:spPr bwMode="auto">
          <a:xfrm>
            <a:off x="4164013" y="267176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24" name="Text Box 8"/>
          <p:cNvSpPr txBox="1">
            <a:spLocks noChangeArrowheads="1"/>
          </p:cNvSpPr>
          <p:nvPr/>
        </p:nvSpPr>
        <p:spPr bwMode="auto">
          <a:xfrm>
            <a:off x="5561013" y="26781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25" name="Text Box 9"/>
          <p:cNvSpPr txBox="1">
            <a:spLocks noChangeArrowheads="1"/>
          </p:cNvSpPr>
          <p:nvPr/>
        </p:nvSpPr>
        <p:spPr bwMode="auto">
          <a:xfrm>
            <a:off x="5337175" y="31353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26" name="Text Box 10"/>
          <p:cNvSpPr txBox="1">
            <a:spLocks noChangeArrowheads="1"/>
          </p:cNvSpPr>
          <p:nvPr/>
        </p:nvSpPr>
        <p:spPr bwMode="auto">
          <a:xfrm>
            <a:off x="4100513" y="317817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27" name="Text Box 11"/>
          <p:cNvSpPr txBox="1">
            <a:spLocks noChangeArrowheads="1"/>
          </p:cNvSpPr>
          <p:nvPr/>
        </p:nvSpPr>
        <p:spPr bwMode="auto">
          <a:xfrm>
            <a:off x="4789488" y="2806700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28" name="Text Box 12"/>
          <p:cNvSpPr txBox="1">
            <a:spLocks noChangeArrowheads="1"/>
          </p:cNvSpPr>
          <p:nvPr/>
        </p:nvSpPr>
        <p:spPr bwMode="auto">
          <a:xfrm>
            <a:off x="4838700" y="3403600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29" name="Text Box 13"/>
          <p:cNvSpPr txBox="1">
            <a:spLocks noChangeArrowheads="1"/>
          </p:cNvSpPr>
          <p:nvPr/>
        </p:nvSpPr>
        <p:spPr bwMode="auto">
          <a:xfrm>
            <a:off x="2419350" y="43608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30" name="Text Box 14"/>
          <p:cNvSpPr txBox="1">
            <a:spLocks noChangeArrowheads="1"/>
          </p:cNvSpPr>
          <p:nvPr/>
        </p:nvSpPr>
        <p:spPr bwMode="auto">
          <a:xfrm>
            <a:off x="2219325" y="479266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31" name="Text Box 15"/>
          <p:cNvSpPr txBox="1">
            <a:spLocks noChangeArrowheads="1"/>
          </p:cNvSpPr>
          <p:nvPr/>
        </p:nvSpPr>
        <p:spPr bwMode="auto">
          <a:xfrm>
            <a:off x="2652713" y="4797425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32" name="Text Box 16"/>
          <p:cNvSpPr txBox="1">
            <a:spLocks noChangeArrowheads="1"/>
          </p:cNvSpPr>
          <p:nvPr/>
        </p:nvSpPr>
        <p:spPr bwMode="auto">
          <a:xfrm>
            <a:off x="6583363" y="43418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33" name="Text Box 17"/>
          <p:cNvSpPr txBox="1">
            <a:spLocks noChangeArrowheads="1"/>
          </p:cNvSpPr>
          <p:nvPr/>
        </p:nvSpPr>
        <p:spPr bwMode="auto">
          <a:xfrm>
            <a:off x="6383338" y="4773613"/>
            <a:ext cx="354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34" name="Text Box 18"/>
          <p:cNvSpPr txBox="1">
            <a:spLocks noChangeArrowheads="1"/>
          </p:cNvSpPr>
          <p:nvPr/>
        </p:nvSpPr>
        <p:spPr bwMode="auto">
          <a:xfrm>
            <a:off x="6816725" y="4778375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35" name="Text Box 19"/>
          <p:cNvSpPr txBox="1">
            <a:spLocks noChangeArrowheads="1"/>
          </p:cNvSpPr>
          <p:nvPr/>
        </p:nvSpPr>
        <p:spPr bwMode="auto">
          <a:xfrm>
            <a:off x="5746750" y="3313113"/>
            <a:ext cx="35401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b="1" i="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67636" name="Line 20"/>
          <p:cNvSpPr>
            <a:spLocks noChangeShapeType="1"/>
          </p:cNvSpPr>
          <p:nvPr/>
        </p:nvSpPr>
        <p:spPr bwMode="auto">
          <a:xfrm>
            <a:off x="3694113" y="36099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37" name="Line 21"/>
          <p:cNvSpPr>
            <a:spLocks noChangeShapeType="1"/>
          </p:cNvSpPr>
          <p:nvPr/>
        </p:nvSpPr>
        <p:spPr bwMode="auto">
          <a:xfrm>
            <a:off x="4371975" y="23479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38" name="Line 22"/>
          <p:cNvSpPr>
            <a:spLocks noChangeShapeType="1"/>
          </p:cNvSpPr>
          <p:nvPr/>
        </p:nvSpPr>
        <p:spPr bwMode="auto">
          <a:xfrm>
            <a:off x="5510213" y="24145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39" name="Line 23"/>
          <p:cNvSpPr>
            <a:spLocks noChangeShapeType="1"/>
          </p:cNvSpPr>
          <p:nvPr/>
        </p:nvSpPr>
        <p:spPr bwMode="auto">
          <a:xfrm>
            <a:off x="3067050" y="25781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40" name="Line 24"/>
          <p:cNvSpPr>
            <a:spLocks noChangeShapeType="1"/>
          </p:cNvSpPr>
          <p:nvPr/>
        </p:nvSpPr>
        <p:spPr bwMode="auto">
          <a:xfrm>
            <a:off x="2244725" y="34988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41" name="Line 25"/>
          <p:cNvSpPr>
            <a:spLocks noChangeShapeType="1"/>
          </p:cNvSpPr>
          <p:nvPr/>
        </p:nvSpPr>
        <p:spPr bwMode="auto">
          <a:xfrm>
            <a:off x="6346825" y="28114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42" name="Line 26"/>
          <p:cNvSpPr>
            <a:spLocks noChangeShapeType="1"/>
          </p:cNvSpPr>
          <p:nvPr/>
        </p:nvSpPr>
        <p:spPr bwMode="auto">
          <a:xfrm>
            <a:off x="6011863" y="40116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43" name="Line 27"/>
          <p:cNvSpPr>
            <a:spLocks noChangeShapeType="1"/>
          </p:cNvSpPr>
          <p:nvPr/>
        </p:nvSpPr>
        <p:spPr bwMode="auto">
          <a:xfrm>
            <a:off x="3725863" y="28225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44" name="Line 28"/>
          <p:cNvSpPr>
            <a:spLocks noChangeShapeType="1"/>
          </p:cNvSpPr>
          <p:nvPr/>
        </p:nvSpPr>
        <p:spPr bwMode="auto">
          <a:xfrm>
            <a:off x="6413500" y="33162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45" name="Line 29"/>
          <p:cNvSpPr>
            <a:spLocks noChangeShapeType="1"/>
          </p:cNvSpPr>
          <p:nvPr/>
        </p:nvSpPr>
        <p:spPr bwMode="auto">
          <a:xfrm>
            <a:off x="4468813" y="4481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46" name="Line 30"/>
          <p:cNvSpPr>
            <a:spLocks noChangeShapeType="1"/>
          </p:cNvSpPr>
          <p:nvPr/>
        </p:nvSpPr>
        <p:spPr bwMode="auto">
          <a:xfrm>
            <a:off x="5730875" y="46815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47" name="Line 31"/>
          <p:cNvSpPr>
            <a:spLocks noChangeShapeType="1"/>
          </p:cNvSpPr>
          <p:nvPr/>
        </p:nvSpPr>
        <p:spPr bwMode="auto">
          <a:xfrm>
            <a:off x="6396038" y="4383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48" name="Line 32"/>
          <p:cNvSpPr>
            <a:spLocks noChangeShapeType="1"/>
          </p:cNvSpPr>
          <p:nvPr/>
        </p:nvSpPr>
        <p:spPr bwMode="auto">
          <a:xfrm>
            <a:off x="5060950" y="40957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49" name="Line 33"/>
          <p:cNvSpPr>
            <a:spLocks noChangeShapeType="1"/>
          </p:cNvSpPr>
          <p:nvPr/>
        </p:nvSpPr>
        <p:spPr bwMode="auto">
          <a:xfrm>
            <a:off x="7005638" y="38354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50" name="Line 34"/>
          <p:cNvSpPr>
            <a:spLocks noChangeShapeType="1"/>
          </p:cNvSpPr>
          <p:nvPr/>
        </p:nvSpPr>
        <p:spPr bwMode="auto">
          <a:xfrm>
            <a:off x="4537075" y="51101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51" name="Line 35"/>
          <p:cNvSpPr>
            <a:spLocks noChangeShapeType="1"/>
          </p:cNvSpPr>
          <p:nvPr/>
        </p:nvSpPr>
        <p:spPr bwMode="auto">
          <a:xfrm>
            <a:off x="3352800" y="42560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52" name="Line 36"/>
          <p:cNvSpPr>
            <a:spLocks noChangeShapeType="1"/>
          </p:cNvSpPr>
          <p:nvPr/>
        </p:nvSpPr>
        <p:spPr bwMode="auto">
          <a:xfrm>
            <a:off x="3506788" y="483393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53" name="Line 37"/>
          <p:cNvSpPr>
            <a:spLocks noChangeShapeType="1"/>
          </p:cNvSpPr>
          <p:nvPr/>
        </p:nvSpPr>
        <p:spPr bwMode="auto">
          <a:xfrm>
            <a:off x="5827713" y="54276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54" name="Line 38"/>
          <p:cNvSpPr>
            <a:spLocks noChangeShapeType="1"/>
          </p:cNvSpPr>
          <p:nvPr/>
        </p:nvSpPr>
        <p:spPr bwMode="auto">
          <a:xfrm>
            <a:off x="2927350" y="549751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55" name="Line 39"/>
          <p:cNvSpPr>
            <a:spLocks noChangeShapeType="1"/>
          </p:cNvSpPr>
          <p:nvPr/>
        </p:nvSpPr>
        <p:spPr bwMode="auto">
          <a:xfrm>
            <a:off x="1982788" y="4283075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56" name="Line 40"/>
          <p:cNvSpPr>
            <a:spLocks noChangeShapeType="1"/>
          </p:cNvSpPr>
          <p:nvPr/>
        </p:nvSpPr>
        <p:spPr bwMode="auto">
          <a:xfrm>
            <a:off x="4183063" y="570230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57" name="Line 41"/>
          <p:cNvSpPr>
            <a:spLocks noChangeShapeType="1"/>
          </p:cNvSpPr>
          <p:nvPr/>
        </p:nvSpPr>
        <p:spPr bwMode="auto">
          <a:xfrm>
            <a:off x="7029450" y="5487988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58" name="Line 42"/>
          <p:cNvSpPr>
            <a:spLocks noChangeShapeType="1"/>
          </p:cNvSpPr>
          <p:nvPr/>
        </p:nvSpPr>
        <p:spPr bwMode="auto">
          <a:xfrm>
            <a:off x="7326313" y="4640263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59" name="Line 43"/>
          <p:cNvSpPr>
            <a:spLocks noChangeShapeType="1"/>
          </p:cNvSpPr>
          <p:nvPr/>
        </p:nvSpPr>
        <p:spPr bwMode="auto">
          <a:xfrm>
            <a:off x="1746250" y="5060950"/>
            <a:ext cx="206375" cy="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367660" name="Rectangle 44"/>
          <p:cNvSpPr>
            <a:spLocks noChangeArrowheads="1"/>
          </p:cNvSpPr>
          <p:nvPr/>
        </p:nvSpPr>
        <p:spPr bwMode="auto">
          <a:xfrm>
            <a:off x="4084638" y="2730500"/>
            <a:ext cx="2024062" cy="1073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47" name="Espaço Reservado para Rodapé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6 - 27/04/2010</a:t>
            </a:r>
            <a:endParaRPr lang="en-US"/>
          </a:p>
        </p:txBody>
      </p:sp>
      <p:sp>
        <p:nvSpPr>
          <p:cNvPr id="48" name="Espaço Reservado para Número de Slide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37451</TotalTime>
  <Words>2299</Words>
  <Application>Microsoft Office PowerPoint</Application>
  <PresentationFormat>Apresentação na tela (4:3)</PresentationFormat>
  <Paragraphs>766</Paragraphs>
  <Slides>50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1" baseType="lpstr">
      <vt:lpstr>Default Design</vt:lpstr>
      <vt:lpstr>Aprendizado de Máquina</vt:lpstr>
      <vt:lpstr>Tópicos</vt:lpstr>
      <vt:lpstr>Aprendizado de Regras</vt:lpstr>
      <vt:lpstr>Abordagens para o Aprendizado de Regras</vt:lpstr>
      <vt:lpstr>Árvores de Decisão para Regras</vt:lpstr>
      <vt:lpstr>Pós-Processamento de Regras vindas de Árvores</vt:lpstr>
      <vt:lpstr>Cobertura Sequencial</vt:lpstr>
      <vt:lpstr>Cobertura Sequencial Gulosa Exemplo</vt:lpstr>
      <vt:lpstr>Cobertura Sequencial Gulosa Exemplo</vt:lpstr>
      <vt:lpstr>Cobertura Sequencial Gulosa Exemplo</vt:lpstr>
      <vt:lpstr>Cobertura Sequencial Gulosa Exemplo</vt:lpstr>
      <vt:lpstr>Cobertura Sequencial Gulosa Exemplo</vt:lpstr>
      <vt:lpstr>Cobertura Sequencial Gulosa Exemplo</vt:lpstr>
      <vt:lpstr>Cobertura Sequencial Gulosa Exemplo</vt:lpstr>
      <vt:lpstr>Cobertura Não-Ótima Exemplo</vt:lpstr>
      <vt:lpstr>Cobertura Não-Ótima Exemplo</vt:lpstr>
      <vt:lpstr>Cobertura Não-Ótima Exemplo</vt:lpstr>
      <vt:lpstr>Cobertura Não-Ótima Exemplo</vt:lpstr>
      <vt:lpstr>Cobertura Não-Ótima Exemplo</vt:lpstr>
      <vt:lpstr>Cobertura Não-Ótima Exemplo</vt:lpstr>
      <vt:lpstr>Cobertura Não-Ótima Exemplo</vt:lpstr>
      <vt:lpstr>Cobertura Não-Ótima Exemplo</vt:lpstr>
      <vt:lpstr>Cobertura Não-Ótima Exemplo</vt:lpstr>
      <vt:lpstr>Estratégias para  Aprender uma Regra</vt:lpstr>
      <vt:lpstr>Exemplo de Aprendizado de Regra Top-Down</vt:lpstr>
      <vt:lpstr>Exemplo de Aprendizado de Regra Top-Down</vt:lpstr>
      <vt:lpstr>Exemplo de Aprendizado de Regra Top-Down</vt:lpstr>
      <vt:lpstr>Exemplo de Aprendizado de Regra Top-Down</vt:lpstr>
      <vt:lpstr>Exemplo de Aprendizado de Regra Top-Down</vt:lpstr>
      <vt:lpstr>Exemplo de Aprendizado de Regra Bottom-Up</vt:lpstr>
      <vt:lpstr>Exemplo de Aprendizado de Regra Bottom-Up</vt:lpstr>
      <vt:lpstr>Exemplo de Aprendizado de Regra Bottom-Up</vt:lpstr>
      <vt:lpstr>Exemplo de Aprendizado de Regra Bottom-Up</vt:lpstr>
      <vt:lpstr>Exemplo de Aprendizado de Regra Bottom-Up</vt:lpstr>
      <vt:lpstr>Exemplo de Aprendizado de Regra Bottom-Up</vt:lpstr>
      <vt:lpstr>Exemplo de Aprendizado de Regra Bottom-Up</vt:lpstr>
      <vt:lpstr>Exemplo de Aprendizado de Regra Bottom-Up</vt:lpstr>
      <vt:lpstr>Exemplo de Aprendizado de Regra Bottom-Up</vt:lpstr>
      <vt:lpstr>Exemplo de Aprendizado de Regra Bottom-Up</vt:lpstr>
      <vt:lpstr>Exemplo de Aprendizado de Regra Bottom-Up</vt:lpstr>
      <vt:lpstr>Aprendendo uma Regra com FOIL</vt:lpstr>
      <vt:lpstr>Métrica de Ganho do FOIL</vt:lpstr>
      <vt:lpstr>Exemplo - FOIL</vt:lpstr>
      <vt:lpstr>Propositional FOIL Trace</vt:lpstr>
      <vt:lpstr>Propositional FOIL Trace</vt:lpstr>
      <vt:lpstr>Poda no FOIL</vt:lpstr>
      <vt:lpstr>Questões do  Aprendizado de Regras</vt:lpstr>
      <vt:lpstr>Questões do  Aprendizado de Regras</vt:lpstr>
      <vt:lpstr>Aprendizado de Regras vs.  Aquisição de Conhecimento</vt:lpstr>
      <vt:lpstr>Resultados Experimentais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Informática I</dc:title>
  <dc:creator>Bianca Zadrozny</dc:creator>
  <cp:lastModifiedBy>Bianca Zadrozny</cp:lastModifiedBy>
  <cp:revision>650</cp:revision>
  <dcterms:created xsi:type="dcterms:W3CDTF">2006-04-16T12:40:12Z</dcterms:created>
  <dcterms:modified xsi:type="dcterms:W3CDTF">2010-05-05T14:18:53Z</dcterms:modified>
</cp:coreProperties>
</file>