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2" roundtripDataSignature="AMtx7mjH5BW+XssFkg50ebxJ5eCnnrcl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customschemas.google.com/relationships/presentationmetadata" Target="metadata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h36ad0a208ac1e39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h36ad0a208ac1e396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h36ad0a208ac1e39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h36ad0a208ac1e396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h36ad0a208ac1e396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h36ad0a208ac1e396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h36ad0a208ac1e396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h36ad0a208ac1e396_0_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h36ad0a208ac1e396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h36ad0a208ac1e396_0_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h36ad0a208ac1e396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h36ad0a208ac1e396_0_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h36ad0a208ac1e396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h36ad0a208ac1e396_0_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h36ad0a208ac1e396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h36ad0a208ac1e396_0_1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h36ad0a208ac1e396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h36ad0a208ac1e396_0_1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h36ad0a208ac1e396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h36ad0a208ac1e396_0_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h36ad0a208ac1e396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h36ad0a208ac1e396_0_1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h36ad0a208ac1e396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h36ad0a208ac1e396_0_1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h36ad0a208ac1e396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h36ad0a208ac1e396_0_1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h36ad0a208ac1e396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h36ad0a208ac1e396_0_1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h36ad0a208ac1e396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h36ad0a208ac1e396_0_2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8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8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8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8.jpg"/><Relationship Id="rId8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5.png"/><Relationship Id="rId8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13.png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12.png"/><Relationship Id="rId8" Type="http://schemas.openxmlformats.org/officeDocument/2006/relationships/image" Target="../media/image1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hyperlink" Target="https://urbanismo.niteroi.rj.gov.br/biblioteca.php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hyperlink" Target="https://www.figma.com/design/KkRZgtMPMPTh4stRvrRMH7/Aplicativo-AcheiVaga?node-id=0-1&amp;p=f&amp;t=2bKViO2ksMt7W2XN-0" TargetMode="External"/><Relationship Id="rId8" Type="http://schemas.openxmlformats.org/officeDocument/2006/relationships/hyperlink" Target="https://roboflow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391258" y="1911215"/>
            <a:ext cx="8361484" cy="11030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s-PE" sz="372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HELPING ON FIND PARKING SLOTS USING CITY STREET CAMERAS</a:t>
            </a:r>
            <a:endParaRPr sz="372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391250" y="3429000"/>
            <a:ext cx="8251500" cy="24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375" lIns="100775" spcFirstLastPara="1" rIns="100775" wrap="square" tIns="50375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400">
                <a:solidFill>
                  <a:srgbClr val="042354"/>
                </a:solidFill>
              </a:rPr>
              <a:t>Carolina Chacon</a:t>
            </a:r>
            <a:r>
              <a:rPr baseline="30000" lang="es-PE" sz="2400">
                <a:solidFill>
                  <a:srgbClr val="042354"/>
                </a:solidFill>
              </a:rPr>
              <a:t>1</a:t>
            </a:r>
            <a:r>
              <a:rPr lang="es-PE" sz="2400">
                <a:solidFill>
                  <a:srgbClr val="042354"/>
                </a:solidFill>
              </a:rPr>
              <a:t>, Adriano Lima e Souza</a:t>
            </a:r>
            <a:r>
              <a:rPr baseline="30000" lang="es-PE" sz="2400">
                <a:solidFill>
                  <a:srgbClr val="042354"/>
                </a:solidFill>
              </a:rPr>
              <a:t>1</a:t>
            </a:r>
            <a:r>
              <a:rPr lang="es-PE" sz="2400">
                <a:solidFill>
                  <a:srgbClr val="042354"/>
                </a:solidFill>
              </a:rPr>
              <a:t>, Maira B. Moran</a:t>
            </a:r>
            <a:r>
              <a:rPr baseline="30000" lang="es-PE" sz="2400">
                <a:solidFill>
                  <a:srgbClr val="042354"/>
                </a:solidFill>
              </a:rPr>
              <a:t>2</a:t>
            </a:r>
            <a:r>
              <a:rPr lang="es-PE" sz="2400">
                <a:solidFill>
                  <a:srgbClr val="042354"/>
                </a:solidFill>
              </a:rPr>
              <a:t>, and Aura Conci</a:t>
            </a:r>
            <a:r>
              <a:rPr baseline="30000" lang="es-PE" sz="2400">
                <a:solidFill>
                  <a:srgbClr val="042354"/>
                </a:solidFill>
              </a:rPr>
              <a:t>1</a:t>
            </a:r>
            <a:endParaRPr sz="2400">
              <a:solidFill>
                <a:srgbClr val="042354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aseline="30000" lang="es-PE" sz="2700">
                <a:solidFill>
                  <a:srgbClr val="042354"/>
                </a:solidFill>
              </a:rPr>
              <a:t>1</a:t>
            </a:r>
            <a:r>
              <a:rPr b="0" i="0" lang="es-PE" sz="1700" u="none" cap="none" strike="noStrike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Federal Fluminense University-UFF</a:t>
            </a:r>
            <a:endParaRPr b="0" i="0" sz="1700" u="none" cap="none" strike="noStrike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aseline="30000" lang="es-PE" sz="2700">
                <a:solidFill>
                  <a:srgbClr val="042354"/>
                </a:solidFill>
              </a:rPr>
              <a:t>2</a:t>
            </a:r>
            <a:r>
              <a:rPr b="0" i="0" lang="es-PE" sz="1700" u="none" cap="none" strike="noStrike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Universidade do Estad</a:t>
            </a:r>
            <a:r>
              <a:rPr lang="es-PE" sz="1700">
                <a:solidFill>
                  <a:srgbClr val="042354"/>
                </a:solidFill>
              </a:rPr>
              <a:t>o</a:t>
            </a:r>
            <a:r>
              <a:rPr b="0" i="0" lang="es-PE" sz="1700" u="none" cap="none" strike="noStrike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 do Rio de Janeiro-UERJ</a:t>
            </a:r>
            <a:endParaRPr sz="1700">
              <a:solidFill>
                <a:srgbClr val="042354"/>
              </a:solidFill>
            </a:endParaRPr>
          </a:p>
        </p:txBody>
      </p:sp>
      <p:grpSp>
        <p:nvGrpSpPr>
          <p:cNvPr id="86" name="Google Shape;86;p1"/>
          <p:cNvGrpSpPr/>
          <p:nvPr/>
        </p:nvGrpSpPr>
        <p:grpSpPr>
          <a:xfrm>
            <a:off x="0" y="6235700"/>
            <a:ext cx="9144000" cy="617900"/>
            <a:chOff x="0" y="6235700"/>
            <a:chExt cx="9144000" cy="617900"/>
          </a:xfrm>
        </p:grpSpPr>
        <p:sp>
          <p:nvSpPr>
            <p:cNvPr id="87" name="Google Shape;87;p1"/>
            <p:cNvSpPr/>
            <p:nvPr/>
          </p:nvSpPr>
          <p:spPr>
            <a:xfrm>
              <a:off x="0" y="6235700"/>
              <a:ext cx="9144000" cy="617900"/>
            </a:xfrm>
            <a:prstGeom prst="rect">
              <a:avLst/>
            </a:prstGeom>
            <a:solidFill>
              <a:srgbClr val="042354"/>
            </a:solidFill>
            <a:ln cap="flat" cmpd="sng" w="12700">
              <a:solidFill>
                <a:srgbClr val="04235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PE" sz="825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pic>
          <p:nvPicPr>
            <p:cNvPr id="88" name="Google Shape;88;p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0577" y="6332538"/>
              <a:ext cx="1538835" cy="4365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p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023220" y="6326189"/>
              <a:ext cx="1383262" cy="4778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" name="Google Shape;90;p1"/>
            <p:cNvPicPr preferRelativeResize="0"/>
            <p:nvPr/>
          </p:nvPicPr>
          <p:blipFill rotWithShape="1">
            <a:blip r:embed="rId6">
              <a:alphaModFix/>
            </a:blip>
            <a:srcRect b="31108" l="0" r="0" t="24499"/>
            <a:stretch/>
          </p:blipFill>
          <p:spPr>
            <a:xfrm>
              <a:off x="7468427" y="6293448"/>
              <a:ext cx="1612105" cy="51474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1" name="Google Shape;91;p1"/>
          <p:cNvPicPr preferRelativeResize="0"/>
          <p:nvPr/>
        </p:nvPicPr>
        <p:blipFill rotWithShape="1">
          <a:blip r:embed="rId7">
            <a:alphaModFix/>
          </a:blip>
          <a:srcRect b="46631" l="30673" r="14807" t="31720"/>
          <a:stretch/>
        </p:blipFill>
        <p:spPr>
          <a:xfrm>
            <a:off x="5950709" y="321722"/>
            <a:ext cx="3082714" cy="42844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2" name="Google Shape;92;p1"/>
          <p:cNvGrpSpPr/>
          <p:nvPr/>
        </p:nvGrpSpPr>
        <p:grpSpPr>
          <a:xfrm>
            <a:off x="110577" y="207585"/>
            <a:ext cx="5423019" cy="542583"/>
            <a:chOff x="3581281" y="160706"/>
            <a:chExt cx="5423019" cy="542583"/>
          </a:xfrm>
        </p:grpSpPr>
        <p:pic>
          <p:nvPicPr>
            <p:cNvPr id="93" name="Google Shape;93;p1"/>
            <p:cNvPicPr preferRelativeResize="0"/>
            <p:nvPr/>
          </p:nvPicPr>
          <p:blipFill rotWithShape="1">
            <a:blip r:embed="rId7">
              <a:alphaModFix/>
            </a:blip>
            <a:srcRect b="34616" l="30673" r="14807" t="56868"/>
            <a:stretch/>
          </p:blipFill>
          <p:spPr>
            <a:xfrm>
              <a:off x="3581281" y="160706"/>
              <a:ext cx="5423019" cy="2964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4" name="Google Shape;94;p1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3660430" y="506483"/>
              <a:ext cx="2793124" cy="19680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 txBox="1"/>
          <p:nvPr/>
        </p:nvSpPr>
        <p:spPr>
          <a:xfrm>
            <a:off x="79829" y="132289"/>
            <a:ext cx="8984341" cy="55120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375" lIns="100775" spcFirstLastPara="1" rIns="100775" wrap="square" tIns="5037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>
                <a:solidFill>
                  <a:srgbClr val="042354"/>
                </a:solidFill>
              </a:rPr>
              <a:t>Agenda</a:t>
            </a:r>
            <a:endParaRPr/>
          </a:p>
        </p:txBody>
      </p:sp>
      <p:sp>
        <p:nvSpPr>
          <p:cNvPr id="100" name="Google Shape;100;p2"/>
          <p:cNvSpPr txBox="1"/>
          <p:nvPr>
            <p:ph idx="1" type="body"/>
          </p:nvPr>
        </p:nvSpPr>
        <p:spPr>
          <a:xfrm>
            <a:off x="79829" y="827510"/>
            <a:ext cx="8984341" cy="53236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143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Objective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Materials and Methods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Results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Conclusion and Future works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1" name="Google Shape;101;p2"/>
          <p:cNvGrpSpPr/>
          <p:nvPr/>
        </p:nvGrpSpPr>
        <p:grpSpPr>
          <a:xfrm>
            <a:off x="0" y="6235700"/>
            <a:ext cx="9144000" cy="617900"/>
            <a:chOff x="0" y="6235700"/>
            <a:chExt cx="9144000" cy="617900"/>
          </a:xfrm>
        </p:grpSpPr>
        <p:sp>
          <p:nvSpPr>
            <p:cNvPr id="102" name="Google Shape;102;p2"/>
            <p:cNvSpPr/>
            <p:nvPr/>
          </p:nvSpPr>
          <p:spPr>
            <a:xfrm>
              <a:off x="0" y="6235700"/>
              <a:ext cx="9144000" cy="617900"/>
            </a:xfrm>
            <a:prstGeom prst="rect">
              <a:avLst/>
            </a:prstGeom>
            <a:solidFill>
              <a:srgbClr val="042354"/>
            </a:solidFill>
            <a:ln cap="flat" cmpd="sng" w="12700">
              <a:solidFill>
                <a:srgbClr val="04235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PE" sz="825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pic>
          <p:nvPicPr>
            <p:cNvPr id="103" name="Google Shape;103;p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0577" y="6332538"/>
              <a:ext cx="1538835" cy="4365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Google Shape;104;p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023220" y="6326189"/>
              <a:ext cx="1383262" cy="4778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" name="Google Shape;105;p2"/>
            <p:cNvPicPr preferRelativeResize="0"/>
            <p:nvPr/>
          </p:nvPicPr>
          <p:blipFill rotWithShape="1">
            <a:blip r:embed="rId6">
              <a:alphaModFix/>
            </a:blip>
            <a:srcRect b="31108" l="0" r="0" t="24499"/>
            <a:stretch/>
          </p:blipFill>
          <p:spPr>
            <a:xfrm>
              <a:off x="7468427" y="6293448"/>
              <a:ext cx="1612105" cy="51474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h36ad0a208ac1e396_0_0"/>
          <p:cNvSpPr txBox="1"/>
          <p:nvPr/>
        </p:nvSpPr>
        <p:spPr>
          <a:xfrm>
            <a:off x="79829" y="132289"/>
            <a:ext cx="8984400" cy="5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375" lIns="100775" spcFirstLastPara="1" rIns="100775" wrap="square" tIns="5037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>
                <a:solidFill>
                  <a:srgbClr val="042354"/>
                </a:solidFill>
              </a:rPr>
              <a:t>Introduction</a:t>
            </a:r>
            <a:endParaRPr/>
          </a:p>
        </p:txBody>
      </p:sp>
      <p:sp>
        <p:nvSpPr>
          <p:cNvPr id="111" name="Google Shape;111;h36ad0a208ac1e396_0_0"/>
          <p:cNvSpPr txBox="1"/>
          <p:nvPr>
            <p:ph idx="1" type="body"/>
          </p:nvPr>
        </p:nvSpPr>
        <p:spPr>
          <a:xfrm>
            <a:off x="79825" y="827507"/>
            <a:ext cx="8984400" cy="15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143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Approximately 70% of Brazilian families owning own at least one car in the beginning of this decade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Difficulty of finding parking spaces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Need for more effective help for urban parking 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This research presents an application of image analysis and signal processing to interpret and extract meaningful information from digital scenes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2" name="Google Shape;112;h36ad0a208ac1e396_0_0"/>
          <p:cNvGrpSpPr/>
          <p:nvPr/>
        </p:nvGrpSpPr>
        <p:grpSpPr>
          <a:xfrm>
            <a:off x="0" y="6235700"/>
            <a:ext cx="9144000" cy="618000"/>
            <a:chOff x="0" y="6235700"/>
            <a:chExt cx="9144000" cy="618000"/>
          </a:xfrm>
        </p:grpSpPr>
        <p:sp>
          <p:nvSpPr>
            <p:cNvPr id="113" name="Google Shape;113;h36ad0a208ac1e396_0_0"/>
            <p:cNvSpPr/>
            <p:nvPr/>
          </p:nvSpPr>
          <p:spPr>
            <a:xfrm>
              <a:off x="0" y="6235700"/>
              <a:ext cx="9144000" cy="618000"/>
            </a:xfrm>
            <a:prstGeom prst="rect">
              <a:avLst/>
            </a:prstGeom>
            <a:solidFill>
              <a:srgbClr val="042354"/>
            </a:solidFill>
            <a:ln cap="flat" cmpd="sng" w="12700">
              <a:solidFill>
                <a:srgbClr val="04235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PE" sz="825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pic>
          <p:nvPicPr>
            <p:cNvPr id="114" name="Google Shape;114;h36ad0a208ac1e396_0_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0577" y="6332538"/>
              <a:ext cx="1538835" cy="4365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h36ad0a208ac1e396_0_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023220" y="6326189"/>
              <a:ext cx="1383262" cy="4778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6" name="Google Shape;116;h36ad0a208ac1e396_0_0"/>
            <p:cNvPicPr preferRelativeResize="0"/>
            <p:nvPr/>
          </p:nvPicPr>
          <p:blipFill rotWithShape="1">
            <a:blip r:embed="rId6">
              <a:alphaModFix/>
            </a:blip>
            <a:srcRect b="31106" l="0" r="0" t="24501"/>
            <a:stretch/>
          </p:blipFill>
          <p:spPr>
            <a:xfrm>
              <a:off x="7468427" y="6293448"/>
              <a:ext cx="1612105" cy="51474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7" name="Google Shape;117;h36ad0a208ac1e396_0_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2400" y="2770003"/>
            <a:ext cx="4380643" cy="279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h36ad0a208ac1e396_0_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67725" y="2769998"/>
            <a:ext cx="4196500" cy="279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h36ad0a208ac1e396_0_10"/>
          <p:cNvSpPr txBox="1"/>
          <p:nvPr/>
        </p:nvSpPr>
        <p:spPr>
          <a:xfrm>
            <a:off x="79829" y="132289"/>
            <a:ext cx="8984400" cy="5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375" lIns="100775" spcFirstLastPara="1" rIns="100775" wrap="square" tIns="5037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>
                <a:solidFill>
                  <a:srgbClr val="042354"/>
                </a:solidFill>
              </a:rPr>
              <a:t>Urban surveillance</a:t>
            </a:r>
            <a:endParaRPr/>
          </a:p>
        </p:txBody>
      </p:sp>
      <p:sp>
        <p:nvSpPr>
          <p:cNvPr id="124" name="Google Shape;124;h36ad0a208ac1e396_0_10"/>
          <p:cNvSpPr txBox="1"/>
          <p:nvPr>
            <p:ph idx="1" type="body"/>
          </p:nvPr>
        </p:nvSpPr>
        <p:spPr>
          <a:xfrm>
            <a:off x="79829" y="827510"/>
            <a:ext cx="8984400" cy="53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143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Large dissemination of digital cameras around the city environment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Volume of available visual data has grown exponentially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5" name="Google Shape;125;h36ad0a208ac1e396_0_10"/>
          <p:cNvGrpSpPr/>
          <p:nvPr/>
        </p:nvGrpSpPr>
        <p:grpSpPr>
          <a:xfrm>
            <a:off x="0" y="6235700"/>
            <a:ext cx="9144000" cy="618000"/>
            <a:chOff x="0" y="6235700"/>
            <a:chExt cx="9144000" cy="618000"/>
          </a:xfrm>
        </p:grpSpPr>
        <p:sp>
          <p:nvSpPr>
            <p:cNvPr id="126" name="Google Shape;126;h36ad0a208ac1e396_0_10"/>
            <p:cNvSpPr/>
            <p:nvPr/>
          </p:nvSpPr>
          <p:spPr>
            <a:xfrm>
              <a:off x="0" y="6235700"/>
              <a:ext cx="9144000" cy="618000"/>
            </a:xfrm>
            <a:prstGeom prst="rect">
              <a:avLst/>
            </a:prstGeom>
            <a:solidFill>
              <a:srgbClr val="042354"/>
            </a:solidFill>
            <a:ln cap="flat" cmpd="sng" w="12700">
              <a:solidFill>
                <a:srgbClr val="04235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PE" sz="825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pic>
          <p:nvPicPr>
            <p:cNvPr id="127" name="Google Shape;127;h36ad0a208ac1e396_0_1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0577" y="6332538"/>
              <a:ext cx="1538835" cy="4365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h36ad0a208ac1e396_0_1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023220" y="6326189"/>
              <a:ext cx="1383262" cy="4778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h36ad0a208ac1e396_0_10"/>
            <p:cNvPicPr preferRelativeResize="0"/>
            <p:nvPr/>
          </p:nvPicPr>
          <p:blipFill rotWithShape="1">
            <a:blip r:embed="rId6">
              <a:alphaModFix/>
            </a:blip>
            <a:srcRect b="31106" l="0" r="0" t="24501"/>
            <a:stretch/>
          </p:blipFill>
          <p:spPr>
            <a:xfrm>
              <a:off x="7468427" y="6293448"/>
              <a:ext cx="1612105" cy="51474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0" name="Google Shape;130;h36ad0a208ac1e396_0_1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33524" y="1682025"/>
            <a:ext cx="5608999" cy="396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h36ad0a208ac1e396_0_20"/>
          <p:cNvSpPr txBox="1"/>
          <p:nvPr/>
        </p:nvSpPr>
        <p:spPr>
          <a:xfrm>
            <a:off x="79829" y="132289"/>
            <a:ext cx="8984400" cy="5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375" lIns="100775" spcFirstLastPara="1" rIns="100775" wrap="square" tIns="5037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>
                <a:solidFill>
                  <a:srgbClr val="042354"/>
                </a:solidFill>
              </a:rPr>
              <a:t>Computer vision</a:t>
            </a:r>
            <a:endParaRPr/>
          </a:p>
        </p:txBody>
      </p:sp>
      <p:sp>
        <p:nvSpPr>
          <p:cNvPr id="136" name="Google Shape;136;h36ad0a208ac1e396_0_20"/>
          <p:cNvSpPr txBox="1"/>
          <p:nvPr>
            <p:ph idx="1" type="body"/>
          </p:nvPr>
        </p:nvSpPr>
        <p:spPr>
          <a:xfrm>
            <a:off x="79829" y="827510"/>
            <a:ext cx="8984400" cy="53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143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New techniques and technologies emerge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Advances in visual perception and data interpretation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Machine learning (ML) and artificial intelligence (AI) algorithms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Impressive results in classification and recognition of objects or patterns in images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7" name="Google Shape;137;h36ad0a208ac1e396_0_20"/>
          <p:cNvGrpSpPr/>
          <p:nvPr/>
        </p:nvGrpSpPr>
        <p:grpSpPr>
          <a:xfrm>
            <a:off x="0" y="6235700"/>
            <a:ext cx="9144000" cy="618000"/>
            <a:chOff x="0" y="6235700"/>
            <a:chExt cx="9144000" cy="618000"/>
          </a:xfrm>
        </p:grpSpPr>
        <p:sp>
          <p:nvSpPr>
            <p:cNvPr id="138" name="Google Shape;138;h36ad0a208ac1e396_0_20"/>
            <p:cNvSpPr/>
            <p:nvPr/>
          </p:nvSpPr>
          <p:spPr>
            <a:xfrm>
              <a:off x="0" y="6235700"/>
              <a:ext cx="9144000" cy="618000"/>
            </a:xfrm>
            <a:prstGeom prst="rect">
              <a:avLst/>
            </a:prstGeom>
            <a:solidFill>
              <a:srgbClr val="042354"/>
            </a:solidFill>
            <a:ln cap="flat" cmpd="sng" w="12700">
              <a:solidFill>
                <a:srgbClr val="04235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PE" sz="825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pic>
          <p:nvPicPr>
            <p:cNvPr id="139" name="Google Shape;139;h36ad0a208ac1e396_0_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0577" y="6332538"/>
              <a:ext cx="1538835" cy="4365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h36ad0a208ac1e396_0_2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023220" y="6326189"/>
              <a:ext cx="1383262" cy="4778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Google Shape;141;h36ad0a208ac1e396_0_20"/>
            <p:cNvPicPr preferRelativeResize="0"/>
            <p:nvPr/>
          </p:nvPicPr>
          <p:blipFill rotWithShape="1">
            <a:blip r:embed="rId6">
              <a:alphaModFix/>
            </a:blip>
            <a:srcRect b="31106" l="0" r="0" t="24501"/>
            <a:stretch/>
          </p:blipFill>
          <p:spPr>
            <a:xfrm>
              <a:off x="7468427" y="6293448"/>
              <a:ext cx="1612105" cy="51474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2" name="Google Shape;142;h36ad0a208ac1e396_0_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38438" y="2692250"/>
            <a:ext cx="3667175" cy="244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h36ad0a208ac1e396_0_35"/>
          <p:cNvSpPr txBox="1"/>
          <p:nvPr>
            <p:ph idx="1" type="body"/>
          </p:nvPr>
        </p:nvSpPr>
        <p:spPr>
          <a:xfrm>
            <a:off x="79829" y="827510"/>
            <a:ext cx="8984400" cy="53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143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PE" sz="24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The main </a:t>
            </a:r>
            <a:r>
              <a:rPr b="1" lang="es-PE" sz="24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objective </a:t>
            </a:r>
            <a:r>
              <a:rPr lang="es-PE" sz="24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is to enable the identification, recognition, and monitoring of available parking spaces in landscapes</a:t>
            </a:r>
            <a:endParaRPr sz="24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24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24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8" name="Google Shape;148;h36ad0a208ac1e396_0_35"/>
          <p:cNvGrpSpPr/>
          <p:nvPr/>
        </p:nvGrpSpPr>
        <p:grpSpPr>
          <a:xfrm>
            <a:off x="0" y="6235700"/>
            <a:ext cx="9144000" cy="618000"/>
            <a:chOff x="0" y="6235700"/>
            <a:chExt cx="9144000" cy="618000"/>
          </a:xfrm>
        </p:grpSpPr>
        <p:sp>
          <p:nvSpPr>
            <p:cNvPr id="149" name="Google Shape;149;h36ad0a208ac1e396_0_35"/>
            <p:cNvSpPr/>
            <p:nvPr/>
          </p:nvSpPr>
          <p:spPr>
            <a:xfrm>
              <a:off x="0" y="6235700"/>
              <a:ext cx="9144000" cy="618000"/>
            </a:xfrm>
            <a:prstGeom prst="rect">
              <a:avLst/>
            </a:prstGeom>
            <a:solidFill>
              <a:srgbClr val="042354"/>
            </a:solidFill>
            <a:ln cap="flat" cmpd="sng" w="12700">
              <a:solidFill>
                <a:srgbClr val="04235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PE" sz="825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pic>
          <p:nvPicPr>
            <p:cNvPr id="150" name="Google Shape;150;h36ad0a208ac1e396_0_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0577" y="6332538"/>
              <a:ext cx="1538835" cy="4365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1" name="Google Shape;151;h36ad0a208ac1e396_0_3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023220" y="6326189"/>
              <a:ext cx="1383262" cy="4778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2" name="Google Shape;152;h36ad0a208ac1e396_0_35"/>
            <p:cNvPicPr preferRelativeResize="0"/>
            <p:nvPr/>
          </p:nvPicPr>
          <p:blipFill rotWithShape="1">
            <a:blip r:embed="rId6">
              <a:alphaModFix/>
            </a:blip>
            <a:srcRect b="31106" l="0" r="0" t="24501"/>
            <a:stretch/>
          </p:blipFill>
          <p:spPr>
            <a:xfrm>
              <a:off x="7468427" y="6293448"/>
              <a:ext cx="1612105" cy="51474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h36ad0a208ac1e396_0_68"/>
          <p:cNvSpPr txBox="1"/>
          <p:nvPr/>
        </p:nvSpPr>
        <p:spPr>
          <a:xfrm>
            <a:off x="79829" y="132289"/>
            <a:ext cx="8984400" cy="5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375" lIns="100775" spcFirstLastPara="1" rIns="100775" wrap="square" tIns="5037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>
                <a:solidFill>
                  <a:srgbClr val="042354"/>
                </a:solidFill>
              </a:rPr>
              <a:t>Materials</a:t>
            </a:r>
            <a:r>
              <a:rPr b="0" i="0" lang="es-PE" sz="2000" u="none" cap="none" strike="noStrike">
                <a:solidFill>
                  <a:srgbClr val="005387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  <p:sp>
        <p:nvSpPr>
          <p:cNvPr id="158" name="Google Shape;158;h36ad0a208ac1e396_0_68"/>
          <p:cNvSpPr txBox="1"/>
          <p:nvPr>
            <p:ph idx="1" type="body"/>
          </p:nvPr>
        </p:nvSpPr>
        <p:spPr>
          <a:xfrm>
            <a:off x="79829" y="827510"/>
            <a:ext cx="8984400" cy="53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143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Dataset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685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Outdoor scenes of two real cities in Brazil: Niteroi and São Gonçalo 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Images </a:t>
            </a: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extracted from videos captured by smartphones 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Diverse scenarios for adequate pattern recognition: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685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Covered or uncovered environments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685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Non homogeneous illumination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685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Day and night time scenarios.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685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Broad variation of camera positions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685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May have marked vehicle parking spaces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1143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ar parking slots which can be in different orientations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1600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Direction of the traffic roads (parallel to the circulation)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1600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Orthogonal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1600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45 degrees direction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9" name="Google Shape;159;h36ad0a208ac1e396_0_68"/>
          <p:cNvGrpSpPr/>
          <p:nvPr/>
        </p:nvGrpSpPr>
        <p:grpSpPr>
          <a:xfrm>
            <a:off x="0" y="6235700"/>
            <a:ext cx="9144000" cy="618000"/>
            <a:chOff x="0" y="6235700"/>
            <a:chExt cx="9144000" cy="618000"/>
          </a:xfrm>
        </p:grpSpPr>
        <p:sp>
          <p:nvSpPr>
            <p:cNvPr id="160" name="Google Shape;160;h36ad0a208ac1e396_0_68"/>
            <p:cNvSpPr/>
            <p:nvPr/>
          </p:nvSpPr>
          <p:spPr>
            <a:xfrm>
              <a:off x="0" y="6235700"/>
              <a:ext cx="9144000" cy="618000"/>
            </a:xfrm>
            <a:prstGeom prst="rect">
              <a:avLst/>
            </a:prstGeom>
            <a:solidFill>
              <a:srgbClr val="042354"/>
            </a:solidFill>
            <a:ln cap="flat" cmpd="sng" w="12700">
              <a:solidFill>
                <a:srgbClr val="04235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PE" sz="825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pic>
          <p:nvPicPr>
            <p:cNvPr id="161" name="Google Shape;161;h36ad0a208ac1e396_0_6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0577" y="6332538"/>
              <a:ext cx="1538835" cy="4365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2" name="Google Shape;162;h36ad0a208ac1e396_0_6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023220" y="6326189"/>
              <a:ext cx="1383262" cy="4778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3" name="Google Shape;163;h36ad0a208ac1e396_0_68"/>
            <p:cNvPicPr preferRelativeResize="0"/>
            <p:nvPr/>
          </p:nvPicPr>
          <p:blipFill rotWithShape="1">
            <a:blip r:embed="rId6">
              <a:alphaModFix/>
            </a:blip>
            <a:srcRect b="31106" l="0" r="0" t="24501"/>
            <a:stretch/>
          </p:blipFill>
          <p:spPr>
            <a:xfrm>
              <a:off x="7468427" y="6293448"/>
              <a:ext cx="1612105" cy="51474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64" name="Google Shape;164;h36ad0a208ac1e396_0_6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62350" y="3711700"/>
            <a:ext cx="3251200" cy="1826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5" name="Google Shape;165;h36ad0a208ac1e396_0_68"/>
          <p:cNvCxnSpPr/>
          <p:nvPr/>
        </p:nvCxnSpPr>
        <p:spPr>
          <a:xfrm>
            <a:off x="3734275" y="4040375"/>
            <a:ext cx="812100" cy="444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h36ad0a208ac1e396_0_45"/>
          <p:cNvSpPr txBox="1"/>
          <p:nvPr/>
        </p:nvSpPr>
        <p:spPr>
          <a:xfrm>
            <a:off x="79829" y="132289"/>
            <a:ext cx="8984400" cy="5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375" lIns="100775" spcFirstLastPara="1" rIns="100775" wrap="square" tIns="5037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>
                <a:solidFill>
                  <a:srgbClr val="042354"/>
                </a:solidFill>
              </a:rPr>
              <a:t>Proposed method</a:t>
            </a:r>
            <a:endParaRPr/>
          </a:p>
        </p:txBody>
      </p:sp>
      <p:sp>
        <p:nvSpPr>
          <p:cNvPr id="171" name="Google Shape;171;h36ad0a208ac1e396_0_45"/>
          <p:cNvSpPr txBox="1"/>
          <p:nvPr>
            <p:ph idx="1" type="body"/>
          </p:nvPr>
        </p:nvSpPr>
        <p:spPr>
          <a:xfrm>
            <a:off x="79829" y="827510"/>
            <a:ext cx="8984400" cy="53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143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Two main steps: 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1 - Delimita: pre-processing, using resources to highlight contours;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2 - Car parking: a processing with the objective of detecting parking spaces by identifying whether the space found is occupied or available and free for parking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2" name="Google Shape;172;h36ad0a208ac1e396_0_45"/>
          <p:cNvGrpSpPr/>
          <p:nvPr/>
        </p:nvGrpSpPr>
        <p:grpSpPr>
          <a:xfrm>
            <a:off x="0" y="6235700"/>
            <a:ext cx="9144000" cy="618000"/>
            <a:chOff x="0" y="6235700"/>
            <a:chExt cx="9144000" cy="618000"/>
          </a:xfrm>
        </p:grpSpPr>
        <p:sp>
          <p:nvSpPr>
            <p:cNvPr id="173" name="Google Shape;173;h36ad0a208ac1e396_0_45"/>
            <p:cNvSpPr/>
            <p:nvPr/>
          </p:nvSpPr>
          <p:spPr>
            <a:xfrm>
              <a:off x="0" y="6235700"/>
              <a:ext cx="9144000" cy="618000"/>
            </a:xfrm>
            <a:prstGeom prst="rect">
              <a:avLst/>
            </a:prstGeom>
            <a:solidFill>
              <a:srgbClr val="042354"/>
            </a:solidFill>
            <a:ln cap="flat" cmpd="sng" w="12700">
              <a:solidFill>
                <a:srgbClr val="04235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PE" sz="825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pic>
          <p:nvPicPr>
            <p:cNvPr id="174" name="Google Shape;174;h36ad0a208ac1e396_0_4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0577" y="6332538"/>
              <a:ext cx="1538835" cy="4365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h36ad0a208ac1e396_0_4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023220" y="6326189"/>
              <a:ext cx="1383262" cy="4778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6" name="Google Shape;176;h36ad0a208ac1e396_0_45"/>
            <p:cNvPicPr preferRelativeResize="0"/>
            <p:nvPr/>
          </p:nvPicPr>
          <p:blipFill rotWithShape="1">
            <a:blip r:embed="rId6">
              <a:alphaModFix/>
            </a:blip>
            <a:srcRect b="31106" l="0" r="0" t="24501"/>
            <a:stretch/>
          </p:blipFill>
          <p:spPr>
            <a:xfrm>
              <a:off x="7468427" y="6293448"/>
              <a:ext cx="1612105" cy="51474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7" name="Google Shape;177;h36ad0a208ac1e396_0_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5388" y="2343375"/>
            <a:ext cx="8393275" cy="276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h36ad0a208ac1e396_0_55"/>
          <p:cNvSpPr txBox="1"/>
          <p:nvPr>
            <p:ph idx="1" type="body"/>
          </p:nvPr>
        </p:nvSpPr>
        <p:spPr>
          <a:xfrm>
            <a:off x="79824" y="827500"/>
            <a:ext cx="8796900" cy="53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143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Pre-processing techniques applied to treat dataset images and preparing them for the analysis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Delimit the edges of possible slots for parking (json file)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h36ad0a208ac1e396_0_55"/>
          <p:cNvSpPr txBox="1"/>
          <p:nvPr/>
        </p:nvSpPr>
        <p:spPr>
          <a:xfrm>
            <a:off x="79829" y="132289"/>
            <a:ext cx="8984400" cy="5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375" lIns="100775" spcFirstLastPara="1" rIns="100775" wrap="square" tIns="5037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>
                <a:solidFill>
                  <a:srgbClr val="042354"/>
                </a:solidFill>
              </a:rPr>
              <a:t>First step: delimita</a:t>
            </a:r>
            <a:r>
              <a:rPr b="0" i="0" lang="es-PE" sz="2000" u="none" cap="none" strike="noStrike">
                <a:solidFill>
                  <a:srgbClr val="005387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  <p:grpSp>
        <p:nvGrpSpPr>
          <p:cNvPr id="184" name="Google Shape;184;h36ad0a208ac1e396_0_55"/>
          <p:cNvGrpSpPr/>
          <p:nvPr/>
        </p:nvGrpSpPr>
        <p:grpSpPr>
          <a:xfrm>
            <a:off x="0" y="6235700"/>
            <a:ext cx="9144000" cy="618000"/>
            <a:chOff x="0" y="6235700"/>
            <a:chExt cx="9144000" cy="618000"/>
          </a:xfrm>
        </p:grpSpPr>
        <p:sp>
          <p:nvSpPr>
            <p:cNvPr id="185" name="Google Shape;185;h36ad0a208ac1e396_0_55"/>
            <p:cNvSpPr/>
            <p:nvPr/>
          </p:nvSpPr>
          <p:spPr>
            <a:xfrm>
              <a:off x="0" y="6235700"/>
              <a:ext cx="9144000" cy="618000"/>
            </a:xfrm>
            <a:prstGeom prst="rect">
              <a:avLst/>
            </a:prstGeom>
            <a:solidFill>
              <a:srgbClr val="042354"/>
            </a:solidFill>
            <a:ln cap="flat" cmpd="sng" w="12700">
              <a:solidFill>
                <a:srgbClr val="04235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PE" sz="825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pic>
          <p:nvPicPr>
            <p:cNvPr id="186" name="Google Shape;186;h36ad0a208ac1e396_0_5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0577" y="6332538"/>
              <a:ext cx="1538835" cy="4365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7" name="Google Shape;187;h36ad0a208ac1e396_0_5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023220" y="6326189"/>
              <a:ext cx="1383262" cy="4778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8" name="Google Shape;188;h36ad0a208ac1e396_0_55"/>
            <p:cNvPicPr preferRelativeResize="0"/>
            <p:nvPr/>
          </p:nvPicPr>
          <p:blipFill rotWithShape="1">
            <a:blip r:embed="rId6">
              <a:alphaModFix/>
            </a:blip>
            <a:srcRect b="31106" l="0" r="0" t="24501"/>
            <a:stretch/>
          </p:blipFill>
          <p:spPr>
            <a:xfrm>
              <a:off x="7468427" y="6293448"/>
              <a:ext cx="1612105" cy="51474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9" name="Google Shape;189;h36ad0a208ac1e396_0_55"/>
          <p:cNvPicPr preferRelativeResize="0"/>
          <p:nvPr/>
        </p:nvPicPr>
        <p:blipFill rotWithShape="1">
          <a:blip r:embed="rId7">
            <a:alphaModFix/>
          </a:blip>
          <a:srcRect b="0" l="0" r="52841" t="41308"/>
          <a:stretch/>
        </p:blipFill>
        <p:spPr>
          <a:xfrm>
            <a:off x="2499193" y="2647638"/>
            <a:ext cx="3958176" cy="162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h36ad0a208ac1e396_0_125"/>
          <p:cNvSpPr txBox="1"/>
          <p:nvPr/>
        </p:nvSpPr>
        <p:spPr>
          <a:xfrm>
            <a:off x="79829" y="132289"/>
            <a:ext cx="8984400" cy="5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375" lIns="100775" spcFirstLastPara="1" rIns="100775" wrap="square" tIns="503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>
                <a:solidFill>
                  <a:srgbClr val="042354"/>
                </a:solidFill>
              </a:rPr>
              <a:t>First step: delimita</a:t>
            </a:r>
            <a:r>
              <a:rPr lang="es-PE" sz="2000">
                <a:solidFill>
                  <a:srgbClr val="005387"/>
                </a:solidFill>
              </a:rPr>
              <a:t>	</a:t>
            </a:r>
            <a:endParaRPr sz="2000">
              <a:solidFill>
                <a:srgbClr val="042354"/>
              </a:solidFill>
            </a:endParaRPr>
          </a:p>
        </p:txBody>
      </p:sp>
      <p:sp>
        <p:nvSpPr>
          <p:cNvPr id="195" name="Google Shape;195;h36ad0a208ac1e396_0_125"/>
          <p:cNvSpPr txBox="1"/>
          <p:nvPr>
            <p:ph idx="1" type="body"/>
          </p:nvPr>
        </p:nvSpPr>
        <p:spPr>
          <a:xfrm>
            <a:off x="79829" y="827510"/>
            <a:ext cx="8984400" cy="53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042354"/>
              </a:buClr>
              <a:buSzPts val="1900"/>
              <a:buFont typeface="Arial"/>
              <a:buChar char="•"/>
            </a:pPr>
            <a:r>
              <a:rPr lang="es-PE" sz="19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Resize</a:t>
            </a:r>
            <a:endParaRPr sz="19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rgbClr val="042354"/>
              </a:buClr>
              <a:buSzPts val="1900"/>
              <a:buFont typeface="Arial"/>
              <a:buChar char="•"/>
            </a:pPr>
            <a:r>
              <a:rPr lang="es-PE" sz="19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From 3840 × 2160 to 1600 × 900 pixels</a:t>
            </a:r>
            <a:endParaRPr sz="19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042354"/>
              </a:buClr>
              <a:buSzPts val="1900"/>
              <a:buFont typeface="Arial"/>
              <a:buChar char="•"/>
            </a:pPr>
            <a:r>
              <a:rPr lang="es-PE" sz="19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Pre-processing</a:t>
            </a:r>
            <a:endParaRPr sz="19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rgbClr val="042354"/>
              </a:buClr>
              <a:buSzPts val="1900"/>
              <a:buFont typeface="Arial"/>
              <a:buChar char="•"/>
            </a:pPr>
            <a:r>
              <a:rPr lang="es-PE" sz="19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High-pass filtering </a:t>
            </a:r>
            <a:endParaRPr sz="19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2" marL="1371600" rtl="0" algn="l">
              <a:spcBef>
                <a:spcPts val="0"/>
              </a:spcBef>
              <a:spcAft>
                <a:spcPts val="0"/>
              </a:spcAft>
              <a:buClr>
                <a:srgbClr val="042354"/>
              </a:buClr>
              <a:buSzPts val="1900"/>
              <a:buFont typeface="Arial"/>
              <a:buChar char="•"/>
            </a:pPr>
            <a:r>
              <a:rPr lang="es-PE" sz="19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Emphasize high frequencies </a:t>
            </a:r>
            <a:r>
              <a:rPr lang="es-PE" sz="19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(such as edges and fine details)</a:t>
            </a:r>
            <a:endParaRPr sz="19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2" marL="1371600" rtl="0" algn="l">
              <a:spcBef>
                <a:spcPts val="0"/>
              </a:spcBef>
              <a:spcAft>
                <a:spcPts val="0"/>
              </a:spcAft>
              <a:buClr>
                <a:srgbClr val="042354"/>
              </a:buClr>
              <a:buSzPts val="1900"/>
              <a:buFont typeface="Arial"/>
              <a:buChar char="•"/>
            </a:pPr>
            <a:r>
              <a:rPr lang="es-PE" sz="19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s-PE" sz="19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ttenuating low frequencies (such as uniform or smooth area)</a:t>
            </a:r>
            <a:endParaRPr sz="19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rgbClr val="042354"/>
              </a:buClr>
              <a:buSzPts val="1900"/>
              <a:buFont typeface="Arial"/>
              <a:buChar char="•"/>
            </a:pPr>
            <a:r>
              <a:rPr lang="es-PE" sz="19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Histogram normalization</a:t>
            </a:r>
            <a:endParaRPr sz="19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2" marL="1371600" rtl="0" algn="l">
              <a:spcBef>
                <a:spcPts val="0"/>
              </a:spcBef>
              <a:spcAft>
                <a:spcPts val="0"/>
              </a:spcAft>
              <a:buClr>
                <a:srgbClr val="042354"/>
              </a:buClr>
              <a:buSzPts val="1900"/>
              <a:buFont typeface="Arial"/>
              <a:buChar char="•"/>
            </a:pPr>
            <a:r>
              <a:rPr lang="es-PE" sz="19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Redistribute intensity levels, improving the visibility of details in low-contrast images features</a:t>
            </a:r>
            <a:endParaRPr sz="19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Clr>
                <a:srgbClr val="042354"/>
              </a:buClr>
              <a:buSzPts val="1900"/>
              <a:buFont typeface="Arial"/>
              <a:buChar char="•"/>
            </a:pPr>
            <a:r>
              <a:rPr lang="es-PE" sz="19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Edge enhancement with </a:t>
            </a:r>
            <a:r>
              <a:rPr lang="es-PE" sz="19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Sobel filter</a:t>
            </a:r>
            <a:endParaRPr sz="19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2" marL="1371600" rtl="0" algn="l">
              <a:spcBef>
                <a:spcPts val="0"/>
              </a:spcBef>
              <a:spcAft>
                <a:spcPts val="0"/>
              </a:spcAft>
              <a:buClr>
                <a:srgbClr val="042354"/>
              </a:buClr>
              <a:buSzPts val="1900"/>
              <a:buFont typeface="Arial"/>
              <a:buChar char="•"/>
            </a:pPr>
            <a:r>
              <a:rPr lang="es-PE" sz="19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s-PE" sz="19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solate edges and help to find line delimiting the parking places </a:t>
            </a:r>
            <a:endParaRPr sz="19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042354"/>
              </a:buClr>
              <a:buSzPts val="1900"/>
              <a:buFont typeface="Arial"/>
              <a:buChar char="•"/>
            </a:pPr>
            <a:r>
              <a:rPr lang="es-PE" sz="19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Create JSON file with parking region described as an (id) and a list of pixel coordinates of the marked points</a:t>
            </a:r>
            <a:endParaRPr sz="19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6" name="Google Shape;196;h36ad0a208ac1e396_0_125"/>
          <p:cNvGrpSpPr/>
          <p:nvPr/>
        </p:nvGrpSpPr>
        <p:grpSpPr>
          <a:xfrm>
            <a:off x="0" y="6235700"/>
            <a:ext cx="9144000" cy="618000"/>
            <a:chOff x="0" y="6235700"/>
            <a:chExt cx="9144000" cy="618000"/>
          </a:xfrm>
        </p:grpSpPr>
        <p:sp>
          <p:nvSpPr>
            <p:cNvPr id="197" name="Google Shape;197;h36ad0a208ac1e396_0_125"/>
            <p:cNvSpPr/>
            <p:nvPr/>
          </p:nvSpPr>
          <p:spPr>
            <a:xfrm>
              <a:off x="0" y="6235700"/>
              <a:ext cx="9144000" cy="618000"/>
            </a:xfrm>
            <a:prstGeom prst="rect">
              <a:avLst/>
            </a:prstGeom>
            <a:solidFill>
              <a:srgbClr val="042354"/>
            </a:solidFill>
            <a:ln cap="flat" cmpd="sng" w="12700">
              <a:solidFill>
                <a:srgbClr val="04235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PE" sz="825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pic>
          <p:nvPicPr>
            <p:cNvPr id="198" name="Google Shape;198;h36ad0a208ac1e396_0_1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0577" y="6332538"/>
              <a:ext cx="1538835" cy="4365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9" name="Google Shape;199;h36ad0a208ac1e396_0_12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023220" y="6326189"/>
              <a:ext cx="1383262" cy="4778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0" name="Google Shape;200;h36ad0a208ac1e396_0_125"/>
            <p:cNvPicPr preferRelativeResize="0"/>
            <p:nvPr/>
          </p:nvPicPr>
          <p:blipFill rotWithShape="1">
            <a:blip r:embed="rId6">
              <a:alphaModFix/>
            </a:blip>
            <a:srcRect b="31106" l="0" r="0" t="24501"/>
            <a:stretch/>
          </p:blipFill>
          <p:spPr>
            <a:xfrm>
              <a:off x="7468427" y="6293448"/>
              <a:ext cx="1612105" cy="51474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h36ad0a208ac1e396_0_1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09825" y="2757838"/>
            <a:ext cx="4724400" cy="3000375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h36ad0a208ac1e396_0_112"/>
          <p:cNvSpPr txBox="1"/>
          <p:nvPr/>
        </p:nvSpPr>
        <p:spPr>
          <a:xfrm>
            <a:off x="79829" y="132289"/>
            <a:ext cx="8984400" cy="5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375" lIns="100775" spcFirstLastPara="1" rIns="100775" wrap="square" tIns="5037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>
                <a:solidFill>
                  <a:srgbClr val="042354"/>
                </a:solidFill>
              </a:rPr>
              <a:t>Second step: car parking</a:t>
            </a:r>
            <a:r>
              <a:rPr b="0" i="0" lang="es-PE" sz="2000" u="none" cap="none" strike="noStrike">
                <a:solidFill>
                  <a:srgbClr val="005387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  <p:sp>
        <p:nvSpPr>
          <p:cNvPr id="207" name="Google Shape;207;h36ad0a208ac1e396_0_112"/>
          <p:cNvSpPr txBox="1"/>
          <p:nvPr>
            <p:ph idx="1" type="body"/>
          </p:nvPr>
        </p:nvSpPr>
        <p:spPr>
          <a:xfrm>
            <a:off x="173550" y="797650"/>
            <a:ext cx="8796900" cy="23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Two processing approaches evaluated: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685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Image processing techniques: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1143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Segmentation and wavelets transforms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1143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Irregular efficiency for different cases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1143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Same processing time for spaces search than machine learning 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685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Machine Learning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1143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You Only Look Once (YOLO) neural network for object detection and segmentation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8" name="Google Shape;208;h36ad0a208ac1e396_0_112"/>
          <p:cNvGrpSpPr/>
          <p:nvPr/>
        </p:nvGrpSpPr>
        <p:grpSpPr>
          <a:xfrm>
            <a:off x="0" y="6235700"/>
            <a:ext cx="9144000" cy="618000"/>
            <a:chOff x="0" y="6235700"/>
            <a:chExt cx="9144000" cy="618000"/>
          </a:xfrm>
        </p:grpSpPr>
        <p:sp>
          <p:nvSpPr>
            <p:cNvPr id="209" name="Google Shape;209;h36ad0a208ac1e396_0_112"/>
            <p:cNvSpPr/>
            <p:nvPr/>
          </p:nvSpPr>
          <p:spPr>
            <a:xfrm>
              <a:off x="0" y="6235700"/>
              <a:ext cx="9144000" cy="618000"/>
            </a:xfrm>
            <a:prstGeom prst="rect">
              <a:avLst/>
            </a:prstGeom>
            <a:solidFill>
              <a:srgbClr val="042354"/>
            </a:solidFill>
            <a:ln cap="flat" cmpd="sng" w="12700">
              <a:solidFill>
                <a:srgbClr val="04235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PE" sz="825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pic>
          <p:nvPicPr>
            <p:cNvPr id="210" name="Google Shape;210;h36ad0a208ac1e396_0_11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0577" y="6332538"/>
              <a:ext cx="1538835" cy="4365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" name="Google Shape;211;h36ad0a208ac1e396_0_11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023220" y="6326189"/>
              <a:ext cx="1383262" cy="4778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2" name="Google Shape;212;h36ad0a208ac1e396_0_112"/>
            <p:cNvPicPr preferRelativeResize="0"/>
            <p:nvPr/>
          </p:nvPicPr>
          <p:blipFill rotWithShape="1">
            <a:blip r:embed="rId7">
              <a:alphaModFix/>
            </a:blip>
            <a:srcRect b="31106" l="0" r="0" t="24501"/>
            <a:stretch/>
          </p:blipFill>
          <p:spPr>
            <a:xfrm>
              <a:off x="7468427" y="6293448"/>
              <a:ext cx="1612105" cy="51474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3" name="Google Shape;213;h36ad0a208ac1e396_0_112"/>
          <p:cNvSpPr/>
          <p:nvPr/>
        </p:nvSpPr>
        <p:spPr>
          <a:xfrm>
            <a:off x="757175" y="1398350"/>
            <a:ext cx="483300" cy="551100"/>
          </a:xfrm>
          <a:prstGeom prst="mathMultiply">
            <a:avLst>
              <a:gd fmla="val 23520" name="adj1"/>
            </a:avLst>
          </a:prstGeom>
          <a:solidFill>
            <a:srgbClr val="CC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h36ad0a208ac1e396_0_112"/>
          <p:cNvSpPr/>
          <p:nvPr/>
        </p:nvSpPr>
        <p:spPr>
          <a:xfrm rot="-8100000">
            <a:off x="834415" y="2171567"/>
            <a:ext cx="290197" cy="551119"/>
          </a:xfrm>
          <a:prstGeom prst="halfFrame">
            <a:avLst>
              <a:gd fmla="val 33333" name="adj1"/>
              <a:gd fmla="val 33333" name="adj2"/>
            </a:avLst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h36ad0a208ac1e396_0_87"/>
          <p:cNvSpPr txBox="1"/>
          <p:nvPr/>
        </p:nvSpPr>
        <p:spPr>
          <a:xfrm>
            <a:off x="79829" y="132289"/>
            <a:ext cx="8984400" cy="5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375" lIns="100775" spcFirstLastPara="1" rIns="100775" wrap="square" tIns="5037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>
                <a:solidFill>
                  <a:srgbClr val="042354"/>
                </a:solidFill>
              </a:rPr>
              <a:t>Second step: car parking</a:t>
            </a:r>
            <a:r>
              <a:rPr b="0" i="0" lang="es-PE" sz="2000" u="none" cap="none" strike="noStrike">
                <a:solidFill>
                  <a:srgbClr val="005387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  <p:sp>
        <p:nvSpPr>
          <p:cNvPr id="220" name="Google Shape;220;h36ad0a208ac1e396_0_87"/>
          <p:cNvSpPr txBox="1"/>
          <p:nvPr>
            <p:ph idx="1" type="body"/>
          </p:nvPr>
        </p:nvSpPr>
        <p:spPr>
          <a:xfrm>
            <a:off x="173550" y="797650"/>
            <a:ext cx="8796900" cy="23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Detects occupancy by recognizing vehicle patterns and defining whether the delimited parking space is free or occupied 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Space limits are displayed by solid red lines with the text ”Space ID: Occupied” or green in the video with the text: ”Space ID: Free”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1" name="Google Shape;221;h36ad0a208ac1e396_0_87"/>
          <p:cNvGrpSpPr/>
          <p:nvPr/>
        </p:nvGrpSpPr>
        <p:grpSpPr>
          <a:xfrm>
            <a:off x="0" y="6235700"/>
            <a:ext cx="9144000" cy="618000"/>
            <a:chOff x="0" y="6235700"/>
            <a:chExt cx="9144000" cy="618000"/>
          </a:xfrm>
        </p:grpSpPr>
        <p:sp>
          <p:nvSpPr>
            <p:cNvPr id="222" name="Google Shape;222;h36ad0a208ac1e396_0_87"/>
            <p:cNvSpPr/>
            <p:nvPr/>
          </p:nvSpPr>
          <p:spPr>
            <a:xfrm>
              <a:off x="0" y="6235700"/>
              <a:ext cx="9144000" cy="618000"/>
            </a:xfrm>
            <a:prstGeom prst="rect">
              <a:avLst/>
            </a:prstGeom>
            <a:solidFill>
              <a:srgbClr val="042354"/>
            </a:solidFill>
            <a:ln cap="flat" cmpd="sng" w="12700">
              <a:solidFill>
                <a:srgbClr val="04235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PE" sz="825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pic>
          <p:nvPicPr>
            <p:cNvPr id="223" name="Google Shape;223;h36ad0a208ac1e396_0_8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0577" y="6332538"/>
              <a:ext cx="1538835" cy="4365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4" name="Google Shape;224;h36ad0a208ac1e396_0_8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023220" y="6326189"/>
              <a:ext cx="1383262" cy="4778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5" name="Google Shape;225;h36ad0a208ac1e396_0_87"/>
            <p:cNvPicPr preferRelativeResize="0"/>
            <p:nvPr/>
          </p:nvPicPr>
          <p:blipFill rotWithShape="1">
            <a:blip r:embed="rId6">
              <a:alphaModFix/>
            </a:blip>
            <a:srcRect b="31106" l="0" r="0" t="24501"/>
            <a:stretch/>
          </p:blipFill>
          <p:spPr>
            <a:xfrm>
              <a:off x="7468427" y="6293448"/>
              <a:ext cx="1612105" cy="51474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6" name="Google Shape;226;h36ad0a208ac1e396_0_8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38325" y="2434238"/>
            <a:ext cx="5667375" cy="338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h36ad0a208ac1e396_0_144"/>
          <p:cNvSpPr txBox="1"/>
          <p:nvPr/>
        </p:nvSpPr>
        <p:spPr>
          <a:xfrm>
            <a:off x="79829" y="132289"/>
            <a:ext cx="8984400" cy="5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375" lIns="100775" spcFirstLastPara="1" rIns="100775" wrap="square" tIns="5037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>
                <a:solidFill>
                  <a:srgbClr val="042354"/>
                </a:solidFill>
              </a:rPr>
              <a:t>Interface: AcheiVaga</a:t>
            </a:r>
            <a:endParaRPr/>
          </a:p>
        </p:txBody>
      </p:sp>
      <p:sp>
        <p:nvSpPr>
          <p:cNvPr id="232" name="Google Shape;232;h36ad0a208ac1e396_0_144"/>
          <p:cNvSpPr txBox="1"/>
          <p:nvPr>
            <p:ph idx="1" type="body"/>
          </p:nvPr>
        </p:nvSpPr>
        <p:spPr>
          <a:xfrm>
            <a:off x="173550" y="797650"/>
            <a:ext cx="8796900" cy="23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Cloud-hosted architecture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143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PE" sz="1800">
                <a:solidFill>
                  <a:srgbClr val="042354"/>
                </a:solidFill>
                <a:latin typeface="Arial"/>
                <a:ea typeface="Arial"/>
                <a:cs typeface="Arial"/>
                <a:sym typeface="Arial"/>
              </a:rPr>
              <a:t>Developed in Figma</a:t>
            </a:r>
            <a:endParaRPr sz="1800">
              <a:solidFill>
                <a:srgbClr val="0423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3" name="Google Shape;233;h36ad0a208ac1e396_0_144"/>
          <p:cNvGrpSpPr/>
          <p:nvPr/>
        </p:nvGrpSpPr>
        <p:grpSpPr>
          <a:xfrm>
            <a:off x="0" y="6235700"/>
            <a:ext cx="9144000" cy="618000"/>
            <a:chOff x="0" y="6235700"/>
            <a:chExt cx="9144000" cy="618000"/>
          </a:xfrm>
        </p:grpSpPr>
        <p:sp>
          <p:nvSpPr>
            <p:cNvPr id="234" name="Google Shape;234;h36ad0a208ac1e396_0_144"/>
            <p:cNvSpPr/>
            <p:nvPr/>
          </p:nvSpPr>
          <p:spPr>
            <a:xfrm>
              <a:off x="0" y="6235700"/>
              <a:ext cx="9144000" cy="618000"/>
            </a:xfrm>
            <a:prstGeom prst="rect">
              <a:avLst/>
            </a:prstGeom>
            <a:solidFill>
              <a:srgbClr val="042354"/>
            </a:solidFill>
            <a:ln cap="flat" cmpd="sng" w="12700">
              <a:solidFill>
                <a:srgbClr val="04235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PE" sz="825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pic>
          <p:nvPicPr>
            <p:cNvPr id="235" name="Google Shape;235;h36ad0a208ac1e396_0_14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0577" y="6332538"/>
              <a:ext cx="1538835" cy="4365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6" name="Google Shape;236;h36ad0a208ac1e396_0_14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023220" y="6326189"/>
              <a:ext cx="1383262" cy="4778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7" name="Google Shape;237;h36ad0a208ac1e396_0_144"/>
            <p:cNvPicPr preferRelativeResize="0"/>
            <p:nvPr/>
          </p:nvPicPr>
          <p:blipFill rotWithShape="1">
            <a:blip r:embed="rId6">
              <a:alphaModFix/>
            </a:blip>
            <a:srcRect b="31106" l="0" r="0" t="24501"/>
            <a:stretch/>
          </p:blipFill>
          <p:spPr>
            <a:xfrm>
              <a:off x="7468427" y="6293448"/>
              <a:ext cx="1612105" cy="51474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38" name="Google Shape;238;h36ad0a208ac1e396_0_1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43138" y="1840750"/>
            <a:ext cx="4657725" cy="222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h36ad0a208ac1e396_0_161"/>
          <p:cNvSpPr txBox="1"/>
          <p:nvPr/>
        </p:nvSpPr>
        <p:spPr>
          <a:xfrm>
            <a:off x="79829" y="132289"/>
            <a:ext cx="8984400" cy="5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375" lIns="100775" spcFirstLastPara="1" rIns="100775" wrap="square" tIns="5037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>
                <a:solidFill>
                  <a:srgbClr val="042354"/>
                </a:solidFill>
              </a:rPr>
              <a:t>Results</a:t>
            </a:r>
            <a:endParaRPr/>
          </a:p>
        </p:txBody>
      </p:sp>
      <p:grpSp>
        <p:nvGrpSpPr>
          <p:cNvPr id="244" name="Google Shape;244;h36ad0a208ac1e396_0_161"/>
          <p:cNvGrpSpPr/>
          <p:nvPr/>
        </p:nvGrpSpPr>
        <p:grpSpPr>
          <a:xfrm>
            <a:off x="0" y="6235700"/>
            <a:ext cx="9144000" cy="618000"/>
            <a:chOff x="0" y="6235700"/>
            <a:chExt cx="9144000" cy="618000"/>
          </a:xfrm>
        </p:grpSpPr>
        <p:sp>
          <p:nvSpPr>
            <p:cNvPr id="245" name="Google Shape;245;h36ad0a208ac1e396_0_161"/>
            <p:cNvSpPr/>
            <p:nvPr/>
          </p:nvSpPr>
          <p:spPr>
            <a:xfrm>
              <a:off x="0" y="6235700"/>
              <a:ext cx="9144000" cy="618000"/>
            </a:xfrm>
            <a:prstGeom prst="rect">
              <a:avLst/>
            </a:prstGeom>
            <a:solidFill>
              <a:srgbClr val="042354"/>
            </a:solidFill>
            <a:ln cap="flat" cmpd="sng" w="12700">
              <a:solidFill>
                <a:srgbClr val="04235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PE" sz="825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pic>
          <p:nvPicPr>
            <p:cNvPr id="246" name="Google Shape;246;h36ad0a208ac1e396_0_16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0577" y="6332538"/>
              <a:ext cx="1538835" cy="4365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7" name="Google Shape;247;h36ad0a208ac1e396_0_16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023220" y="6326189"/>
              <a:ext cx="1383262" cy="4778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8" name="Google Shape;248;h36ad0a208ac1e396_0_161"/>
            <p:cNvPicPr preferRelativeResize="0"/>
            <p:nvPr/>
          </p:nvPicPr>
          <p:blipFill rotWithShape="1">
            <a:blip r:embed="rId6">
              <a:alphaModFix/>
            </a:blip>
            <a:srcRect b="31106" l="0" r="0" t="24501"/>
            <a:stretch/>
          </p:blipFill>
          <p:spPr>
            <a:xfrm>
              <a:off x="7468427" y="6293448"/>
              <a:ext cx="1612105" cy="51474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9" name="Google Shape;249;h36ad0a208ac1e396_0_16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05050" y="2787589"/>
            <a:ext cx="4533900" cy="2600325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h36ad0a208ac1e396_0_161"/>
          <p:cNvSpPr txBox="1"/>
          <p:nvPr/>
        </p:nvSpPr>
        <p:spPr>
          <a:xfrm>
            <a:off x="294900" y="811950"/>
            <a:ext cx="81225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s-PE" sz="1800">
                <a:solidFill>
                  <a:schemeClr val="dk1"/>
                </a:solidFill>
              </a:rPr>
              <a:t>Comparison with </a:t>
            </a:r>
            <a:r>
              <a:rPr lang="es-PE" sz="1800">
                <a:solidFill>
                  <a:schemeClr val="dk1"/>
                </a:solidFill>
              </a:rPr>
              <a:t>Roboflow 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s-PE" sz="1800">
                <a:solidFill>
                  <a:schemeClr val="dk1"/>
                </a:solidFill>
              </a:rPr>
              <a:t>Three types of experiments </a:t>
            </a:r>
            <a:endParaRPr sz="1800"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s-PE" sz="1800">
                <a:solidFill>
                  <a:schemeClr val="dk1"/>
                </a:solidFill>
              </a:rPr>
              <a:t>Same set of 32 or 53 videos</a:t>
            </a:r>
            <a:endParaRPr sz="1800"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s-PE" sz="1800">
                <a:solidFill>
                  <a:schemeClr val="dk1"/>
                </a:solidFill>
              </a:rPr>
              <a:t>25 or 42 for learning and 8 or 11 different videos for testing</a:t>
            </a:r>
            <a:endParaRPr sz="1800"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s-PE" sz="1800">
                <a:solidFill>
                  <a:schemeClr val="dk1"/>
                </a:solidFill>
              </a:rPr>
              <a:t>Number of frames per video used defined automatically by the program in comparative analysis.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h36ad0a208ac1e396_0_176"/>
          <p:cNvSpPr txBox="1"/>
          <p:nvPr/>
        </p:nvSpPr>
        <p:spPr>
          <a:xfrm>
            <a:off x="79829" y="132289"/>
            <a:ext cx="8984400" cy="5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375" lIns="100775" spcFirstLastPara="1" rIns="100775" wrap="square" tIns="5037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>
                <a:solidFill>
                  <a:srgbClr val="042354"/>
                </a:solidFill>
              </a:rPr>
              <a:t>Results</a:t>
            </a:r>
            <a:endParaRPr/>
          </a:p>
        </p:txBody>
      </p:sp>
      <p:grpSp>
        <p:nvGrpSpPr>
          <p:cNvPr id="256" name="Google Shape;256;h36ad0a208ac1e396_0_176"/>
          <p:cNvGrpSpPr/>
          <p:nvPr/>
        </p:nvGrpSpPr>
        <p:grpSpPr>
          <a:xfrm>
            <a:off x="0" y="6235700"/>
            <a:ext cx="9144000" cy="618000"/>
            <a:chOff x="0" y="6235700"/>
            <a:chExt cx="9144000" cy="618000"/>
          </a:xfrm>
        </p:grpSpPr>
        <p:sp>
          <p:nvSpPr>
            <p:cNvPr id="257" name="Google Shape;257;h36ad0a208ac1e396_0_176"/>
            <p:cNvSpPr/>
            <p:nvPr/>
          </p:nvSpPr>
          <p:spPr>
            <a:xfrm>
              <a:off x="0" y="6235700"/>
              <a:ext cx="9144000" cy="618000"/>
            </a:xfrm>
            <a:prstGeom prst="rect">
              <a:avLst/>
            </a:prstGeom>
            <a:solidFill>
              <a:srgbClr val="042354"/>
            </a:solidFill>
            <a:ln cap="flat" cmpd="sng" w="12700">
              <a:solidFill>
                <a:srgbClr val="04235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PE" sz="825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pic>
          <p:nvPicPr>
            <p:cNvPr id="258" name="Google Shape;258;h36ad0a208ac1e396_0_17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0577" y="6332538"/>
              <a:ext cx="1538835" cy="4365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9" name="Google Shape;259;h36ad0a208ac1e396_0_17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023220" y="6326189"/>
              <a:ext cx="1383262" cy="4778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0" name="Google Shape;260;h36ad0a208ac1e396_0_176"/>
            <p:cNvPicPr preferRelativeResize="0"/>
            <p:nvPr/>
          </p:nvPicPr>
          <p:blipFill rotWithShape="1">
            <a:blip r:embed="rId6">
              <a:alphaModFix/>
            </a:blip>
            <a:srcRect b="31106" l="0" r="0" t="24501"/>
            <a:stretch/>
          </p:blipFill>
          <p:spPr>
            <a:xfrm>
              <a:off x="7468427" y="6293448"/>
              <a:ext cx="1612105" cy="51474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1" name="Google Shape;261;h36ad0a208ac1e396_0_17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05050" y="3490039"/>
            <a:ext cx="4533900" cy="2600325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h36ad0a208ac1e396_0_176"/>
          <p:cNvSpPr txBox="1"/>
          <p:nvPr/>
        </p:nvSpPr>
        <p:spPr>
          <a:xfrm>
            <a:off x="294900" y="811950"/>
            <a:ext cx="81225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s-PE" sz="1800">
                <a:solidFill>
                  <a:schemeClr val="dk1"/>
                </a:solidFill>
              </a:rPr>
              <a:t>No difference between first and second experiments (one frame per video used) for our solution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s-PE" sz="1800">
                <a:solidFill>
                  <a:schemeClr val="dk1"/>
                </a:solidFill>
              </a:rPr>
              <a:t>No False Positives answers</a:t>
            </a:r>
            <a:endParaRPr/>
          </a:p>
        </p:txBody>
      </p:sp>
      <p:pic>
        <p:nvPicPr>
          <p:cNvPr id="263" name="Google Shape;263;h36ad0a208ac1e396_0_17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31413" y="1794600"/>
            <a:ext cx="5057775" cy="169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h36ad0a208ac1e396_0_189"/>
          <p:cNvSpPr txBox="1"/>
          <p:nvPr/>
        </p:nvSpPr>
        <p:spPr>
          <a:xfrm>
            <a:off x="79829" y="132289"/>
            <a:ext cx="8984400" cy="5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375" lIns="100775" spcFirstLastPara="1" rIns="100775" wrap="square" tIns="5037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>
                <a:solidFill>
                  <a:srgbClr val="042354"/>
                </a:solidFill>
              </a:rPr>
              <a:t>Conclusions and future works</a:t>
            </a:r>
            <a:endParaRPr/>
          </a:p>
        </p:txBody>
      </p:sp>
      <p:grpSp>
        <p:nvGrpSpPr>
          <p:cNvPr id="269" name="Google Shape;269;h36ad0a208ac1e396_0_189"/>
          <p:cNvGrpSpPr/>
          <p:nvPr/>
        </p:nvGrpSpPr>
        <p:grpSpPr>
          <a:xfrm>
            <a:off x="0" y="6235700"/>
            <a:ext cx="9144000" cy="618000"/>
            <a:chOff x="0" y="6235700"/>
            <a:chExt cx="9144000" cy="618000"/>
          </a:xfrm>
        </p:grpSpPr>
        <p:sp>
          <p:nvSpPr>
            <p:cNvPr id="270" name="Google Shape;270;h36ad0a208ac1e396_0_189"/>
            <p:cNvSpPr/>
            <p:nvPr/>
          </p:nvSpPr>
          <p:spPr>
            <a:xfrm>
              <a:off x="0" y="6235700"/>
              <a:ext cx="9144000" cy="618000"/>
            </a:xfrm>
            <a:prstGeom prst="rect">
              <a:avLst/>
            </a:prstGeom>
            <a:solidFill>
              <a:srgbClr val="042354"/>
            </a:solidFill>
            <a:ln cap="flat" cmpd="sng" w="12700">
              <a:solidFill>
                <a:srgbClr val="04235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PE" sz="825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pic>
          <p:nvPicPr>
            <p:cNvPr id="271" name="Google Shape;271;h36ad0a208ac1e396_0_18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0577" y="6332538"/>
              <a:ext cx="1538835" cy="4365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2" name="Google Shape;272;h36ad0a208ac1e396_0_18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023220" y="6326189"/>
              <a:ext cx="1383262" cy="4778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3" name="Google Shape;273;h36ad0a208ac1e396_0_189"/>
            <p:cNvPicPr preferRelativeResize="0"/>
            <p:nvPr/>
          </p:nvPicPr>
          <p:blipFill rotWithShape="1">
            <a:blip r:embed="rId6">
              <a:alphaModFix/>
            </a:blip>
            <a:srcRect b="31106" l="0" r="0" t="24501"/>
            <a:stretch/>
          </p:blipFill>
          <p:spPr>
            <a:xfrm>
              <a:off x="7468427" y="6293448"/>
              <a:ext cx="1612105" cy="51474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4" name="Google Shape;274;h36ad0a208ac1e396_0_189"/>
          <p:cNvSpPr txBox="1"/>
          <p:nvPr/>
        </p:nvSpPr>
        <p:spPr>
          <a:xfrm>
            <a:off x="294900" y="811950"/>
            <a:ext cx="8574600" cy="43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s-PE" sz="1800">
                <a:solidFill>
                  <a:schemeClr val="dk1"/>
                </a:solidFill>
              </a:rPr>
              <a:t>The integration of of traditional and new methods allows the detection of parking space;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s-PE" sz="1800">
                <a:solidFill>
                  <a:schemeClr val="dk1"/>
                </a:solidFill>
              </a:rPr>
              <a:t>Despite the challenges faced, the results obtained demonstrated the feasibility and effectiveness of the proposed approach;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s-PE" sz="1800">
                <a:solidFill>
                  <a:schemeClr val="dk1"/>
                </a:solidFill>
              </a:rPr>
              <a:t>Future works</a:t>
            </a:r>
            <a:endParaRPr sz="1800"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s-PE" sz="1800">
                <a:solidFill>
                  <a:schemeClr val="dk1"/>
                </a:solidFill>
              </a:rPr>
              <a:t>Increase of the size and diversity in dataset</a:t>
            </a:r>
            <a:endParaRPr sz="1800"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s-PE" sz="1800">
                <a:solidFill>
                  <a:schemeClr val="dk1"/>
                </a:solidFill>
              </a:rPr>
              <a:t>Inclusion of a multiclass output related to the type of parking;</a:t>
            </a:r>
            <a:endParaRPr sz="1800"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s-PE" sz="1800">
                <a:solidFill>
                  <a:schemeClr val="dk1"/>
                </a:solidFill>
              </a:rPr>
              <a:t>Comparison with more possible availability solution or other datasets;</a:t>
            </a:r>
            <a:endParaRPr sz="1800"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s-PE" sz="1800">
                <a:solidFill>
                  <a:schemeClr val="dk1"/>
                </a:solidFill>
              </a:rPr>
              <a:t>A survey using this first version;</a:t>
            </a:r>
            <a:endParaRPr sz="1800"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s-PE" sz="1800">
                <a:solidFill>
                  <a:schemeClr val="dk1"/>
                </a:solidFill>
              </a:rPr>
              <a:t>Enhancing the app’s privacy and security features;</a:t>
            </a:r>
            <a:endParaRPr sz="1800"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s-PE" sz="1800">
                <a:solidFill>
                  <a:schemeClr val="dk1"/>
                </a:solidFill>
              </a:rPr>
              <a:t>Solve challenges related to technical feasibility and time response: </a:t>
            </a:r>
            <a:endParaRPr sz="1800"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s-PE" sz="1800">
                <a:solidFill>
                  <a:schemeClr val="dk1"/>
                </a:solidFill>
              </a:rPr>
              <a:t>Testing with official city cameras as well as private ones;</a:t>
            </a:r>
            <a:endParaRPr sz="1800"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s-PE" sz="1800">
                <a:solidFill>
                  <a:schemeClr val="dk1"/>
                </a:solidFill>
              </a:rPr>
              <a:t>Inclusion of more perpendicular and even distance images (drone, orthophotos and even satellite images)</a:t>
            </a:r>
            <a:endParaRPr sz="1800"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s-PE" sz="1800">
                <a:solidFill>
                  <a:schemeClr val="dk1"/>
                </a:solidFill>
              </a:rPr>
              <a:t>Remote servers on the internet 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h36ad0a208ac1e396_0_203"/>
          <p:cNvSpPr txBox="1"/>
          <p:nvPr/>
        </p:nvSpPr>
        <p:spPr>
          <a:xfrm>
            <a:off x="79829" y="132289"/>
            <a:ext cx="8984400" cy="5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375" lIns="100775" spcFirstLastPara="1" rIns="100775" wrap="square" tIns="5037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000">
                <a:solidFill>
                  <a:srgbClr val="042354"/>
                </a:solidFill>
              </a:rPr>
              <a:t>References</a:t>
            </a:r>
            <a:endParaRPr/>
          </a:p>
        </p:txBody>
      </p:sp>
      <p:grpSp>
        <p:nvGrpSpPr>
          <p:cNvPr id="280" name="Google Shape;280;h36ad0a208ac1e396_0_203"/>
          <p:cNvGrpSpPr/>
          <p:nvPr/>
        </p:nvGrpSpPr>
        <p:grpSpPr>
          <a:xfrm>
            <a:off x="0" y="6235700"/>
            <a:ext cx="9144000" cy="618000"/>
            <a:chOff x="0" y="6235700"/>
            <a:chExt cx="9144000" cy="618000"/>
          </a:xfrm>
        </p:grpSpPr>
        <p:sp>
          <p:nvSpPr>
            <p:cNvPr id="281" name="Google Shape;281;h36ad0a208ac1e396_0_203"/>
            <p:cNvSpPr/>
            <p:nvPr/>
          </p:nvSpPr>
          <p:spPr>
            <a:xfrm>
              <a:off x="0" y="6235700"/>
              <a:ext cx="9144000" cy="618000"/>
            </a:xfrm>
            <a:prstGeom prst="rect">
              <a:avLst/>
            </a:prstGeom>
            <a:solidFill>
              <a:srgbClr val="042354"/>
            </a:solidFill>
            <a:ln cap="flat" cmpd="sng" w="12700">
              <a:solidFill>
                <a:srgbClr val="04235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s-PE" sz="825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pic>
          <p:nvPicPr>
            <p:cNvPr id="282" name="Google Shape;282;h36ad0a208ac1e396_0_20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0577" y="6332538"/>
              <a:ext cx="1538835" cy="4365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3" name="Google Shape;283;h36ad0a208ac1e396_0_20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023220" y="6326189"/>
              <a:ext cx="1383262" cy="4778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4" name="Google Shape;284;h36ad0a208ac1e396_0_203"/>
            <p:cNvPicPr preferRelativeResize="0"/>
            <p:nvPr/>
          </p:nvPicPr>
          <p:blipFill rotWithShape="1">
            <a:blip r:embed="rId6">
              <a:alphaModFix/>
            </a:blip>
            <a:srcRect b="31106" l="0" r="0" t="24501"/>
            <a:stretch/>
          </p:blipFill>
          <p:spPr>
            <a:xfrm>
              <a:off x="7468427" y="6293448"/>
              <a:ext cx="1612105" cy="51474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5" name="Google Shape;285;h36ad0a208ac1e396_0_203"/>
          <p:cNvSpPr txBox="1"/>
          <p:nvPr/>
        </p:nvSpPr>
        <p:spPr>
          <a:xfrm>
            <a:off x="294900" y="811950"/>
            <a:ext cx="8122500" cy="4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s-PE" sz="1800">
                <a:solidFill>
                  <a:schemeClr val="dk1"/>
                </a:solidFill>
              </a:rPr>
              <a:t>Yolov8: State-of-the-art computer vision model, 2025. URL https://yolov8.com/.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s-PE" sz="1800">
                <a:solidFill>
                  <a:schemeClr val="dk1"/>
                </a:solidFill>
              </a:rPr>
              <a:t>A. Conci, E. Azevedo, and F. R. Leta. Computa¸c˜ao Gr´afica, Volume 2: Processamento e An´alise de Imagens Digitais. Elsevier, Rio de Janeiro, Brasil, 3 edition, 2020. ISBN 978-85-352-8583-3.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s-PE" sz="1800">
                <a:solidFill>
                  <a:schemeClr val="dk1"/>
                </a:solidFill>
              </a:rPr>
              <a:t>C. Chacon. </a:t>
            </a:r>
            <a:r>
              <a:rPr lang="es-PE" sz="1800">
                <a:solidFill>
                  <a:schemeClr val="dk1"/>
                </a:solidFill>
              </a:rPr>
              <a:t>Prototipo</a:t>
            </a:r>
            <a:r>
              <a:rPr lang="es-PE" sz="1800">
                <a:solidFill>
                  <a:schemeClr val="dk1"/>
                </a:solidFill>
              </a:rPr>
              <a:t> do aplicativo acheivaga - Figma. </a:t>
            </a:r>
            <a:r>
              <a:rPr lang="es-PE" sz="1800" u="sng">
                <a:solidFill>
                  <a:schemeClr val="hlink"/>
                </a:solidFill>
                <a:hlinkClick r:id="rId7"/>
              </a:rPr>
              <a:t>https://www.figma.com/design/KkRZgtMPMPTh4stRvrRMH7/Aplicativo-AcheiVaga?node-id=0-1&amp;p=f&amp;t=2bKViO2ksMt7W2XN-0</a:t>
            </a:r>
            <a:r>
              <a:rPr lang="es-PE" sz="1800">
                <a:solidFill>
                  <a:schemeClr val="dk1"/>
                </a:solidFill>
              </a:rPr>
              <a:t>, 2025. Accessed: 2025-10-01.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s-PE" sz="1800">
                <a:solidFill>
                  <a:schemeClr val="dk1"/>
                </a:solidFill>
              </a:rPr>
              <a:t>Roboflow Inc. Roboflow: The platform for building computer vision models. </a:t>
            </a:r>
            <a:r>
              <a:rPr lang="es-PE" sz="1800" u="sng">
                <a:solidFill>
                  <a:schemeClr val="hlink"/>
                </a:solidFill>
                <a:hlinkClick r:id="rId8"/>
              </a:rPr>
              <a:t>https://roboflow</a:t>
            </a:r>
            <a:r>
              <a:rPr lang="es-PE" sz="1800">
                <a:solidFill>
                  <a:schemeClr val="dk1"/>
                </a:solidFill>
              </a:rPr>
              <a:t>.com, 2025. Accessed: 2025-10-01.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s-PE" sz="1800">
                <a:solidFill>
                  <a:schemeClr val="dk1"/>
                </a:solidFill>
              </a:rPr>
              <a:t>Secretaria Municipal de Urbanismo e Mobilidade, Prefeitura de Niterói. Biblioteca da secretaria municipal de urbanismo e mobilidade. </a:t>
            </a:r>
            <a:r>
              <a:rPr lang="es-PE" sz="1800" u="sng">
                <a:solidFill>
                  <a:schemeClr val="hlink"/>
                </a:solidFill>
                <a:hlinkClick r:id="rId9"/>
              </a:rPr>
              <a:t>https://urbanismo.niteroi.rj.gov.br/biblioteca.php</a:t>
            </a:r>
            <a:r>
              <a:rPr lang="es-PE" sz="1800">
                <a:solidFill>
                  <a:schemeClr val="dk1"/>
                </a:solidFill>
              </a:rPr>
              <a:t>, 2024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2026-09-03T00:15:23Z</dcterms:created>
  <dc:creator>Gerardo</dc:creator>
</cp:coreProperties>
</file>