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2"/>
  </p:notesMasterIdLst>
  <p:sldIdLst>
    <p:sldId id="256" r:id="rId2"/>
    <p:sldId id="257" r:id="rId3"/>
    <p:sldId id="261" r:id="rId4"/>
    <p:sldId id="260" r:id="rId5"/>
    <p:sldId id="268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4" r:id="rId16"/>
    <p:sldId id="272" r:id="rId17"/>
    <p:sldId id="276" r:id="rId18"/>
    <p:sldId id="273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FF2ED-FDD0-4ABB-A3C5-355735537233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A35DD-12CC-4A28-8B1F-F978A3D98CA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5A35DD-12CC-4A28-8B1F-F978A3D98CAE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F3755C-6DAE-454C-89BC-182AB9CF76D7}" type="slidenum">
              <a:rPr lang="pt-BR"/>
              <a:pPr/>
              <a:t>22</a:t>
            </a:fld>
            <a:endParaRPr lang="pt-BR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3481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457200" y="1604963"/>
            <a:ext cx="8228013" cy="4524375"/>
          </a:xfr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>
          <a:xfrm>
            <a:off x="457200" y="6246813"/>
            <a:ext cx="2128838" cy="471487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>
          <a:xfrm>
            <a:off x="3127375" y="6246813"/>
            <a:ext cx="2897188" cy="471487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>
          <a:xfrm>
            <a:off x="6556375" y="6246813"/>
            <a:ext cx="2128838" cy="471487"/>
          </a:xfrm>
        </p:spPr>
        <p:txBody>
          <a:bodyPr/>
          <a:lstStyle>
            <a:lvl1pPr>
              <a:defRPr/>
            </a:lvl1pPr>
          </a:lstStyle>
          <a:p>
            <a:fld id="{31153904-4077-4E49-ADC1-E42548178BF3}" type="slidenum">
              <a:rPr lang="pt-BR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A15800C-E0A5-43B9-908A-FC7867F6D4B9}" type="datetimeFigureOut">
              <a:rPr lang="pt-BR" smtClean="0"/>
              <a:pPr/>
              <a:t>07/05/2010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9E0222E-5408-4373-9D37-8F0B98AD45C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mario-party-8-donkey-kong_1024x7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2844" y="3714752"/>
            <a:ext cx="3686156" cy="1285884"/>
          </a:xfrm>
        </p:spPr>
        <p:txBody>
          <a:bodyPr/>
          <a:lstStyle/>
          <a:p>
            <a:r>
              <a:rPr lang="pt-BR" dirty="0" err="1" smtClean="0">
                <a:solidFill>
                  <a:schemeClr val="tx1"/>
                </a:solidFill>
              </a:rPr>
              <a:t>Gefersom</a:t>
            </a:r>
            <a:r>
              <a:rPr lang="pt-BR" dirty="0" smtClean="0">
                <a:solidFill>
                  <a:schemeClr val="tx1"/>
                </a:solidFill>
              </a:rPr>
              <a:t> C. Lima   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UFF - 2010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14282" y="285728"/>
            <a:ext cx="49292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Java</a:t>
            </a:r>
            <a:br>
              <a:rPr lang="pt-BR" sz="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r>
              <a:rPr lang="pt-BR" sz="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		Play</a:t>
            </a:r>
            <a:endParaRPr lang="pt-BR" sz="9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2143140"/>
          </a:xfrm>
          <a:ln/>
        </p:spPr>
        <p:txBody>
          <a:bodyPr lIns="90000" tIns="46800" rIns="90000" bIns="46800">
            <a:norm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6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alibri" pitchFamily="34" charset="0"/>
              </a:rPr>
              <a:t>Passando </a:t>
            </a:r>
            <a:r>
              <a:rPr lang="pt-BR" sz="6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alibri" pitchFamily="34" charset="0"/>
              </a:rPr>
              <a:t>o controle para outra </a:t>
            </a:r>
            <a:r>
              <a:rPr lang="pt-BR" sz="6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Calibri" pitchFamily="34" charset="0"/>
              </a:rPr>
              <a:t>classe</a:t>
            </a:r>
            <a:endParaRPr lang="pt-BR" sz="6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Calibri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28596" y="2214555"/>
            <a:ext cx="814393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4000" dirty="0" err="1" smtClean="0">
                <a:latin typeface="Calibri" pitchFamily="34" charset="0"/>
                <a:cs typeface="Calibri" pitchFamily="34" charset="0"/>
              </a:rPr>
              <a:t>GameEngine</a:t>
            </a:r>
            <a:endParaRPr lang="pt-BR" sz="4000" dirty="0" smtClean="0">
              <a:latin typeface="Calibri" pitchFamily="34" charset="0"/>
              <a:cs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4000" dirty="0">
                <a:latin typeface="Calibri" pitchFamily="34" charset="0"/>
                <a:cs typeface="Calibri" pitchFamily="34" charset="0"/>
              </a:rPr>
              <a:t>	</a:t>
            </a:r>
            <a:r>
              <a:rPr lang="pt-BR" sz="4000" dirty="0" smtClean="0">
                <a:latin typeface="Calibri" pitchFamily="34" charset="0"/>
                <a:cs typeface="Calibri" pitchFamily="34" charset="0"/>
              </a:rPr>
              <a:t>	.</a:t>
            </a:r>
            <a:r>
              <a:rPr lang="pt-BR" sz="4000" dirty="0" err="1" smtClean="0">
                <a:latin typeface="Calibri" pitchFamily="34" charset="0"/>
                <a:cs typeface="Calibri" pitchFamily="34" charset="0"/>
              </a:rPr>
              <a:t>getInstance</a:t>
            </a:r>
            <a:r>
              <a:rPr lang="pt-BR" sz="4000" dirty="0" smtClean="0">
                <a:latin typeface="Calibri" pitchFamily="34" charset="0"/>
                <a:cs typeface="Calibri" pitchFamily="34" charset="0"/>
              </a:rPr>
              <a:t>().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4000" dirty="0" smtClean="0">
                <a:latin typeface="Calibri" pitchFamily="34" charset="0"/>
                <a:cs typeface="Calibri" pitchFamily="34" charset="0"/>
              </a:rPr>
              <a:t>         	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4000" dirty="0" smtClean="0">
                <a:latin typeface="Calibri" pitchFamily="34" charset="0"/>
                <a:cs typeface="Calibri" pitchFamily="34" charset="0"/>
              </a:rPr>
              <a:t>	</a:t>
            </a:r>
            <a:r>
              <a:rPr lang="pt-BR" sz="6600" b="1" dirty="0" err="1" smtClean="0">
                <a:latin typeface="Calibri" pitchFamily="34" charset="0"/>
                <a:cs typeface="Calibri" pitchFamily="34" charset="0"/>
              </a:rPr>
              <a:t>setNext</a:t>
            </a:r>
            <a:r>
              <a:rPr lang="pt-BR" sz="4000" dirty="0" err="1" smtClean="0">
                <a:latin typeface="Calibri" pitchFamily="34" charset="0"/>
                <a:cs typeface="Calibri" pitchFamily="34" charset="0"/>
              </a:rPr>
              <a:t>GameStateController</a:t>
            </a:r>
            <a:endParaRPr lang="pt-BR" sz="4000" dirty="0" smtClean="0">
              <a:latin typeface="Calibri" pitchFamily="34" charset="0"/>
              <a:cs typeface="Calibri" pitchFamily="34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4000" dirty="0">
                <a:latin typeface="Calibri" pitchFamily="34" charset="0"/>
                <a:cs typeface="Calibri" pitchFamily="34" charset="0"/>
              </a:rPr>
              <a:t>	</a:t>
            </a:r>
            <a:r>
              <a:rPr lang="pt-BR" sz="4000" dirty="0" smtClean="0">
                <a:latin typeface="Calibri" pitchFamily="34" charset="0"/>
                <a:cs typeface="Calibri" pitchFamily="34" charset="0"/>
              </a:rPr>
              <a:t>						( numero X );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4000" dirty="0" smtClean="0">
                <a:latin typeface="Calibri" pitchFamily="34" charset="0"/>
                <a:cs typeface="Calibri" pitchFamily="34" charset="0"/>
              </a:rPr>
              <a:t> </a:t>
            </a:r>
            <a:endParaRPr lang="pt-BR" sz="4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2285984" y="214290"/>
            <a:ext cx="5000660" cy="1714512"/>
          </a:xfrm>
        </p:spPr>
        <p:txBody>
          <a:bodyPr>
            <a:noAutofit/>
          </a:bodyPr>
          <a:lstStyle/>
          <a:p>
            <a:r>
              <a:rPr lang="pt-BR" sz="9600" dirty="0" smtClean="0">
                <a:effectLst/>
                <a:latin typeface="Calibri" pitchFamily="34" charset="0"/>
                <a:cs typeface="Calibri" pitchFamily="34" charset="0"/>
              </a:rPr>
              <a:t>Teclado</a:t>
            </a:r>
            <a:endParaRPr lang="pt-BR" sz="9600" dirty="0"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Imagem 3" descr="TECLADO GENIUS KB-29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714488"/>
            <a:ext cx="6257956" cy="43753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142844" y="0"/>
            <a:ext cx="8229600" cy="1546203"/>
          </a:xfrm>
          <a:ln/>
        </p:spPr>
        <p:txBody>
          <a:bodyPr lIns="90000" tIns="46800" rIns="90000" bIns="46800">
            <a:norm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Teclas</a:t>
            </a:r>
            <a:endParaRPr lang="pt-BR" sz="8800" dirty="0">
              <a:latin typeface="Monotype Corsiva" pitchFamily="6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000100" y="1571612"/>
            <a:ext cx="3571900" cy="41571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Font typeface="Bookman Old Style" pitchFamily="16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 </a:t>
            </a:r>
            <a:r>
              <a:rPr lang="pt-BR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up_key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: </a:t>
            </a:r>
            <a:endParaRPr lang="pt-B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	seta 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pra cima</a:t>
            </a:r>
          </a:p>
          <a:p>
            <a:pPr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 </a:t>
            </a:r>
          </a:p>
          <a:p>
            <a:pPr>
              <a:buFont typeface="Bookman Old Style" pitchFamily="16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 </a:t>
            </a:r>
            <a:r>
              <a:rPr lang="pt-BR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left_key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: </a:t>
            </a:r>
            <a:endParaRPr lang="pt-B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	</a:t>
            </a: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seta 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esquerda</a:t>
            </a:r>
          </a:p>
          <a:p>
            <a:pPr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 </a:t>
            </a:r>
          </a:p>
          <a:p>
            <a:pPr>
              <a:buFont typeface="Bookman Old Style" pitchFamily="16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 </a:t>
            </a:r>
            <a:r>
              <a:rPr lang="pt-BR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right_key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: </a:t>
            </a:r>
            <a:endParaRPr lang="pt-B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	</a:t>
            </a: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seta 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para direita</a:t>
            </a:r>
          </a:p>
          <a:p>
            <a:pPr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 </a:t>
            </a:r>
          </a:p>
          <a:p>
            <a:pPr>
              <a:buFont typeface="Bookman Old Style" pitchFamily="16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 </a:t>
            </a:r>
            <a:r>
              <a:rPr lang="pt-BR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down_key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: </a:t>
            </a:r>
            <a:endParaRPr lang="pt-B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	seta </a:t>
            </a:r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para </a:t>
            </a: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baixo</a:t>
            </a:r>
            <a:endParaRPr lang="pt-BR" sz="2400" dirty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000628" y="1571612"/>
            <a:ext cx="33575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Bookman Old Style" pitchFamily="16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escape_key</a:t>
            </a: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: </a:t>
            </a:r>
            <a:endParaRPr lang="pt-B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tecla ESC </a:t>
            </a: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 </a:t>
            </a:r>
            <a:endParaRPr lang="pt-B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pt-B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>
              <a:buFont typeface="Bookman Old Style" pitchFamily="16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 </a:t>
            </a:r>
            <a:r>
              <a:rPr lang="pt-BR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space_key</a:t>
            </a: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: </a:t>
            </a:r>
            <a:endParaRPr lang="pt-BR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	barra </a:t>
            </a: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de espaço</a:t>
            </a:r>
          </a:p>
          <a:p>
            <a:pPr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 </a:t>
            </a:r>
          </a:p>
          <a:p>
            <a:pPr>
              <a:buFont typeface="Bookman Old Style" pitchFamily="16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 </a:t>
            </a:r>
            <a:r>
              <a:rPr lang="pt-BR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enter_key</a:t>
            </a:r>
            <a:r>
              <a:rPr lang="pt-B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: </a:t>
            </a:r>
            <a:endParaRPr lang="pt-BR" sz="24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	</a:t>
            </a:r>
            <a:r>
              <a:rPr lang="pt-BR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tecla </a:t>
            </a:r>
            <a:r>
              <a:rPr lang="pt-BR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enter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142844" y="0"/>
            <a:ext cx="8229600" cy="1546203"/>
          </a:xfrm>
          <a:ln/>
        </p:spPr>
        <p:txBody>
          <a:bodyPr lIns="90000" tIns="46800" rIns="90000" bIns="46800">
            <a:norm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Teclado - Classes</a:t>
            </a:r>
            <a:endParaRPr lang="pt-BR" sz="8800" dirty="0">
              <a:latin typeface="Monotype Corsiva" pitchFamily="6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857224" y="18573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357158" y="2643182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800" dirty="0" smtClean="0">
                <a:latin typeface="Calibri" pitchFamily="34" charset="0"/>
                <a:cs typeface="Calibri" pitchFamily="34" charset="0"/>
              </a:rPr>
              <a:t>Keyboard 	-&gt; 	</a:t>
            </a:r>
            <a:r>
              <a:rPr lang="pt-BR" sz="4800" dirty="0" err="1" smtClean="0">
                <a:latin typeface="Calibri" pitchFamily="34" charset="0"/>
                <a:cs typeface="Calibri" pitchFamily="34" charset="0"/>
              </a:rPr>
              <a:t>ExtendKeyboard</a:t>
            </a:r>
            <a:endParaRPr lang="pt-BR" sz="48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28596" y="1785926"/>
            <a:ext cx="87154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2000" dirty="0" err="1" smtClean="0"/>
              <a:t>if</a:t>
            </a:r>
            <a:r>
              <a:rPr lang="pt-BR" sz="2000" dirty="0" smtClean="0"/>
              <a:t> ( </a:t>
            </a:r>
            <a:r>
              <a:rPr lang="pt-BR" sz="2000" dirty="0" smtClean="0"/>
              <a:t>keyboard.</a:t>
            </a:r>
            <a:r>
              <a:rPr lang="pt-BR" sz="3200" b="1" dirty="0" err="1" smtClean="0"/>
              <a:t>keyDown</a:t>
            </a:r>
            <a:r>
              <a:rPr lang="pt-BR" sz="2000" dirty="0" smtClean="0"/>
              <a:t>(Keyboard.</a:t>
            </a:r>
            <a:r>
              <a:rPr lang="pt-BR" sz="3200" b="1" dirty="0" smtClean="0"/>
              <a:t>SPACE_KEY</a:t>
            </a:r>
            <a:r>
              <a:rPr lang="pt-BR" sz="2000" dirty="0" smtClean="0"/>
              <a:t>) </a:t>
            </a:r>
            <a:r>
              <a:rPr lang="pt-BR" sz="2000" dirty="0" smtClean="0"/>
              <a:t>)</a:t>
            </a:r>
          </a:p>
          <a:p>
            <a:pPr>
              <a:buNone/>
            </a:pPr>
            <a:r>
              <a:rPr lang="pt-BR" sz="2000" dirty="0" smtClean="0"/>
              <a:t>         </a:t>
            </a:r>
            <a:r>
              <a:rPr lang="pt-BR" sz="2000" dirty="0" err="1" smtClean="0"/>
              <a:t>this</a:t>
            </a:r>
            <a:r>
              <a:rPr lang="pt-BR" sz="2000" dirty="0" smtClean="0"/>
              <a:t>.</a:t>
            </a:r>
            <a:r>
              <a:rPr lang="pt-BR" sz="2000" dirty="0" err="1" smtClean="0"/>
              <a:t>spacePressionado</a:t>
            </a:r>
            <a:r>
              <a:rPr lang="pt-BR" sz="2000" dirty="0" smtClean="0"/>
              <a:t> = </a:t>
            </a:r>
            <a:r>
              <a:rPr lang="pt-BR" sz="2000" dirty="0" err="1" smtClean="0"/>
              <a:t>true</a:t>
            </a:r>
            <a:r>
              <a:rPr lang="pt-BR" sz="2000" dirty="0" smtClean="0"/>
              <a:t>;</a:t>
            </a:r>
          </a:p>
          <a:p>
            <a:pPr>
              <a:buNone/>
            </a:pP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  //</a:t>
            </a:r>
            <a:r>
              <a:rPr lang="pt-BR" sz="2000" dirty="0" err="1" smtClean="0"/>
              <a:t>boolean</a:t>
            </a:r>
            <a:r>
              <a:rPr lang="pt-BR" sz="2000" dirty="0" smtClean="0"/>
              <a:t> </a:t>
            </a:r>
            <a:r>
              <a:rPr lang="pt-BR" sz="2000" dirty="0" err="1" smtClean="0"/>
              <a:t>soltouTecla</a:t>
            </a:r>
            <a:r>
              <a:rPr lang="pt-BR" sz="2000" dirty="0" smtClean="0"/>
              <a:t> = (keyboard.</a:t>
            </a:r>
            <a:r>
              <a:rPr lang="pt-BR" sz="2000" dirty="0" err="1" smtClean="0"/>
              <a:t>keyDown</a:t>
            </a:r>
            <a:r>
              <a:rPr lang="pt-BR" sz="2000" dirty="0" smtClean="0"/>
              <a:t>(</a:t>
            </a:r>
            <a:r>
              <a:rPr lang="pt-BR" sz="2000" dirty="0" err="1" smtClean="0"/>
              <a:t>keyCode</a:t>
            </a:r>
            <a:r>
              <a:rPr lang="pt-BR" sz="2000" dirty="0" smtClean="0"/>
              <a:t>) == </a:t>
            </a:r>
            <a:r>
              <a:rPr lang="pt-BR" sz="2000" dirty="0" err="1" smtClean="0"/>
              <a:t>false</a:t>
            </a:r>
            <a:r>
              <a:rPr lang="pt-BR" sz="2000" dirty="0" smtClean="0"/>
              <a:t>);</a:t>
            </a:r>
          </a:p>
          <a:p>
            <a:pPr>
              <a:buNone/>
            </a:pPr>
            <a:r>
              <a:rPr lang="pt-BR" sz="2000" dirty="0" smtClean="0"/>
              <a:t>       </a:t>
            </a:r>
          </a:p>
          <a:p>
            <a:pPr>
              <a:buNone/>
            </a:pPr>
            <a:r>
              <a:rPr lang="pt-BR" sz="2000" dirty="0" smtClean="0"/>
              <a:t> </a:t>
            </a:r>
            <a:r>
              <a:rPr lang="pt-BR" sz="2000" dirty="0" smtClean="0"/>
              <a:t>   </a:t>
            </a:r>
            <a:r>
              <a:rPr lang="pt-BR" sz="2000" dirty="0" err="1" smtClean="0"/>
              <a:t>if</a:t>
            </a:r>
            <a:r>
              <a:rPr lang="pt-BR" sz="2000" dirty="0" smtClean="0"/>
              <a:t> ( (</a:t>
            </a:r>
            <a:r>
              <a:rPr lang="pt-BR" sz="2000" dirty="0" err="1" smtClean="0"/>
              <a:t>spacePressionado</a:t>
            </a:r>
            <a:r>
              <a:rPr lang="pt-BR" sz="2000" dirty="0" smtClean="0"/>
              <a:t> == </a:t>
            </a:r>
            <a:r>
              <a:rPr lang="pt-BR" sz="2000" dirty="0" err="1" smtClean="0"/>
              <a:t>true</a:t>
            </a:r>
            <a:r>
              <a:rPr lang="pt-BR" sz="2000" dirty="0" smtClean="0"/>
              <a:t>) &amp;&amp; </a:t>
            </a:r>
            <a:r>
              <a:rPr lang="pt-BR" sz="2000" dirty="0" smtClean="0"/>
              <a:t>			   	(</a:t>
            </a:r>
            <a:r>
              <a:rPr lang="pt-BR" sz="2000" dirty="0" smtClean="0"/>
              <a:t>keyboard.</a:t>
            </a:r>
            <a:r>
              <a:rPr lang="pt-BR" sz="2000" dirty="0" err="1" smtClean="0"/>
              <a:t>keyDown</a:t>
            </a:r>
            <a:r>
              <a:rPr lang="pt-BR" sz="2000" dirty="0" smtClean="0"/>
              <a:t>(Keyboard.SPACE_KEY) == </a:t>
            </a:r>
            <a:r>
              <a:rPr lang="pt-BR" sz="2000" dirty="0" err="1" smtClean="0"/>
              <a:t>false</a:t>
            </a:r>
            <a:r>
              <a:rPr lang="pt-BR" sz="2000" dirty="0" smtClean="0"/>
              <a:t>) )</a:t>
            </a:r>
          </a:p>
          <a:p>
            <a:pPr>
              <a:buNone/>
            </a:pPr>
            <a:r>
              <a:rPr lang="pt-BR" sz="2000" dirty="0" smtClean="0"/>
              <a:t>    </a:t>
            </a:r>
            <a:r>
              <a:rPr lang="pt-BR" sz="2000" dirty="0" smtClean="0"/>
              <a:t>{</a:t>
            </a: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            </a:t>
            </a:r>
            <a:r>
              <a:rPr lang="pt-BR" sz="2000" dirty="0" err="1" smtClean="0"/>
              <a:t>this</a:t>
            </a:r>
            <a:r>
              <a:rPr lang="pt-BR" sz="2000" dirty="0" smtClean="0"/>
              <a:t>.</a:t>
            </a:r>
            <a:r>
              <a:rPr lang="pt-BR" sz="2000" dirty="0" err="1" smtClean="0"/>
              <a:t>spacePressionado</a:t>
            </a:r>
            <a:r>
              <a:rPr lang="pt-BR" sz="2000" dirty="0" smtClean="0"/>
              <a:t> = </a:t>
            </a:r>
            <a:r>
              <a:rPr lang="pt-BR" sz="2000" dirty="0" err="1" smtClean="0"/>
              <a:t>false</a:t>
            </a:r>
            <a:r>
              <a:rPr lang="pt-BR" sz="2000" dirty="0" smtClean="0"/>
              <a:t>;</a:t>
            </a:r>
          </a:p>
          <a:p>
            <a:pPr>
              <a:buNone/>
            </a:pPr>
            <a:r>
              <a:rPr lang="pt-BR" sz="2000" dirty="0" smtClean="0"/>
              <a:t>            </a:t>
            </a:r>
            <a:r>
              <a:rPr lang="pt-BR" sz="2000" dirty="0" err="1" smtClean="0"/>
              <a:t>return</a:t>
            </a:r>
            <a:r>
              <a:rPr lang="pt-BR" sz="2000" dirty="0" smtClean="0"/>
              <a:t> </a:t>
            </a:r>
            <a:r>
              <a:rPr lang="pt-BR" sz="2000" dirty="0" err="1" smtClean="0"/>
              <a:t>true</a:t>
            </a:r>
            <a:r>
              <a:rPr lang="pt-BR" sz="2000" dirty="0" smtClean="0"/>
              <a:t>;</a:t>
            </a:r>
          </a:p>
          <a:p>
            <a:pPr>
              <a:buNone/>
            </a:pPr>
            <a:r>
              <a:rPr lang="pt-BR" sz="2000" dirty="0" smtClean="0"/>
              <a:t>    }</a:t>
            </a:r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    </a:t>
            </a:r>
            <a:r>
              <a:rPr lang="pt-BR" sz="2000" dirty="0" err="1" smtClean="0"/>
              <a:t>return</a:t>
            </a:r>
            <a:r>
              <a:rPr lang="pt-BR" sz="2000" dirty="0" smtClean="0"/>
              <a:t> </a:t>
            </a:r>
            <a:r>
              <a:rPr lang="pt-BR" sz="2000" dirty="0" err="1" smtClean="0"/>
              <a:t>false</a:t>
            </a:r>
            <a:r>
              <a:rPr lang="pt-BR" sz="2000" dirty="0" smtClean="0"/>
              <a:t>;</a:t>
            </a:r>
            <a:endParaRPr lang="pt-BR" sz="20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142844" y="0"/>
            <a:ext cx="8229600" cy="1546203"/>
          </a:xfrm>
          <a:ln/>
        </p:spPr>
        <p:txBody>
          <a:bodyPr lIns="90000" tIns="46800" rIns="90000" bIns="46800">
            <a:norm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Teclado - Código</a:t>
            </a:r>
            <a:endParaRPr lang="pt-BR" sz="8800" dirty="0">
              <a:latin typeface="Monotype Corsiva" pitchFamily="6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571472" y="2285992"/>
            <a:ext cx="8229600" cy="10715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BR" sz="3600" dirty="0" err="1" smtClean="0"/>
              <a:t>public</a:t>
            </a:r>
            <a:r>
              <a:rPr lang="pt-BR" sz="3600" dirty="0" smtClean="0"/>
              <a:t> </a:t>
            </a:r>
            <a:r>
              <a:rPr lang="pt-BR" sz="3600" dirty="0" err="1" smtClean="0"/>
              <a:t>boolean</a:t>
            </a:r>
            <a:r>
              <a:rPr lang="pt-BR" sz="3600" dirty="0" smtClean="0"/>
              <a:t> </a:t>
            </a:r>
            <a:r>
              <a:rPr lang="pt-BR" sz="6000" b="1" dirty="0" err="1" smtClean="0"/>
              <a:t>space</a:t>
            </a:r>
            <a:r>
              <a:rPr lang="pt-BR" sz="3600" dirty="0" err="1" smtClean="0"/>
              <a:t>PresLib</a:t>
            </a:r>
            <a:r>
              <a:rPr lang="pt-BR" sz="3600" dirty="0" smtClean="0"/>
              <a:t>( </a:t>
            </a:r>
            <a:r>
              <a:rPr lang="pt-BR" sz="3600" dirty="0" smtClean="0"/>
              <a:t>);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Teclado - Código</a:t>
            </a:r>
            <a:endParaRPr lang="pt-BR" sz="8800" dirty="0">
              <a:latin typeface="Monotype Corsiva" pitchFamily="6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sz="4400" b="1" dirty="0" err="1" smtClean="0"/>
              <a:t>space</a:t>
            </a:r>
            <a:r>
              <a:rPr lang="pt-BR" dirty="0" err="1" smtClean="0"/>
              <a:t>PresLib</a:t>
            </a:r>
            <a:r>
              <a:rPr lang="pt-BR" dirty="0" smtClean="0"/>
              <a:t>( </a:t>
            </a:r>
            <a:r>
              <a:rPr lang="pt-BR" dirty="0" smtClean="0"/>
              <a:t>);</a:t>
            </a:r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sz="4800" dirty="0" err="1" smtClean="0"/>
              <a:t>enter</a:t>
            </a:r>
            <a:r>
              <a:rPr lang="pt-BR" dirty="0" err="1" smtClean="0"/>
              <a:t>PresLib</a:t>
            </a:r>
            <a:r>
              <a:rPr lang="pt-BR" dirty="0" smtClean="0"/>
              <a:t>( </a:t>
            </a:r>
            <a:r>
              <a:rPr lang="pt-BR" dirty="0" smtClean="0"/>
              <a:t>);</a:t>
            </a:r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sz="4800" dirty="0" err="1" smtClean="0"/>
              <a:t>space</a:t>
            </a:r>
            <a:r>
              <a:rPr lang="pt-BR" dirty="0" err="1" smtClean="0"/>
              <a:t>PresLib</a:t>
            </a:r>
            <a:r>
              <a:rPr lang="pt-BR" dirty="0" smtClean="0"/>
              <a:t>( </a:t>
            </a:r>
            <a:r>
              <a:rPr lang="pt-BR" dirty="0" smtClean="0"/>
              <a:t>);</a:t>
            </a:r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sz="4800" dirty="0" err="1" smtClean="0"/>
              <a:t>escape</a:t>
            </a:r>
            <a:r>
              <a:rPr lang="pt-BR" dirty="0" err="1" smtClean="0"/>
              <a:t>PresLib</a:t>
            </a:r>
            <a:r>
              <a:rPr lang="pt-BR" dirty="0" smtClean="0"/>
              <a:t>( </a:t>
            </a:r>
            <a:r>
              <a:rPr lang="pt-BR" dirty="0" smtClean="0"/>
              <a:t>);</a:t>
            </a:r>
          </a:p>
          <a:p>
            <a:pPr>
              <a:buNone/>
            </a:pPr>
            <a:r>
              <a:rPr lang="en-US" dirty="0" smtClean="0"/>
              <a:t>public </a:t>
            </a:r>
            <a:r>
              <a:rPr lang="en-US" dirty="0" err="1" smtClean="0"/>
              <a:t>boolean</a:t>
            </a:r>
            <a:r>
              <a:rPr lang="en-US" dirty="0" smtClean="0"/>
              <a:t> </a:t>
            </a:r>
            <a:r>
              <a:rPr lang="en-US" sz="3600" b="1" dirty="0" err="1" smtClean="0"/>
              <a:t>keyDown</a:t>
            </a:r>
            <a:r>
              <a:rPr lang="en-US" dirty="0" smtClean="0"/>
              <a:t>(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keyCode</a:t>
            </a:r>
            <a:r>
              <a:rPr lang="en-US" dirty="0" smtClean="0"/>
              <a:t> </a:t>
            </a:r>
            <a:r>
              <a:rPr lang="en-US" dirty="0" smtClean="0"/>
              <a:t>);</a:t>
            </a:r>
            <a:endParaRPr lang="pt-BR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Teclado - Código</a:t>
            </a:r>
            <a:endParaRPr lang="pt-BR" sz="8800" dirty="0">
              <a:latin typeface="Monotype Corsiva" pitchFamily="6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500034" y="1714488"/>
            <a:ext cx="8172000" cy="40719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Keyboard. SPACE_KEY</a:t>
            </a:r>
            <a:r>
              <a:rPr lang="pt-BR" dirty="0" smtClean="0"/>
              <a:t>;</a:t>
            </a:r>
          </a:p>
          <a:p>
            <a:pPr>
              <a:buNone/>
            </a:pPr>
            <a:endParaRPr lang="pt-BR" sz="1200" dirty="0" smtClean="0"/>
          </a:p>
          <a:p>
            <a:pPr>
              <a:buNone/>
            </a:pPr>
            <a:r>
              <a:rPr lang="pt-BR" dirty="0" smtClean="0"/>
              <a:t>Keyboard.DOWN_KEY;</a:t>
            </a:r>
          </a:p>
          <a:p>
            <a:pPr>
              <a:buNone/>
            </a:pPr>
            <a:endParaRPr lang="pt-BR" sz="1500" baseline="-25000" dirty="0" smtClean="0"/>
          </a:p>
          <a:p>
            <a:pPr>
              <a:buNone/>
            </a:pPr>
            <a:r>
              <a:rPr lang="pt-BR" dirty="0" smtClean="0"/>
              <a:t>Keyboard.UP_KEY;</a:t>
            </a:r>
          </a:p>
          <a:p>
            <a:pPr>
              <a:buNone/>
            </a:pPr>
            <a:endParaRPr lang="pt-BR" sz="1500" dirty="0" smtClean="0"/>
          </a:p>
          <a:p>
            <a:pPr>
              <a:buNone/>
            </a:pPr>
            <a:r>
              <a:rPr lang="pt-BR" dirty="0" smtClean="0"/>
              <a:t>Keyboard.LEFT_KEY;</a:t>
            </a:r>
          </a:p>
          <a:p>
            <a:pPr>
              <a:buNone/>
            </a:pPr>
            <a:endParaRPr lang="pt-BR" sz="1400" dirty="0" smtClean="0"/>
          </a:p>
          <a:p>
            <a:pPr>
              <a:buNone/>
            </a:pPr>
            <a:r>
              <a:rPr lang="pt-BR" dirty="0" smtClean="0"/>
              <a:t>Keyboard.RIGHT_KEY</a:t>
            </a:r>
            <a:r>
              <a:rPr lang="pt-BR" dirty="0" smtClean="0"/>
              <a:t>;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Teclado - Código</a:t>
            </a:r>
            <a:endParaRPr lang="pt-BR" sz="8800" dirty="0">
              <a:latin typeface="Monotype Corsiva" pitchFamily="6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57126" y="1571612"/>
            <a:ext cx="87868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pt-BR" sz="3200" dirty="0" err="1" smtClean="0"/>
              <a:t>public</a:t>
            </a:r>
            <a:r>
              <a:rPr lang="pt-BR" sz="3200" dirty="0" smtClean="0"/>
              <a:t> </a:t>
            </a:r>
            <a:r>
              <a:rPr lang="pt-BR" sz="3200" dirty="0" err="1" smtClean="0"/>
              <a:t>ExtendKeyboard</a:t>
            </a:r>
            <a:r>
              <a:rPr lang="pt-BR" sz="3200" dirty="0" smtClean="0"/>
              <a:t>(</a:t>
            </a:r>
          </a:p>
          <a:p>
            <a:pPr>
              <a:buNone/>
            </a:pPr>
            <a:r>
              <a:rPr lang="pt-BR" sz="3200" dirty="0" smtClean="0"/>
              <a:t>	</a:t>
            </a:r>
            <a:r>
              <a:rPr lang="pt-BR" sz="3200" dirty="0" smtClean="0"/>
              <a:t>			</a:t>
            </a:r>
            <a:r>
              <a:rPr lang="pt-BR" sz="3200" dirty="0" err="1" smtClean="0"/>
              <a:t>javaPlay</a:t>
            </a:r>
            <a:r>
              <a:rPr lang="pt-BR" sz="3200" dirty="0" smtClean="0"/>
              <a:t>.Keyboard </a:t>
            </a:r>
            <a:r>
              <a:rPr lang="pt-BR" sz="3200" dirty="0" smtClean="0"/>
              <a:t>k </a:t>
            </a:r>
            <a:r>
              <a:rPr lang="pt-BR" sz="3200" dirty="0" smtClean="0"/>
              <a:t>);</a:t>
            </a:r>
          </a:p>
          <a:p>
            <a:pPr>
              <a:buNone/>
            </a:pPr>
            <a:endParaRPr lang="pt-BR" sz="3200" dirty="0" smtClean="0"/>
          </a:p>
          <a:p>
            <a:pPr>
              <a:buNone/>
            </a:pPr>
            <a:r>
              <a:rPr lang="pt-BR" sz="3200" dirty="0" err="1" smtClean="0"/>
              <a:t>ExtendKeyboard</a:t>
            </a:r>
            <a:r>
              <a:rPr lang="pt-BR" sz="3200" dirty="0" smtClean="0"/>
              <a:t> </a:t>
            </a:r>
            <a:r>
              <a:rPr lang="pt-BR" sz="3200" b="1" dirty="0" smtClean="0"/>
              <a:t>teclado</a:t>
            </a:r>
            <a:r>
              <a:rPr lang="pt-BR" sz="3200" dirty="0" smtClean="0"/>
              <a:t> = </a:t>
            </a:r>
          </a:p>
          <a:p>
            <a:pPr>
              <a:buNone/>
            </a:pPr>
            <a:r>
              <a:rPr lang="pt-BR" sz="3200" dirty="0" smtClean="0"/>
              <a:t>			</a:t>
            </a:r>
            <a:r>
              <a:rPr lang="pt-BR" sz="3200" dirty="0" err="1" smtClean="0"/>
              <a:t>new</a:t>
            </a:r>
            <a:r>
              <a:rPr lang="pt-BR" sz="3200" dirty="0" smtClean="0"/>
              <a:t> </a:t>
            </a:r>
            <a:r>
              <a:rPr lang="pt-BR" sz="3200" dirty="0" err="1" smtClean="0"/>
              <a:t>ExtendKeyboard</a:t>
            </a:r>
            <a:r>
              <a:rPr lang="pt-BR" sz="3200" dirty="0" smtClean="0"/>
              <a:t>( 						</a:t>
            </a:r>
            <a:r>
              <a:rPr lang="pt-BR" sz="3200" dirty="0" err="1" smtClean="0"/>
              <a:t>GameEngine</a:t>
            </a:r>
            <a:r>
              <a:rPr lang="pt-BR" sz="3200" dirty="0" smtClean="0"/>
              <a:t>.</a:t>
            </a:r>
          </a:p>
          <a:p>
            <a:pPr>
              <a:buNone/>
            </a:pPr>
            <a:r>
              <a:rPr lang="pt-BR" sz="3200" dirty="0" smtClean="0"/>
              <a:t>					</a:t>
            </a:r>
            <a:r>
              <a:rPr lang="pt-BR" sz="3200" dirty="0" err="1" smtClean="0"/>
              <a:t>getInstance</a:t>
            </a:r>
            <a:r>
              <a:rPr lang="pt-BR" sz="3200" dirty="0" smtClean="0"/>
              <a:t>.</a:t>
            </a:r>
          </a:p>
          <a:p>
            <a:pPr>
              <a:buNone/>
            </a:pPr>
            <a:r>
              <a:rPr lang="pt-BR" sz="3200" dirty="0" smtClean="0"/>
              <a:t>						</a:t>
            </a:r>
            <a:r>
              <a:rPr lang="pt-BR" sz="3200" dirty="0" err="1" smtClean="0"/>
              <a:t>getKeyboard</a:t>
            </a:r>
            <a:r>
              <a:rPr lang="pt-BR" sz="3200" dirty="0" smtClean="0"/>
              <a:t>() 									);</a:t>
            </a:r>
            <a:endParaRPr lang="pt-BR" sz="3200" dirty="0" smtClean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Teclado - Código</a:t>
            </a:r>
            <a:endParaRPr lang="pt-BR" sz="8800" dirty="0">
              <a:latin typeface="Monotype Corsiva" pitchFamily="6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57126" y="1571612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pt-BR" sz="3200" dirty="0" smtClean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571472" y="928670"/>
            <a:ext cx="8229600" cy="1143000"/>
          </a:xfrm>
          <a:ln/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Mouse</a:t>
            </a:r>
            <a:endParaRPr lang="pt-BR" sz="8800" dirty="0">
              <a:latin typeface="Monotype Corsiva" pitchFamily="64" charset="0"/>
            </a:endParaRPr>
          </a:p>
        </p:txBody>
      </p:sp>
      <p:pic>
        <p:nvPicPr>
          <p:cNvPr id="7" name="Imagem 6" descr="Belkin_Comfort_Mouse_Retractab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1285860"/>
            <a:ext cx="3950208" cy="45354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Mario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2500306"/>
            <a:ext cx="3669637" cy="4000504"/>
          </a:xfrm>
          <a:prstGeom prst="rect">
            <a:avLst/>
          </a:prstGeom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642942"/>
          </a:xfrm>
        </p:spPr>
        <p:txBody>
          <a:bodyPr>
            <a:normAutofit/>
          </a:bodyPr>
          <a:lstStyle/>
          <a:p>
            <a:r>
              <a:rPr lang="pt-BR" dirty="0" smtClean="0"/>
              <a:t>Imagem 2D ou 3D animadas ou não</a:t>
            </a:r>
          </a:p>
          <a:p>
            <a:endParaRPr lang="pt-BR" sz="1600" baseline="-25000" dirty="0"/>
          </a:p>
          <a:p>
            <a:pPr>
              <a:buNone/>
            </a:pPr>
            <a:endParaRPr lang="pt-BR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Autofit/>
          </a:bodyPr>
          <a:lstStyle/>
          <a:p>
            <a:r>
              <a:rPr lang="pt-BR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 que é um </a:t>
            </a:r>
            <a:r>
              <a:rPr lang="pt-BR" sz="6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Sprite</a:t>
            </a:r>
            <a:r>
              <a:rPr lang="pt-BR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?</a:t>
            </a:r>
            <a:endParaRPr lang="pt-BR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6" name="Imagem 5" descr="art_sa2_sonic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643182"/>
            <a:ext cx="2929358" cy="369967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57126" y="1571612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pt-BR" sz="3200" dirty="0" smtClean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285720" y="857232"/>
            <a:ext cx="8229600" cy="1143000"/>
          </a:xfrm>
          <a:ln/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Mouse - Botões</a:t>
            </a:r>
            <a:endParaRPr lang="pt-BR" sz="8800" dirty="0">
              <a:latin typeface="Monotype Corsiva" pitchFamily="64" charset="0"/>
            </a:endParaRPr>
          </a:p>
        </p:txBody>
      </p:sp>
      <p:sp>
        <p:nvSpPr>
          <p:cNvPr id="6" name="Espaço Reservado para Conteúdo 1"/>
          <p:cNvSpPr>
            <a:spLocks noGrp="1"/>
          </p:cNvSpPr>
          <p:nvPr>
            <p:ph idx="1"/>
          </p:nvPr>
        </p:nvSpPr>
        <p:spPr>
          <a:xfrm>
            <a:off x="500034" y="2714620"/>
            <a:ext cx="8229600" cy="1643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Botão Esquerdo  -   </a:t>
            </a:r>
            <a:r>
              <a:rPr lang="pt-BR" dirty="0" err="1" smtClean="0"/>
              <a:t>Right</a:t>
            </a:r>
            <a:r>
              <a:rPr lang="pt-BR" dirty="0" smtClean="0"/>
              <a:t> Button</a:t>
            </a:r>
            <a:endParaRPr lang="pt-BR" dirty="0" smtClean="0"/>
          </a:p>
          <a:p>
            <a:pPr>
              <a:buNone/>
            </a:pPr>
            <a:r>
              <a:rPr lang="pt-BR" dirty="0" smtClean="0"/>
              <a:t>Botão do Meio    –   </a:t>
            </a:r>
            <a:r>
              <a:rPr lang="pt-BR" dirty="0" err="1" smtClean="0"/>
              <a:t>Middle</a:t>
            </a:r>
            <a:r>
              <a:rPr lang="pt-BR" dirty="0" smtClean="0"/>
              <a:t> Button</a:t>
            </a:r>
          </a:p>
          <a:p>
            <a:pPr>
              <a:buNone/>
            </a:pPr>
            <a:r>
              <a:rPr lang="pt-BR" dirty="0" smtClean="0"/>
              <a:t>Botão Direito      -   </a:t>
            </a:r>
            <a:r>
              <a:rPr lang="pt-BR" dirty="0" err="1" smtClean="0"/>
              <a:t>Left</a:t>
            </a:r>
            <a:r>
              <a:rPr lang="pt-BR" dirty="0" smtClean="0"/>
              <a:t> Button</a:t>
            </a:r>
            <a:endParaRPr lang="pt-BR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57126" y="1571612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pt-BR" sz="3200" dirty="0" smtClean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229600" cy="1143000"/>
          </a:xfrm>
          <a:ln/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8800" dirty="0" smtClean="0">
                <a:latin typeface="Monotype Corsiva" pitchFamily="64" charset="0"/>
              </a:rPr>
              <a:t>Mouse - Botões</a:t>
            </a:r>
            <a:endParaRPr lang="pt-BR" sz="8800" dirty="0">
              <a:latin typeface="Monotype Corsiva" pitchFamily="64" charset="0"/>
            </a:endParaRPr>
          </a:p>
        </p:txBody>
      </p:sp>
      <p:sp>
        <p:nvSpPr>
          <p:cNvPr id="6" name="Espaço Reservado para Conteúdo 1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005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dirty="0" err="1" smtClean="0"/>
              <a:t>botaoEsquerdoPressionado</a:t>
            </a:r>
            <a:r>
              <a:rPr lang="pt-BR" dirty="0" smtClean="0"/>
              <a:t>()</a:t>
            </a:r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dirty="0" err="1" smtClean="0"/>
              <a:t>botaoDireitoPressionado</a:t>
            </a:r>
            <a:r>
              <a:rPr lang="pt-BR" dirty="0" smtClean="0"/>
              <a:t>()</a:t>
            </a:r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dirty="0" err="1" smtClean="0"/>
              <a:t>botaoCentralPressionado</a:t>
            </a:r>
            <a:r>
              <a:rPr lang="pt-BR" dirty="0" smtClean="0"/>
              <a:t>()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dirty="0" err="1" smtClean="0"/>
              <a:t>clicouDireito</a:t>
            </a:r>
            <a:r>
              <a:rPr lang="pt-BR" dirty="0" smtClean="0"/>
              <a:t>()</a:t>
            </a:r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dirty="0" err="1" smtClean="0"/>
              <a:t>clicouCentral</a:t>
            </a:r>
            <a:r>
              <a:rPr lang="pt-BR" dirty="0" smtClean="0"/>
              <a:t>()</a:t>
            </a:r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dirty="0" err="1" smtClean="0"/>
              <a:t>clicouEsquerdo</a:t>
            </a:r>
            <a:r>
              <a:rPr lang="pt-BR" dirty="0" smtClean="0"/>
              <a:t>()</a:t>
            </a:r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boolean</a:t>
            </a:r>
            <a:r>
              <a:rPr lang="pt-BR" dirty="0" smtClean="0"/>
              <a:t> </a:t>
            </a:r>
            <a:r>
              <a:rPr lang="pt-BR" dirty="0" err="1" smtClean="0"/>
              <a:t>sobreObjeto</a:t>
            </a:r>
            <a:r>
              <a:rPr lang="pt-BR" dirty="0" smtClean="0"/>
              <a:t>( Objeto </a:t>
            </a:r>
            <a:r>
              <a:rPr lang="pt-BR" dirty="0" err="1" smtClean="0"/>
              <a:t>objeto</a:t>
            </a:r>
            <a:r>
              <a:rPr lang="pt-BR" dirty="0" smtClean="0"/>
              <a:t> </a:t>
            </a:r>
            <a:r>
              <a:rPr lang="pt-BR" dirty="0" smtClean="0"/>
              <a:t>)</a:t>
            </a:r>
          </a:p>
          <a:p>
            <a:pPr>
              <a:buNone/>
            </a:pPr>
            <a:r>
              <a:rPr lang="pt-BR" dirty="0" err="1" smtClean="0"/>
              <a:t>public</a:t>
            </a:r>
            <a:r>
              <a:rPr lang="pt-BR" dirty="0" smtClean="0"/>
              <a:t> </a:t>
            </a:r>
            <a:r>
              <a:rPr lang="pt-BR" dirty="0" err="1" smtClean="0"/>
              <a:t>Point</a:t>
            </a:r>
            <a:r>
              <a:rPr lang="pt-BR" dirty="0" smtClean="0"/>
              <a:t> </a:t>
            </a:r>
            <a:r>
              <a:rPr lang="pt-BR" dirty="0" err="1" smtClean="0"/>
              <a:t>getPosicao</a:t>
            </a:r>
            <a:r>
              <a:rPr lang="pt-BR" dirty="0" smtClean="0"/>
              <a:t>()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357158" y="344489"/>
            <a:ext cx="7743855" cy="1584314"/>
          </a:xfrm>
          <a:ln/>
        </p:spPr>
        <p:txBody>
          <a:bodyPr lIns="90000" tIns="46800" rIns="90000" bIns="46800">
            <a:normAutofit/>
          </a:bodyPr>
          <a:lstStyle/>
          <a:p>
            <a:pPr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7200" dirty="0">
                <a:latin typeface="Monotype Corsiva" pitchFamily="64" charset="0"/>
              </a:rPr>
              <a:t>Coordenadas </a:t>
            </a:r>
            <a:r>
              <a:rPr lang="pt-BR" sz="7200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  <a:t>X e </a:t>
            </a:r>
            <a:r>
              <a:rPr lang="pt-BR" sz="7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  <a:t>Y</a:t>
            </a:r>
            <a:endParaRPr lang="pt-BR" sz="7200" dirty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4" charset="0"/>
            </a:endParaRP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76263" y="1809750"/>
            <a:ext cx="8999537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Todo </a:t>
            </a:r>
            <a:r>
              <a:rPr lang="pt-BR" sz="3200" b="1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Sprite</a:t>
            </a:r>
            <a:r>
              <a:rPr lang="pt-BR" sz="32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pt-BR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tem suas </a:t>
            </a:r>
            <a:r>
              <a:rPr lang="pt-BR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próprias </a:t>
            </a:r>
            <a:r>
              <a:rPr lang="pt-BR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coordenadas X e Y.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65300" y="2420938"/>
            <a:ext cx="5183188" cy="3663949"/>
            <a:chOff x="1112" y="1525"/>
            <a:chExt cx="3265" cy="2308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112" y="1525"/>
              <a:ext cx="579" cy="309"/>
              <a:chOff x="1112" y="1525"/>
              <a:chExt cx="579" cy="309"/>
            </a:xfrm>
          </p:grpSpPr>
          <p:sp>
            <p:nvSpPr>
              <p:cNvPr id="13317" name="Rectangle 5"/>
              <p:cNvSpPr>
                <a:spLocks noChangeArrowheads="1"/>
              </p:cNvSpPr>
              <p:nvPr/>
            </p:nvSpPr>
            <p:spPr bwMode="auto">
              <a:xfrm>
                <a:off x="1112" y="1525"/>
                <a:ext cx="578" cy="2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tabLst>
                    <a:tab pos="723900" algn="l"/>
                  </a:tabLst>
                </a:pPr>
                <a:r>
                  <a:rPr lang="pt-BR" sz="24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6" charset="0"/>
                  </a:rPr>
                  <a:t>(   ,   )</a:t>
                </a:r>
              </a:p>
            </p:txBody>
          </p:sp>
          <p:sp>
            <p:nvSpPr>
              <p:cNvPr id="13318" name="Rectangle 6"/>
              <p:cNvSpPr>
                <a:spLocks noChangeArrowheads="1"/>
              </p:cNvSpPr>
              <p:nvPr/>
            </p:nvSpPr>
            <p:spPr bwMode="auto">
              <a:xfrm>
                <a:off x="1113" y="1525"/>
                <a:ext cx="578" cy="290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tabLst>
                    <a:tab pos="723900" algn="l"/>
                  </a:tabLst>
                </a:pPr>
                <a:r>
                  <a:rPr lang="pt-BR" sz="24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6" charset="0"/>
                  </a:rPr>
                  <a:t>(   ,   )</a:t>
                </a:r>
              </a:p>
            </p:txBody>
          </p:sp>
          <p:sp>
            <p:nvSpPr>
              <p:cNvPr id="13319" name="Rectangle 7"/>
              <p:cNvSpPr>
                <a:spLocks noChangeArrowheads="1"/>
              </p:cNvSpPr>
              <p:nvPr/>
            </p:nvSpPr>
            <p:spPr bwMode="auto">
              <a:xfrm>
                <a:off x="1193" y="1542"/>
                <a:ext cx="255" cy="2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pt-BR" sz="24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6" charset="0"/>
                  </a:rPr>
                  <a:t>X</a:t>
                </a:r>
              </a:p>
            </p:txBody>
          </p:sp>
          <p:sp>
            <p:nvSpPr>
              <p:cNvPr id="13320" name="Rectangle 8"/>
              <p:cNvSpPr>
                <a:spLocks noChangeArrowheads="1"/>
              </p:cNvSpPr>
              <p:nvPr/>
            </p:nvSpPr>
            <p:spPr bwMode="auto">
              <a:xfrm>
                <a:off x="1365" y="1542"/>
                <a:ext cx="255" cy="292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none" lIns="90000" tIns="46800" rIns="90000" bIns="46800">
                <a:spAutoFit/>
              </a:bodyPr>
              <a:lstStyle/>
              <a:p>
                <a:r>
                  <a:rPr lang="pt-BR" sz="240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6" charset="0"/>
                  </a:rPr>
                  <a:t>Y</a:t>
                </a:r>
              </a:p>
            </p:txBody>
          </p:sp>
        </p:grpSp>
        <p:pic>
          <p:nvPicPr>
            <p:cNvPr id="13321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55" y="1797"/>
              <a:ext cx="2722" cy="2036"/>
            </a:xfrm>
            <a:prstGeom prst="rect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2162175" y="2441575"/>
            <a:ext cx="404576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pt-B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Y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890713" y="2452688"/>
            <a:ext cx="404576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r>
              <a:rPr lang="pt-BR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</a:rPr>
              <a:t>X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3559 0">
                                      <p:cBhvr additive="repl">
                                        <p:cTn id="18" dur="2000" fill="hold"/>
                                        <p:tgtEl>
                                          <p:spTgt spid="13323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49306">
                                      <p:cBhvr additive="repl">
                                        <p:cTn id="22" dur="2000" fill="hold"/>
                                        <p:tgtEl>
                                          <p:spTgt spid="13322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785786" y="1500174"/>
            <a:ext cx="6976645" cy="4517699"/>
            <a:chOff x="2486" y="2154"/>
            <a:chExt cx="3104" cy="2041"/>
          </a:xfrm>
        </p:grpSpPr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613" y="2562"/>
              <a:ext cx="1" cy="1552"/>
            </a:xfrm>
            <a:prstGeom prst="line">
              <a:avLst/>
            </a:prstGeom>
            <a:noFill/>
            <a:ln w="9360">
              <a:solidFill>
                <a:srgbClr val="3333FF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BR" sz="28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2708" y="2309"/>
              <a:ext cx="2882" cy="1"/>
            </a:xfrm>
            <a:prstGeom prst="line">
              <a:avLst/>
            </a:prstGeom>
            <a:noFill/>
            <a:ln w="9360">
              <a:solidFill>
                <a:srgbClr val="3333FF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pt-BR" sz="28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740" y="2453"/>
              <a:ext cx="2850" cy="1696"/>
            </a:xfrm>
            <a:prstGeom prst="rect">
              <a:avLst/>
            </a:prstGeom>
            <a:noFill/>
            <a:ln w="9360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 sz="440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740" y="2453"/>
              <a:ext cx="795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6720" tIns="36720" rIns="36720" bIns="36720"/>
            <a:lstStyle/>
            <a:p>
              <a:pPr>
                <a:tabLst>
                  <a:tab pos="723900" algn="l"/>
                </a:tabLst>
              </a:pPr>
              <a:r>
                <a:rPr lang="pt-BR" sz="2800" b="1" dirty="0">
                  <a:latin typeface="Calibri" pitchFamily="34" charset="0"/>
                  <a:cs typeface="Calibri" pitchFamily="34" charset="0"/>
                </a:rPr>
                <a:t>( 0, 0 )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4870" y="2444"/>
              <a:ext cx="699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6720" tIns="36720" rIns="36720" bIns="36720"/>
            <a:lstStyle/>
            <a:p>
              <a:pPr>
                <a:tabLst>
                  <a:tab pos="723900" algn="l"/>
                </a:tabLst>
              </a:pPr>
              <a:r>
                <a:rPr lang="pt-BR" sz="2800" b="1" dirty="0">
                  <a:latin typeface="Calibri" pitchFamily="34" charset="0"/>
                  <a:cs typeface="Calibri" pitchFamily="34" charset="0"/>
                </a:rPr>
                <a:t>( 600 , 0 )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2486" y="2154"/>
              <a:ext cx="273" cy="4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r>
                <a:rPr lang="pt-BR" sz="2800" dirty="0">
                  <a:latin typeface="Calibri" pitchFamily="34" charset="0"/>
                  <a:cs typeface="Calibri" pitchFamily="34" charset="0"/>
                </a:rPr>
                <a:t>X</a:t>
              </a:r>
            </a:p>
            <a:p>
              <a:r>
                <a:rPr lang="pt-BR" sz="2800" dirty="0">
                  <a:latin typeface="Calibri" pitchFamily="34" charset="0"/>
                  <a:cs typeface="Calibri" pitchFamily="34" charset="0"/>
                </a:rPr>
                <a:t>Y</a:t>
              </a: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4743" y="3897"/>
              <a:ext cx="826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6720" tIns="36720" rIns="36720" bIns="36720"/>
            <a:lstStyle/>
            <a:p>
              <a:pPr>
                <a:tabLst>
                  <a:tab pos="723900" algn="l"/>
                </a:tabLst>
              </a:pPr>
              <a:r>
                <a:rPr lang="pt-BR" sz="2800" b="1" dirty="0">
                  <a:latin typeface="Calibri" pitchFamily="34" charset="0"/>
                  <a:cs typeface="Calibri" pitchFamily="34" charset="0"/>
                </a:rPr>
                <a:t>( 800 , 600 )</a:t>
              </a: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2749" y="3942"/>
              <a:ext cx="1000" cy="2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36720" tIns="36720" rIns="36720" bIns="36720"/>
            <a:lstStyle/>
            <a:p>
              <a:pPr>
                <a:tabLst>
                  <a:tab pos="723900" algn="l"/>
                </a:tabLst>
              </a:pPr>
              <a:r>
                <a:rPr lang="pt-BR" sz="2800" b="1">
                  <a:latin typeface="Calibri" pitchFamily="34" charset="0"/>
                  <a:cs typeface="Calibri" pitchFamily="34" charset="0"/>
                </a:rPr>
                <a:t>( 0 , 800 )</a:t>
              </a:r>
            </a:p>
          </p:txBody>
        </p:sp>
      </p:grpSp>
      <p:sp>
        <p:nvSpPr>
          <p:cNvPr id="15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7743855" cy="1584314"/>
          </a:xfrm>
          <a:ln/>
        </p:spPr>
        <p:txBody>
          <a:bodyPr lIns="90000" tIns="46800" rIns="90000" bIns="46800">
            <a:normAutofit/>
          </a:bodyPr>
          <a:lstStyle/>
          <a:p>
            <a:pPr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7200" dirty="0">
                <a:latin typeface="Monotype Corsiva" pitchFamily="64" charset="0"/>
              </a:rPr>
              <a:t>Coordenadas </a:t>
            </a:r>
            <a:r>
              <a:rPr lang="pt-BR" sz="7200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  <a:t>X e </a:t>
            </a:r>
            <a:r>
              <a:rPr lang="pt-BR" sz="7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4" charset="0"/>
              </a:rPr>
              <a:t>Y</a:t>
            </a:r>
            <a:endParaRPr lang="pt-BR" sz="7200" dirty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1142976" y="500042"/>
            <a:ext cx="6645275" cy="1285860"/>
          </a:xfrm>
          <a:ln/>
        </p:spPr>
        <p:txBody>
          <a:bodyPr lIns="90000" tIns="46800" rIns="90000" bIns="46800"/>
          <a:lstStyle/>
          <a:p>
            <a:pPr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7200" dirty="0">
                <a:latin typeface="Monotype Corsiva" pitchFamily="64" charset="0"/>
              </a:rPr>
              <a:t>Movendo um </a:t>
            </a:r>
            <a:r>
              <a:rPr lang="pt-BR" sz="7200" dirty="0" err="1" smtClean="0">
                <a:latin typeface="Monotype Corsiva" pitchFamily="64" charset="0"/>
              </a:rPr>
              <a:t>Sprite</a:t>
            </a:r>
            <a:endParaRPr lang="pt-BR" sz="7200" dirty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785786" y="1785926"/>
            <a:ext cx="8143932" cy="550920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dirty="0" smtClean="0">
                <a:latin typeface="Bookman Old Style" pitchFamily="16" charset="0"/>
              </a:rPr>
              <a:t>Para Cima</a:t>
            </a:r>
            <a:endParaRPr lang="pt-BR" sz="3200" dirty="0" smtClean="0">
              <a:latin typeface="Bookman Old Style" pitchFamily="16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dirty="0" smtClean="0">
                <a:latin typeface="Bookman Old Style" pitchFamily="16" charset="0"/>
              </a:rPr>
              <a:t>	</a:t>
            </a:r>
            <a:r>
              <a:rPr lang="pt-BR" sz="3200" b="1" dirty="0" err="1" smtClean="0">
                <a:latin typeface="Bookman Old Style" pitchFamily="16" charset="0"/>
              </a:rPr>
              <a:t>sprite</a:t>
            </a:r>
            <a:r>
              <a:rPr lang="pt-BR" sz="3200" b="1" dirty="0" smtClean="0">
                <a:latin typeface="Bookman Old Style" pitchFamily="16" charset="0"/>
              </a:rPr>
              <a:t>.y--;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dirty="0" smtClean="0">
                <a:latin typeface="Bookman Old Style" pitchFamily="16" charset="0"/>
              </a:rPr>
              <a:t> 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dirty="0" smtClean="0">
                <a:latin typeface="Bookman Old Style" pitchFamily="16" charset="0"/>
              </a:rPr>
              <a:t>Para Baixo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dirty="0" smtClean="0">
                <a:latin typeface="Bookman Old Style" pitchFamily="16" charset="0"/>
              </a:rPr>
              <a:t>	</a:t>
            </a:r>
            <a:r>
              <a:rPr lang="pt-BR" sz="3200" b="1" dirty="0" err="1" smtClean="0">
                <a:latin typeface="Bookman Old Style" pitchFamily="16" charset="0"/>
              </a:rPr>
              <a:t>sprite</a:t>
            </a:r>
            <a:r>
              <a:rPr lang="pt-BR" sz="3200" b="1" dirty="0" smtClean="0">
                <a:latin typeface="Bookman Old Style" pitchFamily="16" charset="0"/>
              </a:rPr>
              <a:t>.y++;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pt-BR" sz="3200" dirty="0" smtClean="0">
              <a:latin typeface="Bookman Old Style" pitchFamily="16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dirty="0" smtClean="0">
                <a:latin typeface="Bookman Old Style" pitchFamily="16" charset="0"/>
              </a:rPr>
              <a:t>Para Esquerda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dirty="0" smtClean="0">
                <a:latin typeface="Bookman Old Style" pitchFamily="16" charset="0"/>
              </a:rPr>
              <a:t>	</a:t>
            </a:r>
            <a:r>
              <a:rPr lang="pt-BR" sz="3200" b="1" dirty="0" err="1" smtClean="0">
                <a:latin typeface="Bookman Old Style" pitchFamily="16" charset="0"/>
              </a:rPr>
              <a:t>sprite</a:t>
            </a:r>
            <a:r>
              <a:rPr lang="pt-BR" sz="3200" b="1" dirty="0" smtClean="0">
                <a:latin typeface="Bookman Old Style" pitchFamily="16" charset="0"/>
              </a:rPr>
              <a:t>.x--;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pt-BR" sz="3200" dirty="0" smtClean="0">
              <a:latin typeface="Bookman Old Style" pitchFamily="16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pt-BR" sz="3200" dirty="0" smtClean="0">
              <a:latin typeface="Bookman Old Style" pitchFamily="16" charset="0"/>
            </a:endParaRP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dirty="0" smtClean="0">
                <a:latin typeface="Bookman Old Style" pitchFamily="16" charset="0"/>
              </a:rPr>
              <a:t> 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dirty="0" smtClean="0">
                <a:latin typeface="Bookman Old Style" pitchFamily="16" charset="0"/>
              </a:rPr>
              <a:t>Para </a:t>
            </a:r>
            <a:r>
              <a:rPr lang="pt-BR" sz="3200" dirty="0" smtClean="0">
                <a:latin typeface="Bookman Old Style" pitchFamily="16" charset="0"/>
              </a:rPr>
              <a:t>Direita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3200" b="1" dirty="0" smtClean="0">
                <a:latin typeface="Bookman Old Style" pitchFamily="16" charset="0"/>
              </a:rPr>
              <a:t>	</a:t>
            </a:r>
            <a:r>
              <a:rPr lang="pt-BR" sz="3200" b="1" dirty="0" err="1" smtClean="0">
                <a:latin typeface="Bookman Old Style" pitchFamily="16" charset="0"/>
              </a:rPr>
              <a:t>sprite</a:t>
            </a:r>
            <a:r>
              <a:rPr lang="pt-BR" sz="3200" b="1" dirty="0" smtClean="0">
                <a:latin typeface="Bookman Old Style" pitchFamily="16" charset="0"/>
              </a:rPr>
              <a:t>.x++;</a:t>
            </a:r>
            <a:endParaRPr lang="pt-BR" sz="3200" b="1" dirty="0">
              <a:latin typeface="Bookman Old Style" pitchFamily="1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1428728" y="0"/>
            <a:ext cx="7148513" cy="1489093"/>
          </a:xfrm>
          <a:ln/>
        </p:spPr>
        <p:txBody>
          <a:bodyPr lIns="90000" tIns="46800" rIns="90000" bIns="46800"/>
          <a:lstStyle/>
          <a:p>
            <a:pPr algn="l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7200" dirty="0">
                <a:latin typeface="Monotype Corsiva" pitchFamily="64" charset="0"/>
              </a:rPr>
              <a:t>Métodos de </a:t>
            </a:r>
            <a:r>
              <a:rPr lang="pt-BR" sz="7200" dirty="0" smtClean="0">
                <a:latin typeface="Monotype Corsiva" pitchFamily="64" charset="0"/>
              </a:rPr>
              <a:t>Controle</a:t>
            </a:r>
            <a:endParaRPr lang="pt-BR" sz="7200" dirty="0"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28596" y="1500174"/>
            <a:ext cx="8461375" cy="5216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3600" dirty="0" err="1" smtClean="0">
                <a:latin typeface="Bookman Old Style" pitchFamily="16" charset="0"/>
              </a:rPr>
              <a:t>GameStateController</a:t>
            </a:r>
            <a:endParaRPr lang="pt-BR" sz="3600" dirty="0"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1100" dirty="0">
                <a:latin typeface="Bookman Old Style" pitchFamily="16" charset="0"/>
              </a:rPr>
              <a:t> 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3600" dirty="0" err="1">
                <a:latin typeface="Bookman Old Style" pitchFamily="16" charset="0"/>
              </a:rPr>
              <a:t>public</a:t>
            </a:r>
            <a:r>
              <a:rPr lang="pt-BR" sz="3600" dirty="0">
                <a:latin typeface="Bookman Old Style" pitchFamily="16" charset="0"/>
              </a:rPr>
              <a:t> </a:t>
            </a:r>
            <a:r>
              <a:rPr lang="pt-BR" sz="3600" dirty="0" err="1">
                <a:latin typeface="Bookman Old Style" pitchFamily="16" charset="0"/>
              </a:rPr>
              <a:t>void</a:t>
            </a:r>
            <a:r>
              <a:rPr lang="pt-BR" sz="3600" dirty="0">
                <a:latin typeface="Bookman Old Style" pitchFamily="16" charset="0"/>
              </a:rPr>
              <a:t> </a:t>
            </a:r>
            <a:r>
              <a:rPr lang="pt-BR" sz="3600" dirty="0" err="1">
                <a:latin typeface="Bookman Old Style" pitchFamily="16" charset="0"/>
              </a:rPr>
              <a:t>load</a:t>
            </a:r>
            <a:r>
              <a:rPr lang="pt-BR" sz="3600" dirty="0">
                <a:latin typeface="Bookman Old Style" pitchFamily="16" charset="0"/>
              </a:rPr>
              <a:t>() { </a:t>
            </a:r>
            <a:r>
              <a:rPr lang="pt-BR" sz="3600" dirty="0" smtClean="0">
                <a:latin typeface="Bookman Old Style" pitchFamily="16" charset="0"/>
              </a:rPr>
              <a:t>}</a:t>
            </a:r>
            <a:endParaRPr lang="pt-BR" sz="3600" dirty="0"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1400" dirty="0">
                <a:latin typeface="Bookman Old Style" pitchFamily="16" charset="0"/>
              </a:rPr>
              <a:t> 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3600" dirty="0" err="1">
                <a:latin typeface="Bookman Old Style" pitchFamily="16" charset="0"/>
              </a:rPr>
              <a:t>public</a:t>
            </a:r>
            <a:r>
              <a:rPr lang="pt-BR" sz="3600" dirty="0">
                <a:latin typeface="Bookman Old Style" pitchFamily="16" charset="0"/>
              </a:rPr>
              <a:t> </a:t>
            </a:r>
            <a:r>
              <a:rPr lang="pt-BR" sz="3600" dirty="0" err="1">
                <a:latin typeface="Bookman Old Style" pitchFamily="16" charset="0"/>
              </a:rPr>
              <a:t>void</a:t>
            </a:r>
            <a:r>
              <a:rPr lang="pt-BR" sz="3600" dirty="0">
                <a:latin typeface="Bookman Old Style" pitchFamily="16" charset="0"/>
              </a:rPr>
              <a:t> </a:t>
            </a:r>
            <a:r>
              <a:rPr lang="pt-BR" sz="3600" dirty="0" err="1">
                <a:latin typeface="Bookman Old Style" pitchFamily="16" charset="0"/>
              </a:rPr>
              <a:t>unload</a:t>
            </a:r>
            <a:r>
              <a:rPr lang="pt-BR" sz="3600" dirty="0">
                <a:latin typeface="Bookman Old Style" pitchFamily="16" charset="0"/>
              </a:rPr>
              <a:t>() { </a:t>
            </a:r>
            <a:r>
              <a:rPr lang="pt-BR" sz="3600" dirty="0" smtClean="0">
                <a:latin typeface="Bookman Old Style" pitchFamily="16" charset="0"/>
              </a:rPr>
              <a:t>}</a:t>
            </a:r>
            <a:endParaRPr lang="pt-BR" sz="3600" dirty="0"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1400" dirty="0">
                <a:latin typeface="Bookman Old Style" pitchFamily="16" charset="0"/>
              </a:rPr>
              <a:t> 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3600" dirty="0" err="1">
                <a:latin typeface="Bookman Old Style" pitchFamily="16" charset="0"/>
              </a:rPr>
              <a:t>public</a:t>
            </a:r>
            <a:r>
              <a:rPr lang="pt-BR" sz="3600" dirty="0">
                <a:latin typeface="Bookman Old Style" pitchFamily="16" charset="0"/>
              </a:rPr>
              <a:t> </a:t>
            </a:r>
            <a:r>
              <a:rPr lang="pt-BR" sz="3600" dirty="0" err="1">
                <a:latin typeface="Bookman Old Style" pitchFamily="16" charset="0"/>
              </a:rPr>
              <a:t>void</a:t>
            </a:r>
            <a:r>
              <a:rPr lang="pt-BR" sz="3600" dirty="0">
                <a:latin typeface="Bookman Old Style" pitchFamily="16" charset="0"/>
              </a:rPr>
              <a:t> start() { </a:t>
            </a:r>
            <a:r>
              <a:rPr lang="pt-BR" sz="3600" dirty="0" smtClean="0">
                <a:latin typeface="Bookman Old Style" pitchFamily="16" charset="0"/>
              </a:rPr>
              <a:t>}</a:t>
            </a:r>
            <a:endParaRPr lang="pt-BR" sz="3600" dirty="0"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1400" dirty="0">
                <a:latin typeface="Bookman Old Style" pitchFamily="16" charset="0"/>
              </a:rPr>
              <a:t> 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3600" dirty="0" err="1">
                <a:latin typeface="Bookman Old Style" pitchFamily="16" charset="0"/>
              </a:rPr>
              <a:t>public</a:t>
            </a:r>
            <a:r>
              <a:rPr lang="pt-BR" sz="3600" dirty="0">
                <a:latin typeface="Bookman Old Style" pitchFamily="16" charset="0"/>
              </a:rPr>
              <a:t> </a:t>
            </a:r>
            <a:r>
              <a:rPr lang="pt-BR" sz="3600" dirty="0" err="1">
                <a:latin typeface="Bookman Old Style" pitchFamily="16" charset="0"/>
              </a:rPr>
              <a:t>void</a:t>
            </a:r>
            <a:r>
              <a:rPr lang="pt-BR" sz="3600" dirty="0">
                <a:latin typeface="Bookman Old Style" pitchFamily="16" charset="0"/>
              </a:rPr>
              <a:t> </a:t>
            </a:r>
            <a:r>
              <a:rPr lang="pt-BR" sz="3600" dirty="0" err="1">
                <a:latin typeface="Bookman Old Style" pitchFamily="16" charset="0"/>
              </a:rPr>
              <a:t>step</a:t>
            </a:r>
            <a:r>
              <a:rPr lang="pt-BR" sz="3600" dirty="0">
                <a:latin typeface="Bookman Old Style" pitchFamily="16" charset="0"/>
              </a:rPr>
              <a:t>( </a:t>
            </a:r>
            <a:r>
              <a:rPr lang="pt-BR" sz="3600" dirty="0" err="1">
                <a:latin typeface="Bookman Old Style" pitchFamily="16" charset="0"/>
              </a:rPr>
              <a:t>int</a:t>
            </a:r>
            <a:r>
              <a:rPr lang="pt-BR" sz="3600" dirty="0">
                <a:latin typeface="Bookman Old Style" pitchFamily="16" charset="0"/>
              </a:rPr>
              <a:t> ) { </a:t>
            </a:r>
            <a:r>
              <a:rPr lang="pt-BR" sz="3600" dirty="0" smtClean="0">
                <a:latin typeface="Bookman Old Style" pitchFamily="16" charset="0"/>
              </a:rPr>
              <a:t>} – 1 </a:t>
            </a:r>
            <a:r>
              <a:rPr lang="pt-BR" sz="3600" dirty="0" err="1" smtClean="0">
                <a:latin typeface="Bookman Old Style" pitchFamily="16" charset="0"/>
              </a:rPr>
              <a:t>ms</a:t>
            </a:r>
            <a:endParaRPr lang="pt-BR" sz="3600" dirty="0"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1400" dirty="0">
                <a:latin typeface="Bookman Old Style" pitchFamily="16" charset="0"/>
              </a:rPr>
              <a:t> 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3600" dirty="0" err="1">
                <a:latin typeface="Bookman Old Style" pitchFamily="16" charset="0"/>
              </a:rPr>
              <a:t>public</a:t>
            </a:r>
            <a:r>
              <a:rPr lang="pt-BR" sz="3600" dirty="0">
                <a:latin typeface="Bookman Old Style" pitchFamily="16" charset="0"/>
              </a:rPr>
              <a:t> </a:t>
            </a:r>
            <a:r>
              <a:rPr lang="pt-BR" sz="3600" dirty="0" err="1">
                <a:latin typeface="Bookman Old Style" pitchFamily="16" charset="0"/>
              </a:rPr>
              <a:t>void</a:t>
            </a:r>
            <a:r>
              <a:rPr lang="pt-BR" sz="3600" dirty="0">
                <a:latin typeface="Bookman Old Style" pitchFamily="16" charset="0"/>
              </a:rPr>
              <a:t> </a:t>
            </a:r>
            <a:r>
              <a:rPr lang="pt-BR" sz="3600" dirty="0" err="1">
                <a:latin typeface="Bookman Old Style" pitchFamily="16" charset="0"/>
              </a:rPr>
              <a:t>draw</a:t>
            </a:r>
            <a:r>
              <a:rPr lang="pt-BR" sz="3600" dirty="0">
                <a:latin typeface="Bookman Old Style" pitchFamily="16" charset="0"/>
              </a:rPr>
              <a:t>( ) { </a:t>
            </a:r>
            <a:r>
              <a:rPr lang="pt-BR" sz="3600" dirty="0" smtClean="0">
                <a:latin typeface="Bookman Old Style" pitchFamily="16" charset="0"/>
              </a:rPr>
              <a:t>}</a:t>
            </a:r>
            <a:endParaRPr lang="pt-BR" sz="3600" dirty="0"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2800" b="1" dirty="0">
                <a:latin typeface="Bookman Old Style" pitchFamily="16" charset="0"/>
              </a:rPr>
              <a:t> 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2800" dirty="0">
                <a:solidFill>
                  <a:srgbClr val="000000"/>
                </a:solidFill>
                <a:latin typeface="Bookman Old Style" pitchFamily="16" charset="0"/>
              </a:rPr>
              <a:t>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7" y="642918"/>
            <a:ext cx="3857652" cy="4357718"/>
          </a:xfrm>
          <a:ln/>
        </p:spPr>
        <p:txBody>
          <a:bodyPr lIns="90000" tIns="46800" rIns="90000" bIns="46800">
            <a:normAutofit/>
          </a:bodyPr>
          <a:lstStyle/>
          <a:p>
            <a:pPr algn="r"/>
            <a:r>
              <a:rPr lang="pt-BR" sz="7200" dirty="0" smtClean="0">
                <a:latin typeface="Monotype Corsiva" pitchFamily="64" charset="0"/>
              </a:rPr>
              <a:t>Criando </a:t>
            </a:r>
            <a:r>
              <a:rPr lang="pt-BR" sz="7200" dirty="0" smtClean="0">
                <a:latin typeface="Monotype Corsiva" pitchFamily="64" charset="0"/>
              </a:rPr>
              <a:t/>
            </a:r>
            <a:br>
              <a:rPr lang="pt-BR" sz="7200" dirty="0" smtClean="0">
                <a:latin typeface="Monotype Corsiva" pitchFamily="64" charset="0"/>
              </a:rPr>
            </a:br>
            <a:r>
              <a:rPr lang="pt-BR" sz="7200" dirty="0" smtClean="0">
                <a:latin typeface="Monotype Corsiva" pitchFamily="64" charset="0"/>
              </a:rPr>
              <a:t>um </a:t>
            </a:r>
            <a:br>
              <a:rPr lang="pt-BR" sz="7200" dirty="0" smtClean="0">
                <a:latin typeface="Monotype Corsiva" pitchFamily="64" charset="0"/>
              </a:rPr>
            </a:br>
            <a:r>
              <a:rPr lang="pt-BR" sz="7200" dirty="0" err="1" smtClean="0">
                <a:latin typeface="Monotype Corsiva" pitchFamily="64" charset="0"/>
              </a:rPr>
              <a:t>Sprite</a:t>
            </a:r>
            <a:endParaRPr lang="pt-BR" sz="7200" dirty="0"/>
          </a:p>
        </p:txBody>
      </p:sp>
      <p:pic>
        <p:nvPicPr>
          <p:cNvPr id="6" name="Imagem 5" descr="Manicfor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6101" y="428604"/>
            <a:ext cx="5007899" cy="6147552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072493" cy="1071570"/>
          </a:xfrm>
          <a:ln/>
        </p:spPr>
        <p:txBody>
          <a:bodyPr lIns="90000" tIns="46800" rIns="90000" bIns="46800">
            <a:normAutofit fontScale="90000"/>
          </a:bodyPr>
          <a:lstStyle/>
          <a:p>
            <a:r>
              <a:rPr lang="pt-BR" sz="7200" dirty="0" smtClean="0">
                <a:latin typeface="Monotype Corsiva" pitchFamily="64" charset="0"/>
              </a:rPr>
              <a:t>Criando </a:t>
            </a:r>
            <a:r>
              <a:rPr lang="pt-BR" sz="7200" dirty="0" smtClean="0">
                <a:latin typeface="Monotype Corsiva" pitchFamily="64" charset="0"/>
              </a:rPr>
              <a:t>um </a:t>
            </a:r>
            <a:r>
              <a:rPr lang="pt-BR" sz="7200" dirty="0" err="1" smtClean="0">
                <a:latin typeface="Monotype Corsiva" pitchFamily="64" charset="0"/>
              </a:rPr>
              <a:t>Sprite</a:t>
            </a:r>
            <a:endParaRPr lang="pt-BR" sz="7200" dirty="0"/>
          </a:p>
        </p:txBody>
      </p:sp>
      <p:sp>
        <p:nvSpPr>
          <p:cNvPr id="6" name="Retângulo 5"/>
          <p:cNvSpPr/>
          <p:nvPr/>
        </p:nvSpPr>
        <p:spPr>
          <a:xfrm>
            <a:off x="214282" y="1928802"/>
            <a:ext cx="892971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000" b="1" dirty="0" err="1" smtClean="0">
                <a:latin typeface="Bookman Old Style" pitchFamily="16" charset="0"/>
              </a:rPr>
              <a:t>sprite</a:t>
            </a:r>
            <a:r>
              <a:rPr lang="pt-BR" sz="3000" dirty="0" smtClean="0">
                <a:latin typeface="Bookman Old Style" pitchFamily="16" charset="0"/>
              </a:rPr>
              <a:t> = </a:t>
            </a:r>
            <a:r>
              <a:rPr lang="pt-BR" sz="3000" dirty="0" err="1" smtClean="0">
                <a:latin typeface="Bookman Old Style" pitchFamily="16" charset="0"/>
              </a:rPr>
              <a:t>new</a:t>
            </a:r>
            <a:r>
              <a:rPr lang="pt-BR" sz="3000" dirty="0" smtClean="0">
                <a:latin typeface="Bookman Old Style" pitchFamily="16" charset="0"/>
              </a:rPr>
              <a:t> </a:t>
            </a:r>
            <a:r>
              <a:rPr lang="pt-BR" sz="3000" b="1" dirty="0" err="1" smtClean="0">
                <a:latin typeface="Bookman Old Style" pitchFamily="16" charset="0"/>
              </a:rPr>
              <a:t>Sprite</a:t>
            </a:r>
            <a:r>
              <a:rPr lang="pt-BR" sz="3000" dirty="0" smtClean="0">
                <a:latin typeface="Bookman Old Style" pitchFamily="16" charset="0"/>
              </a:rPr>
              <a:t> ( caminho,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000" dirty="0" smtClean="0">
                <a:latin typeface="Bookman Old Style" pitchFamily="16" charset="0"/>
              </a:rPr>
              <a:t>		         Quantidade de Imagens,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000" dirty="0" smtClean="0">
                <a:latin typeface="Bookman Old Style" pitchFamily="16" charset="0"/>
              </a:rPr>
              <a:t>		         </a:t>
            </a:r>
            <a:r>
              <a:rPr lang="pt-BR" sz="3000" dirty="0" err="1" smtClean="0">
                <a:latin typeface="Bookman Old Style" pitchFamily="16" charset="0"/>
              </a:rPr>
              <a:t>alturaPixels</a:t>
            </a:r>
            <a:r>
              <a:rPr lang="pt-BR" sz="3000" dirty="0" smtClean="0">
                <a:latin typeface="Bookman Old Style" pitchFamily="16" charset="0"/>
              </a:rPr>
              <a:t>,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000" dirty="0" smtClean="0">
                <a:latin typeface="Bookman Old Style" pitchFamily="16" charset="0"/>
              </a:rPr>
              <a:t>		         </a:t>
            </a:r>
            <a:r>
              <a:rPr lang="pt-BR" sz="3000" dirty="0" err="1" smtClean="0">
                <a:latin typeface="Bookman Old Style" pitchFamily="16" charset="0"/>
              </a:rPr>
              <a:t>larguraPixels</a:t>
            </a:r>
            <a:r>
              <a:rPr lang="pt-BR" sz="3000" dirty="0" smtClean="0">
                <a:latin typeface="Bookman Old Style" pitchFamily="16" charset="0"/>
              </a:rPr>
              <a:t> );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000" dirty="0" smtClean="0">
                <a:latin typeface="Bookman Old Style" pitchFamily="16" charset="0"/>
              </a:rPr>
              <a:t> </a:t>
            </a:r>
            <a:endParaRPr lang="pt-BR" sz="3000" dirty="0" smtClean="0"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pt-BR" sz="3000" dirty="0" smtClean="0"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2800" b="1" dirty="0" err="1" smtClean="0">
                <a:latin typeface="Bookman Old Style" pitchFamily="16" charset="0"/>
              </a:rPr>
              <a:t>sprite</a:t>
            </a:r>
            <a:r>
              <a:rPr lang="pt-BR" sz="2800" dirty="0" smtClean="0">
                <a:latin typeface="Bookman Old Style" pitchFamily="16" charset="0"/>
              </a:rPr>
              <a:t> = </a:t>
            </a:r>
            <a:r>
              <a:rPr lang="pt-BR" sz="2800" dirty="0" err="1" smtClean="0">
                <a:latin typeface="Bookman Old Style" pitchFamily="16" charset="0"/>
              </a:rPr>
              <a:t>new</a:t>
            </a:r>
            <a:r>
              <a:rPr lang="pt-BR" sz="2800" dirty="0" smtClean="0">
                <a:latin typeface="Bookman Old Style" pitchFamily="16" charset="0"/>
              </a:rPr>
              <a:t> </a:t>
            </a:r>
            <a:r>
              <a:rPr lang="pt-BR" sz="2800" b="1" dirty="0" err="1" smtClean="0">
                <a:latin typeface="Bookman Old Style" pitchFamily="16" charset="0"/>
              </a:rPr>
              <a:t>Sprite</a:t>
            </a:r>
            <a:r>
              <a:rPr lang="pt-BR" sz="2800" dirty="0" smtClean="0">
                <a:latin typeface="Bookman Old Style" pitchFamily="16" charset="0"/>
              </a:rPr>
              <a:t>( "</a:t>
            </a:r>
            <a:r>
              <a:rPr lang="pt-BR" sz="2800" dirty="0" smtClean="0">
                <a:latin typeface="Bookman Old Style" pitchFamily="16" charset="0"/>
              </a:rPr>
              <a:t>imagem.</a:t>
            </a:r>
            <a:r>
              <a:rPr lang="pt-BR" sz="2800" dirty="0" err="1" smtClean="0">
                <a:latin typeface="Bookman Old Style" pitchFamily="16" charset="0"/>
              </a:rPr>
              <a:t>png</a:t>
            </a:r>
            <a:r>
              <a:rPr lang="pt-BR" sz="2800" dirty="0" smtClean="0">
                <a:latin typeface="Bookman Old Style" pitchFamily="16" charset="0"/>
              </a:rPr>
              <a:t>“, </a:t>
            </a:r>
            <a:r>
              <a:rPr lang="pt-BR" sz="2800" dirty="0" smtClean="0">
                <a:latin typeface="Bookman Old Style" pitchFamily="16" charset="0"/>
              </a:rPr>
              <a:t>1, </a:t>
            </a:r>
            <a:r>
              <a:rPr lang="pt-BR" sz="2800" dirty="0" smtClean="0">
                <a:latin typeface="Bookman Old Style" pitchFamily="16" charset="0"/>
              </a:rPr>
              <a:t>250</a:t>
            </a:r>
            <a:r>
              <a:rPr lang="pt-BR" sz="2800" dirty="0" smtClean="0">
                <a:latin typeface="Bookman Old Style" pitchFamily="16" charset="0"/>
              </a:rPr>
              <a:t>, 600 );</a:t>
            </a:r>
            <a:endParaRPr lang="pt-BR" sz="2800" dirty="0">
              <a:latin typeface="Bookman Old Style" pitchFamily="16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5" y="428604"/>
            <a:ext cx="6000791" cy="1071570"/>
          </a:xfrm>
          <a:ln/>
        </p:spPr>
        <p:txBody>
          <a:bodyPr lIns="90000" tIns="46800" rIns="90000" bIns="46800">
            <a:normAutofit fontScale="90000"/>
          </a:bodyPr>
          <a:lstStyle/>
          <a:p>
            <a:r>
              <a:rPr lang="pt-BR" sz="6600" dirty="0" smtClean="0">
                <a:latin typeface="Monotype Corsiva" pitchFamily="64" charset="0"/>
              </a:rPr>
              <a:t>Desenhando o </a:t>
            </a:r>
            <a:r>
              <a:rPr lang="pt-BR" sz="6600" dirty="0" err="1" smtClean="0">
                <a:latin typeface="Monotype Corsiva" pitchFamily="64" charset="0"/>
              </a:rPr>
              <a:t>Sprite</a:t>
            </a:r>
            <a:endParaRPr lang="pt-BR" sz="6600" dirty="0"/>
          </a:p>
        </p:txBody>
      </p:sp>
      <p:sp>
        <p:nvSpPr>
          <p:cNvPr id="7" name="Retângulo 6"/>
          <p:cNvSpPr/>
          <p:nvPr/>
        </p:nvSpPr>
        <p:spPr>
          <a:xfrm>
            <a:off x="500034" y="1857364"/>
            <a:ext cx="79296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4000" dirty="0" err="1" smtClean="0">
                <a:latin typeface="Bookman Old Style" pitchFamily="16" charset="0"/>
              </a:rPr>
              <a:t>Sprite</a:t>
            </a:r>
            <a:r>
              <a:rPr lang="pt-BR" sz="4000" dirty="0" smtClean="0">
                <a:latin typeface="Bookman Old Style" pitchFamily="16" charset="0"/>
              </a:rPr>
              <a:t>.</a:t>
            </a:r>
            <a:r>
              <a:rPr lang="pt-BR" sz="4000" b="1" dirty="0" err="1" smtClean="0">
                <a:latin typeface="Bookman Old Style" pitchFamily="16" charset="0"/>
              </a:rPr>
              <a:t>draw</a:t>
            </a:r>
            <a:r>
              <a:rPr lang="pt-BR" sz="4000" dirty="0" smtClean="0">
                <a:latin typeface="Bookman Old Style" pitchFamily="16" charset="0"/>
              </a:rPr>
              <a:t>( g</a:t>
            </a:r>
            <a:r>
              <a:rPr lang="pt-BR" sz="4000" dirty="0" smtClean="0">
                <a:latin typeface="Bookman Old Style" pitchFamily="16" charset="0"/>
              </a:rPr>
              <a:t>, </a:t>
            </a:r>
            <a:r>
              <a:rPr lang="pt-BR" sz="4000" dirty="0" smtClean="0">
                <a:latin typeface="Bookman Old Style" pitchFamily="16" charset="0"/>
              </a:rPr>
              <a:t>									  </a:t>
            </a:r>
            <a:r>
              <a:rPr lang="pt-BR" sz="4000" dirty="0" err="1" smtClean="0">
                <a:latin typeface="Bookman Old Style" pitchFamily="16" charset="0"/>
              </a:rPr>
              <a:t>coordenadaX</a:t>
            </a:r>
            <a:r>
              <a:rPr lang="pt-BR" sz="4000" dirty="0" smtClean="0">
                <a:latin typeface="Bookman Old Style" pitchFamily="16" charset="0"/>
              </a:rPr>
              <a:t>, </a:t>
            </a:r>
            <a:r>
              <a:rPr lang="pt-BR" sz="4000" dirty="0" smtClean="0">
                <a:latin typeface="Bookman Old Style" pitchFamily="16" charset="0"/>
              </a:rPr>
              <a:t>					  </a:t>
            </a:r>
            <a:r>
              <a:rPr lang="pt-BR" sz="4000" dirty="0" err="1" smtClean="0">
                <a:latin typeface="Bookman Old Style" pitchFamily="16" charset="0"/>
              </a:rPr>
              <a:t>coordenadaY</a:t>
            </a:r>
            <a:endParaRPr lang="pt-BR" sz="4000" dirty="0" smtClean="0"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pt-BR" sz="4000" dirty="0" smtClean="0">
                <a:latin typeface="Bookman Old Style" pitchFamily="16" charset="0"/>
              </a:rPr>
              <a:t>	</a:t>
            </a:r>
            <a:r>
              <a:rPr lang="pt-BR" sz="4000" dirty="0" smtClean="0">
                <a:latin typeface="Bookman Old Style" pitchFamily="16" charset="0"/>
              </a:rPr>
              <a:t>			) </a:t>
            </a:r>
            <a:r>
              <a:rPr lang="pt-BR" sz="4000" dirty="0" smtClean="0">
                <a:latin typeface="Bookman Old Style" pitchFamily="16" charset="0"/>
              </a:rPr>
              <a:t>;</a:t>
            </a:r>
            <a:endParaRPr lang="pt-BR" sz="4000" dirty="0">
              <a:latin typeface="Bookman Old Style" pitchFamily="16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5" y="428604"/>
            <a:ext cx="6000791" cy="1071570"/>
          </a:xfrm>
          <a:ln/>
        </p:spPr>
        <p:txBody>
          <a:bodyPr lIns="90000" tIns="46800" rIns="90000" bIns="46800">
            <a:normAutofit fontScale="90000"/>
          </a:bodyPr>
          <a:lstStyle/>
          <a:p>
            <a:r>
              <a:rPr lang="pt-BR" sz="6600" dirty="0" smtClean="0">
                <a:latin typeface="Monotype Corsiva" pitchFamily="64" charset="0"/>
              </a:rPr>
              <a:t>Sair do </a:t>
            </a:r>
            <a:r>
              <a:rPr lang="pt-BR" sz="6600" dirty="0" smtClean="0">
                <a:latin typeface="Monotype Corsiva" pitchFamily="64" charset="0"/>
              </a:rPr>
              <a:t>jogo</a:t>
            </a:r>
            <a:endParaRPr lang="pt-BR" sz="6600" dirty="0"/>
          </a:p>
        </p:txBody>
      </p:sp>
      <p:sp>
        <p:nvSpPr>
          <p:cNvPr id="7" name="Retângulo 6"/>
          <p:cNvSpPr/>
          <p:nvPr/>
        </p:nvSpPr>
        <p:spPr>
          <a:xfrm>
            <a:off x="500034" y="1857364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4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GameEngine</a:t>
            </a:r>
            <a:endParaRPr lang="pt-BR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	</a:t>
            </a:r>
            <a:r>
              <a:rPr lang="pt-BR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	.</a:t>
            </a:r>
            <a:r>
              <a:rPr lang="pt-BR" sz="4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getInstance</a:t>
            </a:r>
            <a:r>
              <a:rPr lang="pt-BR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()</a:t>
            </a:r>
          </a:p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			.</a:t>
            </a:r>
            <a:r>
              <a:rPr lang="pt-BR" sz="4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requestShutdown</a:t>
            </a:r>
            <a:r>
              <a:rPr lang="pt-BR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6" charset="0"/>
              </a:rPr>
              <a:t>();</a:t>
            </a:r>
            <a:endParaRPr lang="pt-BR" sz="4000" b="1" dirty="0"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642942"/>
          </a:xfrm>
        </p:spPr>
        <p:txBody>
          <a:bodyPr>
            <a:normAutofit/>
          </a:bodyPr>
          <a:lstStyle/>
          <a:p>
            <a:r>
              <a:rPr lang="pt-BR" dirty="0" smtClean="0"/>
              <a:t>Imagem 2D ou 3D animadas ou não</a:t>
            </a:r>
          </a:p>
          <a:p>
            <a:endParaRPr lang="pt-BR" sz="1600" baseline="-25000" dirty="0"/>
          </a:p>
          <a:p>
            <a:pPr>
              <a:buNone/>
            </a:pPr>
            <a:endParaRPr lang="pt-BR" dirty="0" smtClean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>
            <a:noAutofit/>
          </a:bodyPr>
          <a:lstStyle/>
          <a:p>
            <a:r>
              <a:rPr lang="pt-BR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 que é um </a:t>
            </a:r>
            <a:r>
              <a:rPr lang="pt-BR" sz="6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Sprite</a:t>
            </a:r>
            <a:r>
              <a:rPr lang="pt-BR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?</a:t>
            </a:r>
            <a:endParaRPr lang="pt-BR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  <a:cs typeface="Aharoni" pitchFamily="2" charset="-79"/>
            </a:endParaRPr>
          </a:p>
        </p:txBody>
      </p:sp>
      <p:pic>
        <p:nvPicPr>
          <p:cNvPr id="8" name="Imagem 7" descr="SonicAni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500306"/>
            <a:ext cx="3538558" cy="3538558"/>
          </a:xfrm>
          <a:prstGeom prst="rect">
            <a:avLst/>
          </a:prstGeom>
        </p:spPr>
      </p:pic>
      <p:pic>
        <p:nvPicPr>
          <p:cNvPr id="10" name="Imagem 9" descr="Yoshiii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571744"/>
            <a:ext cx="2533661" cy="328623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85984" y="2071678"/>
            <a:ext cx="3571900" cy="1686885"/>
          </a:xfrm>
        </p:spPr>
        <p:txBody>
          <a:bodyPr>
            <a:noAutofit/>
          </a:bodyPr>
          <a:lstStyle/>
          <a:p>
            <a:r>
              <a:rPr lang="pt-BR" sz="8800" dirty="0" smtClean="0"/>
              <a:t>Fim</a:t>
            </a:r>
            <a:endParaRPr lang="pt-BR" sz="8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1785927"/>
            <a:ext cx="8229600" cy="1428760"/>
          </a:xfrm>
        </p:spPr>
        <p:txBody>
          <a:bodyPr/>
          <a:lstStyle/>
          <a:p>
            <a:r>
              <a:rPr lang="pt-BR" dirty="0" smtClean="0"/>
              <a:t>Se houver mais de uma imagem no </a:t>
            </a:r>
            <a:r>
              <a:rPr lang="pt-BR" dirty="0" err="1"/>
              <a:t>S</a:t>
            </a:r>
            <a:r>
              <a:rPr lang="pt-BR" dirty="0" err="1" smtClean="0"/>
              <a:t>prite</a:t>
            </a:r>
            <a:r>
              <a:rPr lang="pt-BR" dirty="0" smtClean="0"/>
              <a:t> o fundo deve ser uma cor sólida ou transparente.</a:t>
            </a:r>
            <a:r>
              <a:rPr lang="pt-B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Autofit/>
          </a:bodyPr>
          <a:lstStyle/>
          <a:p>
            <a:r>
              <a:rPr lang="pt-BR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 que é um </a:t>
            </a:r>
            <a:r>
              <a:rPr lang="pt-BR" sz="6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Sprite</a:t>
            </a:r>
            <a:r>
              <a:rPr lang="pt-BR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?</a:t>
            </a:r>
            <a:endParaRPr lang="pt-BR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uhaus 93" pitchFamily="82" charset="0"/>
              <a:cs typeface="Aharoni" pitchFamily="2" charset="-79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357562"/>
            <a:ext cx="1368425" cy="1235075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214686"/>
            <a:ext cx="4238625" cy="111283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5000636"/>
            <a:ext cx="2354263" cy="10223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MCE-Remote-Media-Cen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647302">
            <a:off x="2781401" y="1275498"/>
            <a:ext cx="5120975" cy="4755906"/>
          </a:xfrm>
          <a:prstGeom prst="rect">
            <a:avLst/>
          </a:prstGeom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285720" y="214290"/>
            <a:ext cx="8229600" cy="2071690"/>
          </a:xfrm>
          <a:prstGeom prst="rect">
            <a:avLst/>
          </a:prstGeom>
          <a:ln/>
        </p:spPr>
        <p:txBody>
          <a:bodyPr vert="horz" lIns="90000" tIns="46800" rIns="90000" bIns="46800" rtlCol="0" anchor="ctr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pt-BR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Monotype Corsiva" pitchFamily="64" charset="0"/>
                <a:ea typeface="+mj-ea"/>
                <a:cs typeface="+mj-cs"/>
              </a:rPr>
              <a:t>Classes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pt-BR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Monotype Corsiva" pitchFamily="64" charset="0"/>
                <a:ea typeface="+mj-ea"/>
                <a:cs typeface="+mj-cs"/>
              </a:rPr>
              <a:t>	de controle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Monotype Corsiva" pitchFamily="6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500034" y="357166"/>
            <a:ext cx="8229600" cy="1714500"/>
          </a:xfrm>
          <a:prstGeom prst="rect">
            <a:avLst/>
          </a:prstGeom>
          <a:ln/>
        </p:spPr>
        <p:txBody>
          <a:bodyPr vert="horz" lIns="90000" tIns="46800" rIns="90000" bIns="46800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pt-BR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Monotype Corsiva" pitchFamily="64" charset="0"/>
                <a:ea typeface="+mj-ea"/>
                <a:cs typeface="+mj-cs"/>
              </a:rPr>
              <a:t>Classes de controle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Monotype Corsiva" pitchFamily="64" charset="0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42910" y="2000240"/>
            <a:ext cx="8215370" cy="25567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2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             </a:t>
            </a:r>
          </a:p>
          <a:p>
            <a:pPr>
              <a:buFont typeface="Bookman Old Style" pitchFamily="16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Classe que 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é responsável por alguma coisa. </a:t>
            </a:r>
          </a:p>
          <a:p>
            <a:pPr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pt-BR" sz="3200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pt-BR" sz="3200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 typeface="Bookman Old Style" pitchFamily="16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São vinculadas ao um número X de 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chamada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.</a:t>
            </a:r>
            <a:endParaRPr lang="pt-BR" sz="32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285720" y="2643182"/>
            <a:ext cx="8229600" cy="3286148"/>
          </a:xfrm>
        </p:spPr>
        <p:txBody>
          <a:bodyPr>
            <a:normAutofit/>
          </a:bodyPr>
          <a:lstStyle/>
          <a:p>
            <a:pPr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600" dirty="0" err="1" smtClean="0">
                <a:latin typeface="Calibri" pitchFamily="34" charset="0"/>
                <a:cs typeface="Calibri" pitchFamily="34" charset="0"/>
              </a:rPr>
              <a:t>GameEngine</a:t>
            </a:r>
            <a:r>
              <a:rPr lang="pt-BR" sz="36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600" dirty="0" smtClean="0">
                <a:latin typeface="Calibri" pitchFamily="34" charset="0"/>
                <a:cs typeface="Calibri" pitchFamily="34" charset="0"/>
              </a:rPr>
              <a:t>			</a:t>
            </a:r>
            <a:r>
              <a:rPr lang="pt-BR" sz="3600" dirty="0" err="1" smtClean="0">
                <a:latin typeface="Calibri" pitchFamily="34" charset="0"/>
                <a:cs typeface="Calibri" pitchFamily="34" charset="0"/>
              </a:rPr>
              <a:t>getInstance</a:t>
            </a:r>
            <a:r>
              <a:rPr lang="pt-BR" sz="3600" dirty="0" smtClean="0">
                <a:latin typeface="Calibri" pitchFamily="34" charset="0"/>
                <a:cs typeface="Calibri" pitchFamily="34" charset="0"/>
              </a:rPr>
              <a:t>().</a:t>
            </a:r>
          </a:p>
          <a:p>
            <a:pPr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600" dirty="0" smtClean="0">
                <a:latin typeface="Calibri" pitchFamily="34" charset="0"/>
                <a:cs typeface="Calibri" pitchFamily="34" charset="0"/>
              </a:rPr>
              <a:t>				</a:t>
            </a:r>
            <a:r>
              <a:rPr lang="pt-BR" sz="3600" dirty="0" err="1" smtClean="0">
                <a:latin typeface="Calibri" pitchFamily="34" charset="0"/>
                <a:cs typeface="Calibri" pitchFamily="34" charset="0"/>
              </a:rPr>
              <a:t>addGameStateController</a:t>
            </a:r>
            <a:endParaRPr lang="pt-BR" sz="3600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pt-BR" sz="3600" dirty="0" smtClean="0">
                <a:latin typeface="Calibri" pitchFamily="34" charset="0"/>
                <a:cs typeface="Calibri" pitchFamily="34" charset="0"/>
              </a:rPr>
              <a:t>							( X, </a:t>
            </a:r>
            <a:r>
              <a:rPr lang="pt-BR" sz="3600" dirty="0" err="1" smtClean="0">
                <a:latin typeface="Calibri" pitchFamily="34" charset="0"/>
                <a:cs typeface="Calibri" pitchFamily="34" charset="0"/>
              </a:rPr>
              <a:t>new</a:t>
            </a:r>
            <a:r>
              <a:rPr lang="pt-BR" sz="3600" dirty="0" smtClean="0">
                <a:latin typeface="Calibri" pitchFamily="34" charset="0"/>
                <a:cs typeface="Calibri" pitchFamily="34" charset="0"/>
              </a:rPr>
              <a:t> Classe() );</a:t>
            </a:r>
            <a:endParaRPr lang="pt-BR" sz="3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500034" y="285728"/>
            <a:ext cx="8229600" cy="1714500"/>
          </a:xfrm>
          <a:prstGeom prst="rect">
            <a:avLst/>
          </a:prstGeom>
          <a:ln/>
        </p:spPr>
        <p:txBody>
          <a:bodyPr vert="horz" lIns="90000" tIns="46800" rIns="90000" bIns="46800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kumimoji="0" lang="pt-BR" sz="7200" b="1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Monotype Corsiva" pitchFamily="64" charset="0"/>
                <a:ea typeface="+mj-ea"/>
                <a:cs typeface="+mj-cs"/>
              </a:rPr>
              <a:t>Classes de controle</a:t>
            </a:r>
            <a:endParaRPr kumimoji="0" lang="pt-BR" sz="7200" b="1" i="0" u="none" strike="noStrike" kern="1200" cap="none" spc="0" normalizeH="0" baseline="0" noProof="0" dirty="0">
              <a:ln>
                <a:noFill/>
              </a:ln>
              <a:uLnTx/>
              <a:uFillTx/>
              <a:latin typeface="Monotype Corsiva" pitchFamily="6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1714500"/>
          </a:xfrm>
          <a:ln/>
        </p:spPr>
        <p:txBody>
          <a:bodyPr lIns="90000" tIns="46800" rIns="90000" bIns="468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7200" dirty="0">
                <a:solidFill>
                  <a:schemeClr val="tx1"/>
                </a:solidFill>
                <a:effectLst/>
                <a:latin typeface="Monotype Corsiva" pitchFamily="64" charset="0"/>
              </a:rPr>
              <a:t>Classes de controle</a:t>
            </a:r>
          </a:p>
        </p:txBody>
      </p:sp>
      <p:graphicFrame>
        <p:nvGraphicFramePr>
          <p:cNvPr id="5" name="Group 2"/>
          <p:cNvGraphicFramePr>
            <a:graphicFrameLocks noGrp="1"/>
          </p:cNvGraphicFramePr>
          <p:nvPr/>
        </p:nvGraphicFramePr>
        <p:xfrm>
          <a:off x="1187450" y="2133600"/>
          <a:ext cx="7562850" cy="3257551"/>
        </p:xfrm>
        <a:graphic>
          <a:graphicData uri="http://schemas.openxmlformats.org/drawingml/2006/table">
            <a:tbl>
              <a:tblPr/>
              <a:tblGrid>
                <a:gridCol w="1584325"/>
                <a:gridCol w="4173538"/>
                <a:gridCol w="1804987"/>
              </a:tblGrid>
              <a:tr h="7175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Classe</a:t>
                      </a:r>
                    </a:p>
                  </a:txBody>
                  <a:tcPr marL="90000" marR="90000" marT="61920" marB="46800" horzOverflow="overflow">
                    <a:lnL>
                      <a:noFill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Função</a:t>
                      </a:r>
                    </a:p>
                  </a:txBody>
                  <a:tcPr marL="90000" marR="90000" marT="619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N°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Chamada</a:t>
                      </a:r>
                    </a:p>
                  </a:txBody>
                  <a:tcPr marL="90000" marR="90000" marT="619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91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TelaInicial</a:t>
                      </a:r>
                    </a:p>
                  </a:txBody>
                  <a:tcPr marL="90000" marR="90000" marT="61920" marB="46800" horzOverflow="overflow">
                    <a:lnL>
                      <a:noFill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Apresenta uma mensagem no COMEÇO do jogo</a:t>
                      </a:r>
                    </a:p>
                  </a:txBody>
                  <a:tcPr marL="90000" marR="90000" marT="619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0</a:t>
                      </a:r>
                    </a:p>
                  </a:txBody>
                  <a:tcPr marL="90000" marR="90000" marT="619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Jogar</a:t>
                      </a:r>
                    </a:p>
                  </a:txBody>
                  <a:tcPr marL="90000" marR="90000" marT="61920" marB="46800" horzOverflow="overflow">
                    <a:lnL>
                      <a:noFill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Responsável por comandar o jogo</a:t>
                      </a:r>
                    </a:p>
                  </a:txBody>
                  <a:tcPr marL="90000" marR="90000" marT="619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1</a:t>
                      </a:r>
                    </a:p>
                  </a:txBody>
                  <a:tcPr marL="90000" marR="90000" marT="619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757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TelaFinal</a:t>
                      </a:r>
                    </a:p>
                  </a:txBody>
                  <a:tcPr marL="90000" marR="90000" marT="61920" marB="46800" horzOverflow="overflow">
                    <a:lnL>
                      <a:noFill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Apresenta uma mensagem no FIM do jogo</a:t>
                      </a:r>
                    </a:p>
                  </a:txBody>
                  <a:tcPr marL="90000" marR="90000" marT="619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9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pt-B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6" charset="0"/>
                          <a:ea typeface="Lucida Sans Unicode" charset="0"/>
                          <a:cs typeface="Lucida Sans Unicode" charset="0"/>
                        </a:rPr>
                        <a:t>2</a:t>
                      </a:r>
                    </a:p>
                  </a:txBody>
                  <a:tcPr marL="90000" marR="90000" marT="61920" marB="46800" horzOverflow="overflow">
                    <a:lnL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6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6" y="357166"/>
            <a:ext cx="8229600" cy="1417618"/>
          </a:xfrm>
          <a:ln/>
        </p:spPr>
        <p:txBody>
          <a:bodyPr lIns="90000" tIns="46800" rIns="90000" bIns="46800"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pt-BR" sz="7200" dirty="0">
                <a:solidFill>
                  <a:schemeClr val="tx1"/>
                </a:solidFill>
                <a:latin typeface="Monotype Corsiva" pitchFamily="64" charset="0"/>
              </a:rPr>
              <a:t/>
            </a:r>
            <a:br>
              <a:rPr lang="pt-BR" sz="7200" dirty="0">
                <a:solidFill>
                  <a:schemeClr val="tx1"/>
                </a:solidFill>
                <a:latin typeface="Monotype Corsiva" pitchFamily="64" charset="0"/>
              </a:rPr>
            </a:br>
            <a:r>
              <a:rPr lang="pt-BR" sz="7200" dirty="0">
                <a:solidFill>
                  <a:schemeClr val="tx1"/>
                </a:solidFill>
                <a:latin typeface="Monotype Corsiva" pitchFamily="64" charset="0"/>
              </a:rPr>
              <a:t>Classe de inicialização</a:t>
            </a:r>
            <a:br>
              <a:rPr lang="pt-BR" sz="7200" dirty="0">
                <a:solidFill>
                  <a:schemeClr val="tx1"/>
                </a:solidFill>
                <a:latin typeface="Monotype Corsiva" pitchFamily="64" charset="0"/>
              </a:rPr>
            </a:br>
            <a:endParaRPr lang="pt-BR" sz="7200" dirty="0">
              <a:solidFill>
                <a:schemeClr val="tx1"/>
              </a:solidFill>
              <a:latin typeface="Monotype Corsiva" pitchFamily="6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20725" y="2003425"/>
            <a:ext cx="8099425" cy="49573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buSzPct val="45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r>
              <a:rPr lang="pt-BR" sz="3200" dirty="0" err="1" smtClean="0">
                <a:latin typeface="Calibri" pitchFamily="34" charset="0"/>
                <a:cs typeface="Calibri" pitchFamily="34" charset="0"/>
              </a:rPr>
              <a:t>GameEngine</a:t>
            </a:r>
            <a:r>
              <a:rPr lang="pt-BR" sz="32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SzPct val="45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r>
              <a:rPr lang="pt-BR" sz="3200" dirty="0" smtClean="0">
                <a:latin typeface="Calibri" pitchFamily="34" charset="0"/>
                <a:cs typeface="Calibri" pitchFamily="34" charset="0"/>
              </a:rPr>
              <a:t>		</a:t>
            </a:r>
            <a:r>
              <a:rPr lang="pt-BR" sz="3200" dirty="0" err="1" smtClean="0">
                <a:latin typeface="Calibri" pitchFamily="34" charset="0"/>
                <a:cs typeface="Calibri" pitchFamily="34" charset="0"/>
              </a:rPr>
              <a:t>getInstance</a:t>
            </a:r>
            <a:r>
              <a:rPr lang="pt-BR" sz="3200" dirty="0">
                <a:latin typeface="Calibri" pitchFamily="34" charset="0"/>
                <a:cs typeface="Calibri" pitchFamily="34" charset="0"/>
              </a:rPr>
              <a:t>().	  	</a:t>
            </a:r>
            <a:endParaRPr lang="pt-BR" sz="3200" dirty="0" smtClean="0">
              <a:latin typeface="Calibri" pitchFamily="34" charset="0"/>
              <a:cs typeface="Calibri" pitchFamily="34" charset="0"/>
            </a:endParaRPr>
          </a:p>
          <a:p>
            <a:pPr>
              <a:buSzPct val="45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endParaRPr lang="pt-BR" sz="3200" b="1" dirty="0" smtClean="0">
              <a:latin typeface="Calibri" pitchFamily="34" charset="0"/>
              <a:cs typeface="Calibri" pitchFamily="34" charset="0"/>
            </a:endParaRPr>
          </a:p>
          <a:p>
            <a:pPr>
              <a:buSzPct val="45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r>
              <a:rPr lang="pt-BR" sz="6000" b="1" dirty="0" err="1" smtClean="0">
                <a:latin typeface="Calibri" pitchFamily="34" charset="0"/>
                <a:cs typeface="Calibri" pitchFamily="34" charset="0"/>
              </a:rPr>
              <a:t>setStarting</a:t>
            </a:r>
            <a:r>
              <a:rPr lang="pt-BR" sz="3200" dirty="0" err="1" smtClean="0">
                <a:latin typeface="Calibri" pitchFamily="34" charset="0"/>
                <a:cs typeface="Calibri" pitchFamily="34" charset="0"/>
              </a:rPr>
              <a:t>GameStateController</a:t>
            </a:r>
            <a:endParaRPr lang="pt-BR" sz="3200" dirty="0" smtClean="0">
              <a:latin typeface="Calibri" pitchFamily="34" charset="0"/>
              <a:cs typeface="Calibri" pitchFamily="34" charset="0"/>
            </a:endParaRPr>
          </a:p>
          <a:p>
            <a:pPr>
              <a:buSzPct val="4500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r>
              <a:rPr lang="pt-BR" sz="3200" b="1" dirty="0">
                <a:latin typeface="Calibri" pitchFamily="34" charset="0"/>
                <a:cs typeface="Calibri" pitchFamily="34" charset="0"/>
              </a:rPr>
              <a:t>	</a:t>
            </a:r>
            <a:r>
              <a:rPr lang="pt-BR" sz="3200" b="1" dirty="0" smtClean="0">
                <a:latin typeface="Calibri" pitchFamily="34" charset="0"/>
                <a:cs typeface="Calibri" pitchFamily="34" charset="0"/>
              </a:rPr>
              <a:t>					( </a:t>
            </a:r>
            <a:r>
              <a:rPr lang="pt-BR" sz="3200" b="1" dirty="0">
                <a:latin typeface="Calibri" pitchFamily="34" charset="0"/>
                <a:cs typeface="Calibri" pitchFamily="34" charset="0"/>
              </a:rPr>
              <a:t>numero X </a:t>
            </a:r>
            <a:r>
              <a:rPr lang="pt-BR" sz="3200" b="1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algn="r">
              <a:buFont typeface="Bookman Old Style" pitchFamily="16" charset="0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endParaRPr lang="pt-BR" sz="2400" dirty="0">
              <a:latin typeface="Calibri" pitchFamily="34" charset="0"/>
              <a:cs typeface="Calibri" pitchFamily="34" charset="0"/>
            </a:endParaRPr>
          </a:p>
          <a:p>
            <a: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endParaRPr lang="pt-BR" sz="2400" dirty="0" smtClean="0">
              <a:latin typeface="Calibri" pitchFamily="34" charset="0"/>
              <a:cs typeface="Calibri" pitchFamily="34" charset="0"/>
            </a:endParaRPr>
          </a:p>
          <a:p>
            <a:pPr algn="r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r>
              <a:rPr lang="pt-BR" sz="2400" dirty="0" smtClean="0">
                <a:latin typeface="Calibri" pitchFamily="34" charset="0"/>
                <a:cs typeface="Calibri" pitchFamily="34" charset="0"/>
              </a:rPr>
              <a:t> Numero X = número da classe adicionada em </a:t>
            </a:r>
            <a:r>
              <a:rPr lang="pt-BR" sz="2400" dirty="0" err="1" smtClean="0">
                <a:latin typeface="Calibri" pitchFamily="34" charset="0"/>
                <a:cs typeface="Calibri" pitchFamily="34" charset="0"/>
              </a:rPr>
              <a:t>addGameStateController</a:t>
            </a:r>
            <a:r>
              <a:rPr lang="pt-BR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 typeface="Bookman Old Style" pitchFamily="16" charset="0"/>
              <a:buNone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endParaRPr lang="pt-BR" sz="32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</TotalTime>
  <Words>357</Words>
  <Application>Microsoft Office PowerPoint</Application>
  <PresentationFormat>Apresentação na tela (4:3)</PresentationFormat>
  <Paragraphs>191</Paragraphs>
  <Slides>30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Concurso</vt:lpstr>
      <vt:lpstr>Slide 1</vt:lpstr>
      <vt:lpstr>O que é um Sprite?</vt:lpstr>
      <vt:lpstr>O que é um Sprite?</vt:lpstr>
      <vt:lpstr>O que é um Sprite?</vt:lpstr>
      <vt:lpstr>Slide 5</vt:lpstr>
      <vt:lpstr>Slide 6</vt:lpstr>
      <vt:lpstr>Slide 7</vt:lpstr>
      <vt:lpstr>Classes de controle</vt:lpstr>
      <vt:lpstr> Classe de inicialização </vt:lpstr>
      <vt:lpstr>Passando o controle para outra classe</vt:lpstr>
      <vt:lpstr>Teclado</vt:lpstr>
      <vt:lpstr>Teclas</vt:lpstr>
      <vt:lpstr>Teclado - Classes</vt:lpstr>
      <vt:lpstr>Teclado - Código</vt:lpstr>
      <vt:lpstr>Teclado - Código</vt:lpstr>
      <vt:lpstr>Teclado - Código</vt:lpstr>
      <vt:lpstr>Teclado - Código</vt:lpstr>
      <vt:lpstr>Teclado - Código</vt:lpstr>
      <vt:lpstr>Mouse</vt:lpstr>
      <vt:lpstr>Mouse - Botões</vt:lpstr>
      <vt:lpstr>Mouse - Botões</vt:lpstr>
      <vt:lpstr>Coordenadas X e Y</vt:lpstr>
      <vt:lpstr>Coordenadas X e Y</vt:lpstr>
      <vt:lpstr>Movendo um Sprite</vt:lpstr>
      <vt:lpstr>Métodos de Controle</vt:lpstr>
      <vt:lpstr>Criando  um  Sprite</vt:lpstr>
      <vt:lpstr>Criando um Sprite</vt:lpstr>
      <vt:lpstr>Desenhando o Sprite</vt:lpstr>
      <vt:lpstr>Sair do jogo</vt:lpstr>
      <vt:lpstr>Fim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JavaPlay</dc:title>
  <dc:creator>Eu</dc:creator>
  <cp:lastModifiedBy>Eu</cp:lastModifiedBy>
  <cp:revision>74</cp:revision>
  <dcterms:created xsi:type="dcterms:W3CDTF">2010-05-06T21:16:54Z</dcterms:created>
  <dcterms:modified xsi:type="dcterms:W3CDTF">2010-05-07T05:08:46Z</dcterms:modified>
</cp:coreProperties>
</file>