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4221" r:id="rId2"/>
  </p:sldMasterIdLst>
  <p:notesMasterIdLst>
    <p:notesMasterId r:id="rId33"/>
  </p:notesMasterIdLst>
  <p:handoutMasterIdLst>
    <p:handoutMasterId r:id="rId34"/>
  </p:handoutMasterIdLst>
  <p:sldIdLst>
    <p:sldId id="745" r:id="rId3"/>
    <p:sldId id="695" r:id="rId4"/>
    <p:sldId id="607" r:id="rId5"/>
    <p:sldId id="741" r:id="rId6"/>
    <p:sldId id="742" r:id="rId7"/>
    <p:sldId id="697" r:id="rId8"/>
    <p:sldId id="698" r:id="rId9"/>
    <p:sldId id="704" r:id="rId10"/>
    <p:sldId id="699" r:id="rId11"/>
    <p:sldId id="700" r:id="rId12"/>
    <p:sldId id="702" r:id="rId13"/>
    <p:sldId id="703" r:id="rId14"/>
    <p:sldId id="746" r:id="rId15"/>
    <p:sldId id="705" r:id="rId16"/>
    <p:sldId id="747" r:id="rId17"/>
    <p:sldId id="706" r:id="rId18"/>
    <p:sldId id="707" r:id="rId19"/>
    <p:sldId id="743" r:id="rId20"/>
    <p:sldId id="709" r:id="rId21"/>
    <p:sldId id="715" r:id="rId22"/>
    <p:sldId id="710" r:id="rId23"/>
    <p:sldId id="711" r:id="rId24"/>
    <p:sldId id="744" r:id="rId25"/>
    <p:sldId id="712" r:id="rId26"/>
    <p:sldId id="714" r:id="rId27"/>
    <p:sldId id="748" r:id="rId28"/>
    <p:sldId id="749" r:id="rId29"/>
    <p:sldId id="750" r:id="rId30"/>
    <p:sldId id="732" r:id="rId31"/>
    <p:sldId id="696" r:id="rId32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F2C160"/>
    <a:srgbClr val="777777"/>
    <a:srgbClr val="DDDDDD"/>
    <a:srgbClr val="FFFFFF"/>
    <a:srgbClr val="D06800"/>
    <a:srgbClr val="BC5E00"/>
    <a:srgbClr val="F1BC51"/>
    <a:srgbClr val="F296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944" autoAdjust="0"/>
    <p:restoredTop sz="80188" autoAdjust="0"/>
  </p:normalViewPr>
  <p:slideViewPr>
    <p:cSldViewPr snapToGrid="0">
      <p:cViewPr varScale="1">
        <p:scale>
          <a:sx n="74" d="100"/>
          <a:sy n="74" d="100"/>
        </p:scale>
        <p:origin x="-12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216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Segoe Semibold" pitchFamily="34" charset="0"/>
              </a:defRPr>
            </a:lvl1pPr>
          </a:lstStyle>
          <a:p>
            <a:pPr>
              <a:defRPr/>
            </a:pPr>
            <a:r>
              <a:rPr lang="en-US"/>
              <a:t>Sharing XNA Community Games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Segoe" pitchFamily="34" charset="0"/>
              </a:defRPr>
            </a:lvl1pPr>
          </a:lstStyle>
          <a:p>
            <a:pPr>
              <a:defRPr/>
            </a:pPr>
            <a:fld id="{88273580-CA16-4DFD-BB1C-9C658576C503}" type="datetime8">
              <a:rPr lang="en-US"/>
              <a:pPr>
                <a:defRPr/>
              </a:pPr>
              <a:t>5/26/2009 2:05 PM</a:t>
            </a:fld>
            <a:endParaRPr 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latin typeface="Segoe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2005 Microsoft Corporation. All rights reserved.</a:t>
            </a:r>
          </a:p>
          <a:p>
            <a:pPr>
              <a:defRPr/>
            </a:pPr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Segoe Semibold" pitchFamily="34" charset="0"/>
              </a:defRPr>
            </a:lvl1pPr>
          </a:lstStyle>
          <a:p>
            <a:pPr>
              <a:defRPr/>
            </a:pPr>
            <a:fld id="{52D961E5-2F90-4821-A5A3-4BB676B790B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F486AF7-6C47-4F1B-9FB2-7772A0C653F6}" type="datetime8">
              <a:rPr lang="en-US"/>
              <a:pPr>
                <a:defRPr/>
              </a:pPr>
              <a:t>5/26/2009 2:05 PM</a:t>
            </a:fld>
            <a:endParaRPr lang="en-US" dirty="0"/>
          </a:p>
        </p:txBody>
      </p:sp>
      <p:sp>
        <p:nvSpPr>
          <p:cNvPr id="2150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98600" y="266700"/>
            <a:ext cx="4203700" cy="3152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42900" y="3556000"/>
            <a:ext cx="6197600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93163"/>
            <a:ext cx="56673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latin typeface="Segoe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©2005 Microsoft Corporation. All rights reserved.</a:t>
            </a:r>
          </a:p>
          <a:p>
            <a:pPr>
              <a:defRPr/>
            </a:pPr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3238" y="8799513"/>
            <a:ext cx="12731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7C207D-67A8-4B63-A4B5-16A1358E879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F486AF7-6C47-4F1B-9FB2-7772A0C653F6}" type="datetime8">
              <a:rPr lang="en-US" smtClean="0"/>
              <a:pPr>
                <a:defRPr/>
              </a:pPr>
              <a:t>5/26/2009 2:05 PM</a:t>
            </a:fld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7C207D-67A8-4B63-A4B5-16A1358E879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23556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D9ECE9B-90BF-480E-ABE6-5B4577817C56}" type="datetime8">
              <a:rPr lang="en-US" smtClean="0"/>
              <a:pPr/>
              <a:t>5/26/2009 2:05 PM</a:t>
            </a:fld>
            <a:endParaRPr lang="en-US" smtClean="0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18DAB7-9536-4A20-905B-505B6077ECBD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B200D46-D826-48A0-BA24-29B523CF005B}" type="datetime8">
              <a:rPr lang="en-US" smtClean="0"/>
              <a:pPr/>
              <a:t>5/26/2009 2:05 PM</a:t>
            </a:fld>
            <a:endParaRPr lang="en-US" smtClean="0"/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EAC314-7D45-4776-BA7C-688947821AC9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C18EBBF-0A8A-4C8B-9954-368FEE9414A3}" type="datetime8">
              <a:rPr lang="en-US" smtClean="0"/>
              <a:pPr>
                <a:defRPr/>
              </a:pPr>
              <a:t>5/26/2009 2:05 PM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11853E-5B0C-482F-B633-43139CCBCBD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61444" name="Date Placeholder 3"/>
          <p:cNvSpPr txBox="1">
            <a:spLocks noGrp="1"/>
          </p:cNvSpPr>
          <p:nvPr/>
        </p:nvSpPr>
        <p:spPr bwMode="auto">
          <a:xfrm>
            <a:off x="3884613" y="0"/>
            <a:ext cx="29718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C1A8B50-1313-4C2F-9D54-6DB5DAB9EEAA}" type="datetime8">
              <a:rPr lang="en-US" sz="1200">
                <a:latin typeface="Times New Roman" pitchFamily="18" charset="0"/>
              </a:rPr>
              <a:pPr algn="r"/>
              <a:t>5/26/2009 2:05 PM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1445" name="Slide Number Placeholder 4"/>
          <p:cNvSpPr txBox="1">
            <a:spLocks noGrp="1"/>
          </p:cNvSpPr>
          <p:nvPr/>
        </p:nvSpPr>
        <p:spPr bwMode="auto">
          <a:xfrm>
            <a:off x="5583238" y="8799513"/>
            <a:ext cx="12731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6F0F399-E959-489D-B16C-E5595F63E092}" type="slidenum">
              <a:rPr lang="en-US" sz="1200">
                <a:latin typeface="Times New Roman" pitchFamily="18" charset="0"/>
              </a:rPr>
              <a:pPr algn="r"/>
              <a:t>30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8077200" cy="757130"/>
          </a:xfrm>
          <a:ln algn="ctr"/>
        </p:spPr>
        <p:txBody>
          <a:bodyPr anchor="ctr"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84675"/>
            <a:ext cx="8077200" cy="535531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 2" pitchFamily="18" charset="2"/>
              <a:buNone/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0363" y="228600"/>
            <a:ext cx="2128837" cy="3403600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28600"/>
            <a:ext cx="6234113" cy="340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850" y="228600"/>
            <a:ext cx="8515350" cy="750888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417638"/>
            <a:ext cx="8443913" cy="22145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8077200" cy="757130"/>
          </a:xfrm>
          <a:ln algn="ctr"/>
        </p:spPr>
        <p:txBody>
          <a:bodyPr anchor="ctr"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84675"/>
            <a:ext cx="8077200" cy="535531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 2" pitchFamily="18" charset="2"/>
              <a:buNone/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28600"/>
            <a:ext cx="8515350" cy="5909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84263"/>
            <a:ext cx="8443913" cy="2214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7638"/>
            <a:ext cx="4144963" cy="221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417638"/>
            <a:ext cx="4146550" cy="221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28600"/>
            <a:ext cx="8515350" cy="5909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84263"/>
            <a:ext cx="8443913" cy="2214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0363" y="228600"/>
            <a:ext cx="2128837" cy="3403600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28600"/>
            <a:ext cx="6234113" cy="340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850" y="228600"/>
            <a:ext cx="8515350" cy="750888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417638"/>
            <a:ext cx="8443913" cy="22145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7638"/>
            <a:ext cx="4144963" cy="221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417638"/>
            <a:ext cx="4146550" cy="221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28600"/>
            <a:ext cx="851535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17638"/>
            <a:ext cx="844391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11" descr="bullet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336088" y="0"/>
            <a:ext cx="241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7251700" y="6677025"/>
            <a:ext cx="1676400" cy="180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" name="Picture 8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6870700" y="6677025"/>
            <a:ext cx="1676400" cy="180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8420100" y="6565900"/>
            <a:ext cx="12065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8140B32D-7E94-4C4A-894E-A1459032E55B}" type="slidenum">
              <a:rPr lang="pt-BR" sz="1400"/>
              <a:pPr>
                <a:spcBef>
                  <a:spcPct val="50000"/>
                </a:spcBef>
              </a:pPr>
              <a:t>‹nº›</a:t>
            </a:fld>
            <a:endParaRPr lang="pt-BR" sz="140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20" r:id="rId1"/>
    <p:sldLayoutId id="2147484218" r:id="rId2"/>
    <p:sldLayoutId id="2147484217" r:id="rId3"/>
    <p:sldLayoutId id="2147484216" r:id="rId4"/>
    <p:sldLayoutId id="2147484215" r:id="rId5"/>
    <p:sldLayoutId id="2147484214" r:id="rId6"/>
    <p:sldLayoutId id="2147484213" r:id="rId7"/>
    <p:sldLayoutId id="2147484212" r:id="rId8"/>
    <p:sldLayoutId id="2147484211" r:id="rId9"/>
    <p:sldLayoutId id="2147484210" r:id="rId10"/>
    <p:sldLayoutId id="2147484209" r:id="rId11"/>
    <p:sldLayoutId id="2147484208" r:id="rId12"/>
    <p:sldLayoutId id="2147484219" r:id="rId1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F2C16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F2C16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F2C16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F2C16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F2C16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F2C1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F2C1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F2C1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F2C1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</a:defRPr>
      </a:lvl9pPr>
    </p:titleStyle>
    <p:bodyStyle>
      <a:lvl1pPr marL="447675" indent="-4476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8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+mn-cs"/>
        </a:defRPr>
      </a:lvl1pPr>
      <a:lvl2pPr marL="858838" indent="-4095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8"/>
        </a:buBlip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marL="1262063" indent="-40163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8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marL="1600200" indent="-3365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marL="1947863" indent="-3460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2405063" indent="-3460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2862263" indent="-3460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319463" indent="-3460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3776663" indent="-3460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28600"/>
            <a:ext cx="851535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17638"/>
            <a:ext cx="844391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11" descr="bullet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336088" y="0"/>
            <a:ext cx="241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251700" y="6677025"/>
            <a:ext cx="1676400" cy="180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30" name="Picture 8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870700" y="6677025"/>
            <a:ext cx="1676400" cy="180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420100" y="6565900"/>
            <a:ext cx="12065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fld id="{8FFBDA9F-EFC1-4C16-83A2-689CC44B1CEF}" type="slidenum">
              <a:rPr lang="pt-BR" sz="1400" kern="1200">
                <a:solidFill>
                  <a:srgbClr val="FFFFFF"/>
                </a:solidFill>
                <a:latin typeface="Trebuchet MS" pitchFamily="34" charset="0"/>
                <a:ea typeface="+mn-ea"/>
                <a:cs typeface="+mn-cs"/>
              </a:rPr>
              <a:pPr algn="l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‹nº›</a:t>
            </a:fld>
            <a:endParaRPr lang="pt-BR" sz="1400" kern="1200">
              <a:solidFill>
                <a:srgbClr val="FFFFFF"/>
              </a:solidFill>
              <a:latin typeface="Trebuchet MS" pitchFamily="34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  <p:sldLayoutId id="2147484233" r:id="rId12"/>
    <p:sldLayoutId id="2147484234" r:id="rId1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F2C16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F2C16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F2C16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F2C16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F2C16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F2C1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F2C1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F2C1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F2C1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</a:defRPr>
      </a:lvl9pPr>
    </p:titleStyle>
    <p:bodyStyle>
      <a:lvl1pPr marL="447675" indent="-4476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8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+mn-cs"/>
        </a:defRPr>
      </a:lvl1pPr>
      <a:lvl2pPr marL="858838" indent="-4095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8"/>
        </a:buBlip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marL="1262063" indent="-40163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8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marL="1600200" indent="-3365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marL="1947863" indent="-3460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2405063" indent="-3460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2862263" indent="-3460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319463" indent="-3460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3776663" indent="-3460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Aula 3 – </a:t>
            </a:r>
            <a:r>
              <a:rPr lang="en-US" dirty="0" err="1" smtClean="0"/>
              <a:t>Arquitetura</a:t>
            </a:r>
            <a:r>
              <a:rPr lang="en-US" dirty="0" smtClean="0"/>
              <a:t> XNA e </a:t>
            </a:r>
            <a:r>
              <a:rPr lang="en-US" dirty="0" err="1" smtClean="0"/>
              <a:t>desenho</a:t>
            </a:r>
            <a:r>
              <a:rPr lang="en-US" dirty="0" smtClean="0"/>
              <a:t> 2D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084263"/>
            <a:ext cx="8443913" cy="5650778"/>
          </a:xfrm>
        </p:spPr>
        <p:txBody>
          <a:bodyPr/>
          <a:lstStyle/>
          <a:p>
            <a:r>
              <a:rPr lang="pt-BR" sz="2800" dirty="0" smtClean="0">
                <a:solidFill>
                  <a:schemeClr val="tx1">
                    <a:lumMod val="50000"/>
                  </a:schemeClr>
                </a:solidFill>
              </a:rPr>
              <a:t>O objetivo desta aula é apresentar aos alunos os elementos que compõe a arquitetura do XNA, e mostrar as facilidades para realizar desenhos 2D na tela</a:t>
            </a:r>
            <a:endParaRPr lang="pt-BR" sz="9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pt-BR" sz="2800" dirty="0" smtClean="0">
                <a:solidFill>
                  <a:schemeClr val="tx1">
                    <a:lumMod val="50000"/>
                  </a:schemeClr>
                </a:solidFill>
              </a:rPr>
              <a:t>Há diversos exemplos práticos para esta aula, cada exemplo é marcado por um slide escrito “demo”</a:t>
            </a:r>
          </a:p>
          <a:p>
            <a:r>
              <a:rPr lang="pt-BR" sz="2800" dirty="0" smtClean="0">
                <a:solidFill>
                  <a:schemeClr val="tx1">
                    <a:lumMod val="50000"/>
                  </a:schemeClr>
                </a:solidFill>
              </a:rPr>
              <a:t>Ao fim da aula é reservado um tempo para os alunos exercitarem os conceitos apresentados, assim, não é recomendável que os alunos realizem os demos juntos com o professor, pois isso acaba tomando muito tempo da aula</a:t>
            </a:r>
          </a:p>
          <a:p>
            <a:endParaRPr lang="pt-BR" sz="2800" dirty="0" smtClean="0"/>
          </a:p>
          <a:p>
            <a:endParaRPr lang="pt-BR" sz="28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8600"/>
            <a:ext cx="8515350" cy="695325"/>
          </a:xfrm>
          <a:noFill/>
          <a:ln/>
        </p:spPr>
        <p:txBody>
          <a:bodyPr/>
          <a:lstStyle/>
          <a:p>
            <a:r>
              <a:rPr lang="en-US" sz="4400" smtClean="0"/>
              <a:t>Arquitetura de um programa XNA</a:t>
            </a:r>
            <a:endParaRPr lang="pt-BR" smtClean="0">
              <a:effectLst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417638"/>
            <a:ext cx="8443913" cy="4247317"/>
          </a:xfrm>
          <a:noFill/>
          <a:ln/>
        </p:spPr>
        <p:txBody>
          <a:bodyPr/>
          <a:lstStyle/>
          <a:p>
            <a:r>
              <a:rPr lang="pt-BR" sz="2800" dirty="0" smtClean="0">
                <a:effectLst/>
              </a:rPr>
              <a:t>Métodos chamados pela classe Game (1/2)</a:t>
            </a:r>
          </a:p>
          <a:p>
            <a:pPr lvl="1"/>
            <a:r>
              <a:rPr lang="pt-BR" sz="2400" dirty="0" smtClean="0">
                <a:effectLst/>
                <a:latin typeface="Courier New" pitchFamily="49" charset="0"/>
              </a:rPr>
              <a:t>Initialize()</a:t>
            </a:r>
          </a:p>
          <a:p>
            <a:pPr lvl="2"/>
            <a:r>
              <a:rPr lang="pt-BR" sz="2000" b="1" dirty="0" smtClean="0">
                <a:effectLst/>
              </a:rPr>
              <a:t>Chamado quando o jogo carrega</a:t>
            </a:r>
          </a:p>
          <a:p>
            <a:pPr lvl="2"/>
            <a:r>
              <a:rPr lang="pt-BR" sz="2000" b="1" dirty="0" smtClean="0">
                <a:effectLst/>
              </a:rPr>
              <a:t>Onde se inicializam os recursos não gráficos</a:t>
            </a:r>
          </a:p>
          <a:p>
            <a:pPr lvl="3"/>
            <a:r>
              <a:rPr lang="pt-BR" sz="1800" b="1" dirty="0" smtClean="0">
                <a:effectLst/>
              </a:rPr>
              <a:t>Por exemplo, Mousehelper, Som, etc</a:t>
            </a:r>
          </a:p>
          <a:p>
            <a:pPr lvl="3"/>
            <a:endParaRPr lang="pt-BR" sz="1800" b="1" dirty="0" smtClean="0">
              <a:effectLst/>
            </a:endParaRPr>
          </a:p>
          <a:p>
            <a:pPr lvl="1"/>
            <a:r>
              <a:rPr lang="pt-BR" sz="2400" dirty="0" smtClean="0">
                <a:effectLst/>
                <a:latin typeface="Courier New" pitchFamily="49" charset="0"/>
              </a:rPr>
              <a:t>LoadContent()</a:t>
            </a:r>
          </a:p>
          <a:p>
            <a:pPr lvl="2"/>
            <a:r>
              <a:rPr lang="pt-BR" sz="2000" b="1" dirty="0" smtClean="0">
                <a:effectLst/>
              </a:rPr>
              <a:t>Chamado sempre que é necessário carregar os recursos (conteúdos) gráficos</a:t>
            </a:r>
          </a:p>
          <a:p>
            <a:pPr lvl="3"/>
            <a:r>
              <a:rPr lang="pt-BR" sz="1800" b="1" dirty="0" smtClean="0">
                <a:effectLst/>
              </a:rPr>
              <a:t>Isso pode acontecer no início do jogo, ou quando a janela (no Windows) sai de trás de outra janela, ou quando por algum erro se perde a referência ao dispositivo (device) de video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8600"/>
            <a:ext cx="8515350" cy="695325"/>
          </a:xfrm>
          <a:noFill/>
          <a:ln/>
        </p:spPr>
        <p:txBody>
          <a:bodyPr/>
          <a:lstStyle/>
          <a:p>
            <a:r>
              <a:rPr lang="en-US" sz="4400" smtClean="0"/>
              <a:t>Arquitetura de um programa XNA</a:t>
            </a:r>
            <a:endParaRPr lang="pt-BR" smtClean="0">
              <a:effectLst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417638"/>
            <a:ext cx="8443913" cy="4653582"/>
          </a:xfrm>
          <a:noFill/>
          <a:ln/>
        </p:spPr>
        <p:txBody>
          <a:bodyPr/>
          <a:lstStyle/>
          <a:p>
            <a:r>
              <a:rPr lang="pt-BR" sz="2800" dirty="0" smtClean="0">
                <a:effectLst/>
              </a:rPr>
              <a:t>Métodos chamados pela classe Game (2/2)</a:t>
            </a:r>
          </a:p>
          <a:p>
            <a:pPr lvl="1"/>
            <a:r>
              <a:rPr lang="pt-BR" dirty="0" smtClean="0">
                <a:effectLst/>
                <a:latin typeface="Courier New" pitchFamily="49" charset="0"/>
              </a:rPr>
              <a:t>UnloadContent()</a:t>
            </a:r>
          </a:p>
          <a:p>
            <a:pPr lvl="2"/>
            <a:r>
              <a:rPr lang="pt-BR" b="1" dirty="0" smtClean="0">
                <a:effectLst/>
              </a:rPr>
              <a:t>Chamado sempre que é necessário liberar os recursos (conteúdos) gráficos</a:t>
            </a:r>
          </a:p>
          <a:p>
            <a:pPr lvl="1"/>
            <a:endParaRPr lang="pt-BR" dirty="0" smtClean="0">
              <a:effectLst/>
              <a:latin typeface="Courier New" pitchFamily="49" charset="0"/>
            </a:endParaRPr>
          </a:p>
          <a:p>
            <a:pPr lvl="1"/>
            <a:r>
              <a:rPr lang="pt-BR" dirty="0" smtClean="0">
                <a:effectLst/>
                <a:latin typeface="Courier New" pitchFamily="49" charset="0"/>
              </a:rPr>
              <a:t>Métodos chamados a cada game loop:</a:t>
            </a:r>
          </a:p>
          <a:p>
            <a:pPr lvl="2"/>
            <a:r>
              <a:rPr lang="pt-BR" sz="2000" dirty="0" smtClean="0">
                <a:effectLst/>
                <a:latin typeface="Courier New" pitchFamily="49" charset="0"/>
              </a:rPr>
              <a:t>Update(GameTime gameTime)</a:t>
            </a:r>
          </a:p>
          <a:p>
            <a:pPr lvl="3"/>
            <a:r>
              <a:rPr lang="pt-BR" sz="1800" b="1" dirty="0" smtClean="0">
                <a:effectLst/>
              </a:rPr>
              <a:t>Onde se coloca a lógica principal do jogo (cálculos)</a:t>
            </a:r>
          </a:p>
          <a:p>
            <a:pPr lvl="2"/>
            <a:endParaRPr lang="pt-BR" b="1" dirty="0" smtClean="0">
              <a:effectLst/>
            </a:endParaRPr>
          </a:p>
          <a:p>
            <a:pPr lvl="2"/>
            <a:r>
              <a:rPr lang="pt-BR" sz="2000" dirty="0" smtClean="0">
                <a:effectLst/>
                <a:latin typeface="Courier New" pitchFamily="49" charset="0"/>
              </a:rPr>
              <a:t>Draw(GameTime gameTime)</a:t>
            </a:r>
          </a:p>
          <a:p>
            <a:pPr lvl="3"/>
            <a:r>
              <a:rPr lang="pt-BR" sz="1800" b="1" dirty="0" smtClean="0">
                <a:effectLst/>
              </a:rPr>
              <a:t>Onde se colocam as rotinas de desenho do jogo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8600"/>
            <a:ext cx="8515350" cy="695325"/>
          </a:xfrm>
          <a:noFill/>
          <a:ln/>
        </p:spPr>
        <p:txBody>
          <a:bodyPr/>
          <a:lstStyle/>
          <a:p>
            <a:r>
              <a:rPr lang="en-US" sz="4400" smtClean="0"/>
              <a:t>Arquitetura de um programa XNA</a:t>
            </a:r>
            <a:endParaRPr lang="pt-BR" sz="440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0057" y="1037945"/>
            <a:ext cx="8462963" cy="6124754"/>
          </a:xfrm>
          <a:noFill/>
          <a:ln/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 2" pitchFamily="18" charset="2"/>
              <a:buNone/>
            </a:pPr>
            <a:r>
              <a:rPr lang="pt-BR" sz="2400" dirty="0" smtClean="0">
                <a:effectLst/>
              </a:rPr>
              <a:t>GameTime</a:t>
            </a:r>
          </a:p>
          <a:p>
            <a:pPr marL="609600" indent="-609600">
              <a:lnSpc>
                <a:spcPct val="80000"/>
              </a:lnSpc>
            </a:pPr>
            <a:r>
              <a:rPr lang="pt-BR" sz="2400" b="1" dirty="0" smtClean="0">
                <a:effectLst/>
              </a:rPr>
              <a:t>Passado como parâmetro para os métodos Update e Draw</a:t>
            </a:r>
          </a:p>
          <a:p>
            <a:pPr marL="609600" indent="-609600">
              <a:lnSpc>
                <a:spcPct val="80000"/>
              </a:lnSpc>
            </a:pPr>
            <a:r>
              <a:rPr lang="pt-BR" sz="2400" b="1" dirty="0" smtClean="0">
                <a:effectLst/>
              </a:rPr>
              <a:t>Tem propriedades que permitem ler o tempo transcorrido desde a última chamada e desde o início do jogo</a:t>
            </a:r>
          </a:p>
          <a:p>
            <a:pPr marL="609600" indent="-609600">
              <a:lnSpc>
                <a:spcPct val="80000"/>
              </a:lnSpc>
            </a:pPr>
            <a:r>
              <a:rPr lang="pt-BR" sz="2400" b="1" dirty="0" smtClean="0">
                <a:effectLst/>
              </a:rPr>
              <a:t>O tempo pode </a:t>
            </a:r>
            <a:r>
              <a:rPr lang="pt-BR" sz="2400" b="1" dirty="0" smtClean="0">
                <a:effectLst/>
              </a:rPr>
              <a:t>ser </a:t>
            </a:r>
            <a:r>
              <a:rPr lang="pt-BR" sz="2400" b="1" dirty="0" smtClean="0">
                <a:effectLst/>
              </a:rPr>
              <a:t>lido em:</a:t>
            </a:r>
          </a:p>
          <a:p>
            <a:pPr marL="982663" lvl="1" indent="-533400">
              <a:lnSpc>
                <a:spcPct val="80000"/>
              </a:lnSpc>
            </a:pPr>
            <a:r>
              <a:rPr lang="pt-BR" sz="2000" b="1" dirty="0" smtClean="0">
                <a:effectLst/>
              </a:rPr>
              <a:t>“Real Time”:  tempo em segundos reais (relógio)</a:t>
            </a:r>
          </a:p>
          <a:p>
            <a:pPr marL="1317625" lvl="2" indent="-457200">
              <a:lnSpc>
                <a:spcPct val="80000"/>
              </a:lnSpc>
            </a:pPr>
            <a:r>
              <a:rPr lang="pt-BR" sz="1800" b="1" dirty="0" smtClean="0">
                <a:effectLst/>
              </a:rPr>
              <a:t>É o usado por quase todas as aplicações</a:t>
            </a:r>
          </a:p>
          <a:p>
            <a:pPr marL="982663" lvl="1" indent="-533400">
              <a:lnSpc>
                <a:spcPct val="80000"/>
              </a:lnSpc>
            </a:pPr>
            <a:r>
              <a:rPr lang="pt-BR" sz="2000" b="1" dirty="0" smtClean="0">
                <a:effectLst/>
              </a:rPr>
              <a:t>“Game Time”: número de passos fixos executados conforme o clock da máquina.   </a:t>
            </a:r>
          </a:p>
          <a:p>
            <a:pPr marL="1317625" lvl="2" indent="-457200">
              <a:lnSpc>
                <a:spcPct val="80000"/>
              </a:lnSpc>
            </a:pPr>
            <a:r>
              <a:rPr lang="pt-BR" sz="1800" b="1" dirty="0" smtClean="0">
                <a:effectLst/>
              </a:rPr>
              <a:t>Como não reflete o tempo “de relógio”, a performance de um jogo que se baseie em “Game Time” pode variar conforme a performance da máquina, caso não se tenha cuidado. </a:t>
            </a:r>
          </a:p>
          <a:p>
            <a:pPr marL="1317625" lvl="2" indent="-457200">
              <a:lnSpc>
                <a:spcPct val="80000"/>
              </a:lnSpc>
            </a:pPr>
            <a:r>
              <a:rPr lang="pt-BR" sz="1800" b="1" dirty="0" smtClean="0">
                <a:effectLst/>
              </a:rPr>
              <a:t>Pode ser usado para criar jogos com performance controlável via programa, setando-se a propriedade </a:t>
            </a:r>
            <a:r>
              <a:rPr lang="pt-BR" sz="1800" b="1" u="sng" dirty="0" smtClean="0">
                <a:solidFill>
                  <a:schemeClr val="accent1"/>
                </a:solidFill>
                <a:effectLst/>
              </a:rPr>
              <a:t>IsFixedTimeStep</a:t>
            </a:r>
            <a:r>
              <a:rPr lang="pt-BR" sz="1800" b="1" dirty="0" smtClean="0">
                <a:effectLst/>
              </a:rPr>
              <a:t>  do objeto Game para false (executa jogo em full speed, ignorando a propriedade </a:t>
            </a:r>
            <a:r>
              <a:rPr lang="pt-BR" sz="1800" dirty="0" smtClean="0">
                <a:effectLst/>
              </a:rPr>
              <a:t>TargetElapsedTime</a:t>
            </a:r>
            <a:r>
              <a:rPr lang="pt-BR" sz="1800" b="1" dirty="0" smtClean="0">
                <a:effectLst/>
              </a:rPr>
              <a:t>)</a:t>
            </a:r>
          </a:p>
          <a:p>
            <a:pPr marL="1317625" lvl="2" indent="-457200">
              <a:lnSpc>
                <a:spcPct val="80000"/>
              </a:lnSpc>
            </a:pPr>
            <a:r>
              <a:rPr lang="pt-BR" sz="1800" b="1" dirty="0" smtClean="0">
                <a:effectLst/>
              </a:rPr>
              <a:t>Propriedade </a:t>
            </a:r>
            <a:r>
              <a:rPr lang="pt-BR" sz="1800" noProof="1" smtClean="0">
                <a:effectLst/>
              </a:rPr>
              <a:t>IsRunningSlowly</a:t>
            </a:r>
            <a:r>
              <a:rPr lang="pt-BR" sz="1800" b="1" dirty="0" smtClean="0">
                <a:effectLst/>
              </a:rPr>
              <a:t> indica se o </a:t>
            </a:r>
            <a:r>
              <a:rPr lang="pt-BR" sz="1800" dirty="0" smtClean="0">
                <a:effectLst/>
              </a:rPr>
              <a:t>TargetElapsedTime</a:t>
            </a:r>
            <a:r>
              <a:rPr lang="pt-BR" sz="1800" b="1" dirty="0" smtClean="0">
                <a:effectLst/>
              </a:rPr>
              <a:t> não está sendo atingido</a:t>
            </a:r>
          </a:p>
          <a:p>
            <a:pPr marL="1317625" lvl="2" indent="-457200">
              <a:lnSpc>
                <a:spcPct val="80000"/>
              </a:lnSpc>
            </a:pPr>
            <a:endParaRPr lang="pt-BR" sz="1800" b="1" dirty="0" smtClean="0">
              <a:effectLst/>
            </a:endParaRPr>
          </a:p>
          <a:p>
            <a:pPr marL="1317625" lvl="2" indent="-457200">
              <a:lnSpc>
                <a:spcPct val="80000"/>
              </a:lnSpc>
            </a:pPr>
            <a:endParaRPr lang="pt-BR" sz="1600" b="1" dirty="0" smtClean="0">
              <a:effectLst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8600"/>
            <a:ext cx="8515350" cy="695325"/>
          </a:xfrm>
          <a:noFill/>
          <a:ln/>
        </p:spPr>
        <p:txBody>
          <a:bodyPr/>
          <a:lstStyle/>
          <a:p>
            <a:r>
              <a:rPr lang="en-US" sz="4400" smtClean="0"/>
              <a:t>Desenho de objetos 2D</a:t>
            </a:r>
            <a:endParaRPr lang="pt-BR" sz="4400" smtClean="0"/>
          </a:p>
        </p:txBody>
      </p:sp>
      <p:pic>
        <p:nvPicPr>
          <p:cNvPr id="76804" name="Picture 4" descr="C:\Documents and Settings\deinf.lobao\Meus documentos\Minhas imagens\XNA\DEMO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3663" y="939800"/>
            <a:ext cx="6589712" cy="51673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8600"/>
            <a:ext cx="8515350" cy="695325"/>
          </a:xfrm>
          <a:noFill/>
          <a:ln/>
        </p:spPr>
        <p:txBody>
          <a:bodyPr/>
          <a:lstStyle/>
          <a:p>
            <a:r>
              <a:rPr lang="en-US" sz="4400" smtClean="0"/>
              <a:t>Desenho de objetos 2D</a:t>
            </a:r>
            <a:endParaRPr lang="pt-BR" sz="440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7638"/>
            <a:ext cx="8443913" cy="5318379"/>
          </a:xfrm>
          <a:noFill/>
          <a:ln/>
        </p:spPr>
        <p:txBody>
          <a:bodyPr/>
          <a:lstStyle/>
          <a:p>
            <a:r>
              <a:rPr lang="pt-BR" b="1" dirty="0" smtClean="0">
                <a:effectLst/>
              </a:rPr>
              <a:t>Três passos:</a:t>
            </a:r>
          </a:p>
          <a:p>
            <a:pPr marL="963613" lvl="1" indent="-514350">
              <a:buFont typeface="+mj-lt"/>
              <a:buAutoNum type="arabicPeriod"/>
            </a:pPr>
            <a:r>
              <a:rPr lang="pt-BR" b="1" dirty="0" smtClean="0">
                <a:effectLst/>
              </a:rPr>
              <a:t>Criar uma variável do tipo </a:t>
            </a:r>
            <a:r>
              <a:rPr lang="pt-BR" dirty="0" smtClean="0">
                <a:effectLst/>
              </a:rPr>
              <a:t>Texture2D </a:t>
            </a:r>
            <a:r>
              <a:rPr lang="pt-BR" b="1" dirty="0" smtClean="0">
                <a:effectLst/>
              </a:rPr>
              <a:t>na classe </a:t>
            </a:r>
            <a:r>
              <a:rPr lang="pt-BR" dirty="0" smtClean="0">
                <a:effectLst/>
              </a:rPr>
              <a:t>Game1</a:t>
            </a:r>
          </a:p>
          <a:p>
            <a:pPr marL="963613" lvl="1" indent="-514350">
              <a:buFont typeface="+mj-lt"/>
              <a:buAutoNum type="arabicPeriod"/>
            </a:pPr>
            <a:r>
              <a:rPr lang="pt-BR" b="1" dirty="0" smtClean="0">
                <a:effectLst/>
              </a:rPr>
              <a:t>Incluir a textura no subprojeto</a:t>
            </a:r>
            <a:r>
              <a:rPr lang="pt-BR" dirty="0" smtClean="0">
                <a:effectLst/>
              </a:rPr>
              <a:t> </a:t>
            </a:r>
            <a:r>
              <a:rPr lang="pt-BR" i="1" dirty="0" smtClean="0">
                <a:effectLst/>
              </a:rPr>
              <a:t>Content</a:t>
            </a:r>
          </a:p>
          <a:p>
            <a:pPr marL="963613" lvl="1" indent="-514350">
              <a:buFont typeface="+mj-lt"/>
              <a:buAutoNum type="arabicPeriod"/>
            </a:pPr>
            <a:r>
              <a:rPr lang="pt-BR" b="1" dirty="0" smtClean="0">
                <a:effectLst/>
              </a:rPr>
              <a:t>Carregar a textura na variável via Content Pipeline, no método </a:t>
            </a:r>
            <a:r>
              <a:rPr lang="pt-BR" dirty="0" smtClean="0">
                <a:effectLst/>
              </a:rPr>
              <a:t>LoadContent</a:t>
            </a:r>
          </a:p>
          <a:p>
            <a:pPr marL="963613" lvl="1" indent="-514350">
              <a:buFont typeface="+mj-lt"/>
              <a:buAutoNum type="arabicPeriod"/>
            </a:pPr>
            <a:r>
              <a:rPr lang="pt-BR" b="1" dirty="0" smtClean="0">
                <a:effectLst/>
              </a:rPr>
              <a:t>Mostrá-la na tela no método </a:t>
            </a:r>
            <a:r>
              <a:rPr lang="pt-BR" dirty="0" smtClean="0">
                <a:effectLst/>
              </a:rPr>
              <a:t>Draw</a:t>
            </a:r>
            <a:r>
              <a:rPr lang="pt-BR" b="1" dirty="0" smtClean="0">
                <a:effectLst/>
              </a:rPr>
              <a:t>, usando o objeto </a:t>
            </a:r>
            <a:r>
              <a:rPr lang="pt-BR" dirty="0" smtClean="0">
                <a:effectLst/>
              </a:rPr>
              <a:t>spriteBatch </a:t>
            </a:r>
            <a:r>
              <a:rPr lang="pt-BR" b="1" dirty="0" smtClean="0">
                <a:effectLst/>
              </a:rPr>
              <a:t>já criado pelo XNA</a:t>
            </a:r>
          </a:p>
          <a:p>
            <a:pPr lvl="1"/>
            <a:endParaRPr lang="pt-BR" b="1" dirty="0" smtClean="0">
              <a:effectLst/>
            </a:endParaRPr>
          </a:p>
          <a:p>
            <a:r>
              <a:rPr lang="pt-BR" b="1" dirty="0" smtClean="0">
                <a:effectLst/>
              </a:rPr>
              <a:t>Vejamos isso na prática</a:t>
            </a:r>
          </a:p>
          <a:p>
            <a:pPr>
              <a:buFont typeface="Wingdings 2" pitchFamily="18" charset="2"/>
              <a:buNone/>
            </a:pPr>
            <a:endParaRPr lang="pt-BR" sz="2400" dirty="0" smtClean="0">
              <a:effectLst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8600"/>
            <a:ext cx="8515350" cy="695325"/>
          </a:xfrm>
          <a:noFill/>
          <a:ln/>
        </p:spPr>
        <p:txBody>
          <a:bodyPr/>
          <a:lstStyle/>
          <a:p>
            <a:r>
              <a:rPr lang="en-US" sz="4400" smtClean="0"/>
              <a:t>Desenho de objetos 2D</a:t>
            </a:r>
            <a:endParaRPr lang="pt-BR" sz="440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7638"/>
            <a:ext cx="8443913" cy="5004447"/>
          </a:xfrm>
          <a:noFill/>
          <a:ln/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pt-BR" sz="2400" dirty="0" smtClean="0">
                <a:effectLst/>
              </a:rPr>
              <a:t>Na classe Game 1:</a:t>
            </a:r>
          </a:p>
          <a:p>
            <a:pPr lvl="1">
              <a:buFont typeface="Wingdings 2" pitchFamily="18" charset="2"/>
              <a:buNone/>
            </a:pPr>
            <a:r>
              <a:rPr lang="pt-BR" sz="1600" noProof="1" smtClean="0">
                <a:effectLst/>
                <a:latin typeface="Courier New" pitchFamily="49" charset="0"/>
              </a:rPr>
              <a:t>Texture2D textura; </a:t>
            </a:r>
          </a:p>
          <a:p>
            <a:pPr lvl="1">
              <a:buNone/>
            </a:pPr>
            <a:r>
              <a:rPr lang="pt-BR" sz="1600" noProof="1" smtClean="0">
                <a:effectLst/>
                <a:latin typeface="Courier New" pitchFamily="49" charset="0"/>
              </a:rPr>
              <a:t>SpriteBatch spriteBatch;</a:t>
            </a:r>
            <a:endParaRPr lang="pt-BR" sz="1600" dirty="0" smtClean="0">
              <a:effectLst/>
              <a:latin typeface="Courier New" pitchFamily="49" charset="0"/>
            </a:endParaRPr>
          </a:p>
          <a:p>
            <a:pPr lvl="1">
              <a:buFont typeface="Wingdings 2" pitchFamily="18" charset="2"/>
              <a:buNone/>
            </a:pPr>
            <a:endParaRPr lang="pt-BR" sz="1600" dirty="0" smtClean="0">
              <a:effectLst/>
              <a:latin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pt-BR" sz="2400" dirty="0" smtClean="0">
                <a:effectLst/>
              </a:rPr>
              <a:t>No construtor da classe </a:t>
            </a:r>
            <a:r>
              <a:rPr lang="pt-BR" sz="2400" noProof="1" smtClean="0">
                <a:effectLst/>
              </a:rPr>
              <a:t>(opcional)</a:t>
            </a:r>
            <a:r>
              <a:rPr lang="pt-BR" sz="2400" dirty="0" smtClean="0">
                <a:effectLst/>
              </a:rPr>
              <a:t>:</a:t>
            </a:r>
          </a:p>
          <a:p>
            <a:pPr>
              <a:buNone/>
            </a:pPr>
            <a:r>
              <a:rPr lang="pt-BR" sz="1600" noProof="1" smtClean="0">
                <a:effectLst/>
                <a:latin typeface="Courier New" pitchFamily="49" charset="0"/>
              </a:rPr>
              <a:t>// Definir - o tamanho da janela (se em modo janela) OU </a:t>
            </a:r>
          </a:p>
          <a:p>
            <a:pPr>
              <a:buNone/>
            </a:pPr>
            <a:r>
              <a:rPr lang="pt-BR" sz="1600" noProof="1" smtClean="0">
                <a:effectLst/>
                <a:latin typeface="Courier New" pitchFamily="49" charset="0"/>
              </a:rPr>
              <a:t>//         - a resolução (se em modo tela cheia)</a:t>
            </a:r>
          </a:p>
          <a:p>
            <a:pPr>
              <a:buNone/>
            </a:pPr>
            <a:r>
              <a:rPr lang="pt-BR" sz="1600" noProof="1" smtClean="0">
                <a:effectLst/>
                <a:latin typeface="Courier New" pitchFamily="49" charset="0"/>
              </a:rPr>
              <a:t>graphics.PreferredBackBufferWidth = 400;</a:t>
            </a:r>
          </a:p>
          <a:p>
            <a:pPr>
              <a:buNone/>
            </a:pPr>
            <a:r>
              <a:rPr lang="pt-BR" sz="1600" noProof="1" smtClean="0">
                <a:effectLst/>
                <a:latin typeface="Courier New" pitchFamily="49" charset="0"/>
              </a:rPr>
              <a:t>graphics.PreferredBackBufferHeight = 400;</a:t>
            </a:r>
          </a:p>
          <a:p>
            <a:pPr lvl="0">
              <a:buClr>
                <a:srgbClr val="FFB601"/>
              </a:buClr>
              <a:buNone/>
            </a:pPr>
            <a:endParaRPr lang="pt-BR" sz="1800" dirty="0" smtClean="0">
              <a:solidFill>
                <a:srgbClr val="FFFFFF"/>
              </a:solidFill>
              <a:effectLst/>
            </a:endParaRPr>
          </a:p>
          <a:p>
            <a:pPr lvl="0">
              <a:buClr>
                <a:srgbClr val="FFB601"/>
              </a:buClr>
              <a:buNone/>
            </a:pPr>
            <a:r>
              <a:rPr lang="pt-BR" sz="2400" dirty="0" smtClean="0">
                <a:solidFill>
                  <a:srgbClr val="FFFFFF"/>
                </a:solidFill>
                <a:effectLst/>
              </a:rPr>
              <a:t>No método </a:t>
            </a:r>
            <a:r>
              <a:rPr lang="pt-BR" sz="2400" noProof="1" smtClean="0">
                <a:solidFill>
                  <a:srgbClr val="FFFFFF"/>
                </a:solidFill>
                <a:effectLst/>
              </a:rPr>
              <a:t>LoadContent</a:t>
            </a:r>
            <a:r>
              <a:rPr lang="pt-BR" sz="2400" dirty="0" smtClean="0">
                <a:solidFill>
                  <a:srgbClr val="FFFFFF"/>
                </a:solidFill>
                <a:effectLst/>
              </a:rPr>
              <a:t>:</a:t>
            </a:r>
          </a:p>
          <a:p>
            <a:pPr>
              <a:buNone/>
            </a:pPr>
            <a:r>
              <a:rPr lang="pt-BR" sz="1600" noProof="1" smtClean="0">
                <a:effectLst/>
                <a:latin typeface="Courier New" pitchFamily="49" charset="0"/>
              </a:rPr>
              <a:t>protected override void LoadContent()</a:t>
            </a:r>
          </a:p>
          <a:p>
            <a:pPr>
              <a:buFont typeface="Wingdings 2" pitchFamily="18" charset="2"/>
              <a:buNone/>
            </a:pPr>
            <a:r>
              <a:rPr lang="pt-BR" sz="1600" noProof="1" smtClean="0">
                <a:effectLst/>
                <a:latin typeface="Courier New" pitchFamily="49" charset="0"/>
              </a:rPr>
              <a:t>{</a:t>
            </a:r>
          </a:p>
          <a:p>
            <a:pPr>
              <a:buFont typeface="Wingdings 2" pitchFamily="18" charset="2"/>
              <a:buNone/>
            </a:pPr>
            <a:r>
              <a:rPr lang="pt-BR" sz="1600" dirty="0" smtClean="0">
                <a:effectLst/>
                <a:latin typeface="Courier New" pitchFamily="49" charset="0"/>
              </a:rPr>
              <a:t>	</a:t>
            </a:r>
            <a:r>
              <a:rPr lang="pt-BR" sz="1600" noProof="1" smtClean="0">
                <a:effectLst/>
                <a:latin typeface="Courier New" pitchFamily="49" charset="0"/>
              </a:rPr>
              <a:t>textura = Content.Load&lt;Texture2D&gt;("xna_thumbnail");</a:t>
            </a:r>
          </a:p>
          <a:p>
            <a:pPr>
              <a:buFont typeface="Wingdings 2" pitchFamily="18" charset="2"/>
              <a:buNone/>
            </a:pPr>
            <a:r>
              <a:rPr lang="pt-BR" sz="1600" noProof="1" smtClean="0">
                <a:effectLst/>
                <a:latin typeface="Courier New" pitchFamily="49" charset="0"/>
              </a:rPr>
              <a:t>}</a:t>
            </a:r>
            <a:endParaRPr lang="pt-BR" sz="1600" dirty="0" smtClean="0">
              <a:effectLst/>
              <a:latin typeface="Courier New" pitchFamily="49" charset="0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8600"/>
            <a:ext cx="8515350" cy="695325"/>
          </a:xfrm>
          <a:noFill/>
          <a:ln/>
        </p:spPr>
        <p:txBody>
          <a:bodyPr/>
          <a:lstStyle/>
          <a:p>
            <a:r>
              <a:rPr lang="en-US" sz="4400" smtClean="0"/>
              <a:t>Desenho de objetos 2D</a:t>
            </a:r>
            <a:endParaRPr lang="pt-BR" sz="4400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7638"/>
            <a:ext cx="8443913" cy="2806922"/>
          </a:xfrm>
          <a:noFill/>
          <a:ln/>
        </p:spPr>
        <p:txBody>
          <a:bodyPr/>
          <a:lstStyle/>
          <a:p>
            <a:pPr lvl="1"/>
            <a:endParaRPr lang="pt-BR" b="1" dirty="0" smtClean="0">
              <a:effectLst/>
            </a:endParaRPr>
          </a:p>
          <a:p>
            <a:r>
              <a:rPr lang="pt-BR" dirty="0" smtClean="0">
                <a:effectLst/>
              </a:rPr>
              <a:t>Não é necessário “descarregar” a textura no método Unl</a:t>
            </a:r>
            <a:r>
              <a:rPr lang="pt-BR" noProof="1" smtClean="0">
                <a:effectLst/>
              </a:rPr>
              <a:t>oadContent</a:t>
            </a:r>
          </a:p>
          <a:p>
            <a:pPr lvl="1"/>
            <a:r>
              <a:rPr lang="pt-BR" noProof="1" smtClean="0">
                <a:effectLst/>
              </a:rPr>
              <a:t>Todo conteúdo carregado via ContentPipeline é gerenciado totalmente por ela, inclusive a liberação de recursos não mais usados</a:t>
            </a:r>
            <a:endParaRPr lang="pt-BR" dirty="0" smtClean="0">
              <a:effectLst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8600"/>
            <a:ext cx="8515350" cy="695325"/>
          </a:xfrm>
          <a:noFill/>
          <a:ln/>
        </p:spPr>
        <p:txBody>
          <a:bodyPr/>
          <a:lstStyle/>
          <a:p>
            <a:r>
              <a:rPr lang="en-US" sz="4400" smtClean="0"/>
              <a:t>Desenho de objetos 2D</a:t>
            </a:r>
            <a:endParaRPr lang="pt-BR" sz="440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7638"/>
            <a:ext cx="8763000" cy="4136517"/>
          </a:xfrm>
          <a:noFill/>
          <a:ln/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pt-BR" sz="2800" dirty="0" smtClean="0">
                <a:effectLst/>
              </a:rPr>
              <a:t>No Método Draw:</a:t>
            </a:r>
          </a:p>
          <a:p>
            <a:pPr>
              <a:buFont typeface="Wingdings 2" pitchFamily="18" charset="2"/>
              <a:buNone/>
            </a:pPr>
            <a:endParaRPr lang="pt-BR" sz="1800" dirty="0" smtClean="0">
              <a:effectLst/>
              <a:latin typeface="Courier New" pitchFamily="49" charset="0"/>
            </a:endParaRPr>
          </a:p>
          <a:p>
            <a:pPr>
              <a:buNone/>
            </a:pPr>
            <a:r>
              <a:rPr lang="pt-BR" sz="1800" dirty="0" smtClean="0">
                <a:effectLst/>
                <a:latin typeface="Courier New" pitchFamily="49" charset="0"/>
              </a:rPr>
              <a:t>protected o</a:t>
            </a:r>
            <a:r>
              <a:rPr lang="pt-BR" sz="1800" noProof="1" smtClean="0">
                <a:effectLst/>
                <a:latin typeface="Courier New" pitchFamily="49" charset="0"/>
              </a:rPr>
              <a:t>verride void Draw(GameTime gameTime)</a:t>
            </a:r>
          </a:p>
          <a:p>
            <a:pPr>
              <a:buFont typeface="Wingdings 2" pitchFamily="18" charset="2"/>
              <a:buNone/>
            </a:pPr>
            <a:r>
              <a:rPr lang="pt-BR" sz="1800" noProof="1" smtClean="0">
                <a:effectLst/>
                <a:latin typeface="Courier New" pitchFamily="49" charset="0"/>
              </a:rPr>
              <a:t>{</a:t>
            </a:r>
          </a:p>
          <a:p>
            <a:pPr>
              <a:buNone/>
            </a:pPr>
            <a:r>
              <a:rPr lang="pt-BR" sz="1800" dirty="0" smtClean="0">
                <a:effectLst/>
                <a:latin typeface="Courier New" pitchFamily="49" charset="0"/>
              </a:rPr>
              <a:t>	</a:t>
            </a:r>
            <a:r>
              <a:rPr lang="pt-BR" sz="1800" noProof="1" smtClean="0">
                <a:effectLst/>
                <a:latin typeface="Courier New" pitchFamily="49" charset="0"/>
              </a:rPr>
              <a:t>graphics.GraphicsDevice.Clear(Color</a:t>
            </a:r>
            <a:r>
              <a:rPr lang="pt-BR" sz="1800" dirty="0" smtClean="0">
                <a:effectLst/>
                <a:latin typeface="Courier New" pitchFamily="49" charset="0"/>
              </a:rPr>
              <a:t>.CornflowerBlue</a:t>
            </a:r>
            <a:r>
              <a:rPr lang="pt-BR" sz="1800" noProof="1" smtClean="0">
                <a:effectLst/>
                <a:latin typeface="Courier New" pitchFamily="49" charset="0"/>
              </a:rPr>
              <a:t>);</a:t>
            </a:r>
          </a:p>
          <a:p>
            <a:pPr>
              <a:buFont typeface="Wingdings 2" pitchFamily="18" charset="2"/>
              <a:buNone/>
            </a:pPr>
            <a:endParaRPr lang="pt-BR" sz="1800" noProof="1" smtClean="0">
              <a:effectLst/>
              <a:latin typeface="Courier New" pitchFamily="49" charset="0"/>
            </a:endParaRPr>
          </a:p>
          <a:p>
            <a:pPr>
              <a:buNone/>
            </a:pPr>
            <a:r>
              <a:rPr lang="pt-BR" sz="1800" dirty="0" smtClean="0">
                <a:effectLst/>
                <a:latin typeface="Courier New" pitchFamily="49" charset="0"/>
              </a:rPr>
              <a:t> 	</a:t>
            </a:r>
            <a:r>
              <a:rPr lang="pt-BR" sz="1800" noProof="1" smtClean="0">
                <a:effectLst/>
                <a:latin typeface="Courier New" pitchFamily="49" charset="0"/>
              </a:rPr>
              <a:t>spriteBatch.Begin(SpriteBlendMode.AlphaBlend);</a:t>
            </a:r>
          </a:p>
          <a:p>
            <a:pPr>
              <a:buNone/>
            </a:pPr>
            <a:r>
              <a:rPr lang="pt-BR" sz="1800" dirty="0" smtClean="0">
                <a:effectLst/>
                <a:latin typeface="Courier New" pitchFamily="49" charset="0"/>
              </a:rPr>
              <a:t>	</a:t>
            </a:r>
            <a:r>
              <a:rPr lang="pt-BR" sz="1800" noProof="1" smtClean="0">
                <a:effectLst/>
                <a:latin typeface="Courier New" pitchFamily="49" charset="0"/>
              </a:rPr>
              <a:t>spriteBatch.Draw(textura, Vector2.One, Color.White);</a:t>
            </a:r>
          </a:p>
          <a:p>
            <a:pPr>
              <a:buNone/>
            </a:pPr>
            <a:r>
              <a:rPr lang="pt-BR" sz="1800" dirty="0" smtClean="0">
                <a:effectLst/>
                <a:latin typeface="Courier New" pitchFamily="49" charset="0"/>
              </a:rPr>
              <a:t>	</a:t>
            </a:r>
            <a:r>
              <a:rPr lang="pt-BR" sz="1800" noProof="1" smtClean="0">
                <a:effectLst/>
                <a:latin typeface="Courier New" pitchFamily="49" charset="0"/>
              </a:rPr>
              <a:t>spriteBatch.End();</a:t>
            </a:r>
          </a:p>
          <a:p>
            <a:pPr>
              <a:buFont typeface="Wingdings 2" pitchFamily="18" charset="2"/>
              <a:buNone/>
            </a:pPr>
            <a:endParaRPr lang="pt-BR" sz="1800" noProof="1" smtClean="0">
              <a:effectLst/>
              <a:latin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pt-BR" sz="1800" dirty="0" smtClean="0">
                <a:effectLst/>
                <a:latin typeface="Courier New" pitchFamily="49" charset="0"/>
              </a:rPr>
              <a:t>	</a:t>
            </a:r>
            <a:r>
              <a:rPr lang="pt-BR" sz="1800" noProof="1" smtClean="0">
                <a:effectLst/>
                <a:latin typeface="Courier New" pitchFamily="49" charset="0"/>
              </a:rPr>
              <a:t>base.Draw(gameTime);</a:t>
            </a:r>
          </a:p>
          <a:p>
            <a:pPr>
              <a:buFont typeface="Wingdings 2" pitchFamily="18" charset="2"/>
              <a:buNone/>
            </a:pPr>
            <a:r>
              <a:rPr lang="pt-BR" sz="1800" noProof="1" smtClean="0">
                <a:effectLst/>
                <a:latin typeface="Courier New" pitchFamily="49" charset="0"/>
              </a:rPr>
              <a:t>}</a:t>
            </a:r>
            <a:endParaRPr lang="pt-BR" sz="1800" dirty="0" smtClean="0">
              <a:effectLst/>
              <a:latin typeface="Courier New" pitchFamily="49" charset="0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7638"/>
            <a:ext cx="8443913" cy="1052596"/>
          </a:xfrm>
        </p:spPr>
        <p:txBody>
          <a:bodyPr/>
          <a:lstStyle/>
          <a:p>
            <a:r>
              <a:rPr lang="pt-BR" dirty="0" smtClean="0"/>
              <a:t>Carregando texturas</a:t>
            </a:r>
          </a:p>
          <a:p>
            <a:pPr lvl="1"/>
            <a:r>
              <a:rPr lang="pt-BR" dirty="0" smtClean="0"/>
              <a:t>Projeto: </a:t>
            </a:r>
            <a:r>
              <a:rPr lang="pt-BR" b="1" dirty="0" smtClean="0"/>
              <a:t>XNA 3.0 Demo - Desenho textura</a:t>
            </a:r>
          </a:p>
        </p:txBody>
      </p:sp>
      <p:pic>
        <p:nvPicPr>
          <p:cNvPr id="1026" name="Picture 2" descr="D:\BC\Artwork_Imagery\HARDWARE_IMAGERY\Photos - Microsoft Hardware\Xbox\Xbox 360 power swit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8262" y="4206602"/>
            <a:ext cx="1534424" cy="1542557"/>
          </a:xfrm>
          <a:prstGeom prst="rect">
            <a:avLst/>
          </a:prstGeom>
          <a:noFill/>
        </p:spPr>
      </p:pic>
      <p:pic>
        <p:nvPicPr>
          <p:cNvPr id="1028" name="Picture 4" descr="G:\DVD_ART\Artwork_Imagery\Shapes and Graphics\type - text - word\white demo text 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2160" y="2480005"/>
            <a:ext cx="3114675" cy="16192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8600"/>
            <a:ext cx="8515350" cy="695325"/>
          </a:xfrm>
          <a:noFill/>
          <a:ln/>
        </p:spPr>
        <p:txBody>
          <a:bodyPr/>
          <a:lstStyle/>
          <a:p>
            <a:r>
              <a:rPr lang="en-US" sz="4400" smtClean="0"/>
              <a:t>“Components” de um game</a:t>
            </a:r>
            <a:endParaRPr lang="pt-BR" sz="440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7638"/>
            <a:ext cx="8443913" cy="312737"/>
          </a:xfrm>
          <a:noFill/>
          <a:ln/>
        </p:spPr>
        <p:txBody>
          <a:bodyPr/>
          <a:lstStyle/>
          <a:p>
            <a:pPr marL="982663" lvl="1" indent="-533400"/>
            <a:endParaRPr lang="pt-BR" sz="1600" smtClean="0">
              <a:effectLst/>
              <a:latin typeface="Courier New" pitchFamily="49" charset="0"/>
            </a:endParaRPr>
          </a:p>
        </p:txBody>
      </p:sp>
      <p:pic>
        <p:nvPicPr>
          <p:cNvPr id="77828" name="Picture 4" descr="C:\Documents and Settings\deinf.lobao\Meus documentos\Minhas imagens\XNA\DEMO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8425" y="1371600"/>
            <a:ext cx="3867150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387350" y="1570038"/>
            <a:ext cx="8515350" cy="2308324"/>
          </a:xfrm>
          <a:noFill/>
        </p:spPr>
        <p:txBody>
          <a:bodyPr/>
          <a:lstStyle/>
          <a:p>
            <a:pPr algn="r"/>
            <a:r>
              <a:rPr lang="en-US" sz="4400" b="1" dirty="0" smtClean="0"/>
              <a:t>XNA Game Studio </a:t>
            </a:r>
            <a:br>
              <a:rPr lang="en-US" sz="4400" b="1" dirty="0" smtClean="0"/>
            </a:br>
            <a:r>
              <a:rPr lang="en-US" sz="2400" b="1" dirty="0" smtClean="0">
                <a:solidFill>
                  <a:srgbClr val="FFE299"/>
                </a:solidFill>
              </a:rPr>
              <a:t>Aula 3</a:t>
            </a:r>
            <a:r>
              <a:rPr lang="en-US" sz="4400" b="1" dirty="0" smtClean="0">
                <a:solidFill>
                  <a:srgbClr val="FFE299"/>
                </a:solidFill>
              </a:rPr>
              <a:t/>
            </a:r>
            <a:br>
              <a:rPr lang="en-US" sz="4400" b="1" dirty="0" smtClean="0">
                <a:solidFill>
                  <a:srgbClr val="FFE299"/>
                </a:solidFill>
              </a:rPr>
            </a:br>
            <a:r>
              <a:rPr lang="en-US" sz="4400" b="1" dirty="0" smtClean="0">
                <a:solidFill>
                  <a:srgbClr val="FFE299"/>
                </a:solidFill>
              </a:rPr>
              <a:t/>
            </a:r>
            <a:br>
              <a:rPr lang="en-US" sz="4400" b="1" dirty="0" smtClean="0">
                <a:solidFill>
                  <a:srgbClr val="FFE299"/>
                </a:solidFill>
              </a:rPr>
            </a:br>
            <a:r>
              <a:rPr lang="en-US" sz="4400" dirty="0" smtClean="0"/>
              <a:t> </a:t>
            </a:r>
            <a:r>
              <a:rPr lang="en-US" sz="4400" dirty="0" err="1" smtClean="0"/>
              <a:t>Arquitetura</a:t>
            </a:r>
            <a:r>
              <a:rPr lang="en-US" sz="4400" dirty="0" smtClean="0"/>
              <a:t> XNA e </a:t>
            </a:r>
            <a:r>
              <a:rPr lang="en-US" sz="4400" dirty="0" err="1" smtClean="0"/>
              <a:t>desenho</a:t>
            </a:r>
            <a:r>
              <a:rPr lang="en-US" sz="4400" dirty="0" smtClean="0"/>
              <a:t> 2D</a:t>
            </a:r>
            <a:endParaRPr lang="pt-BR" sz="4400" dirty="0" smtClean="0"/>
          </a:p>
        </p:txBody>
      </p:sp>
      <p:pic>
        <p:nvPicPr>
          <p:cNvPr id="4" name="Picture 3" descr="nogs_game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8767">
            <a:off x="596585" y="691327"/>
            <a:ext cx="2795121" cy="23776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04913" y="4667548"/>
            <a:ext cx="77295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Esteban Walter Gonzalez Clua</a:t>
            </a:r>
          </a:p>
          <a:p>
            <a:pPr algn="r"/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Instituto de Computação</a:t>
            </a:r>
          </a:p>
          <a:p>
            <a:pPr algn="r"/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Universidade Federal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Fluminense</a:t>
            </a: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3850" y="228600"/>
            <a:ext cx="8515350" cy="695325"/>
          </a:xfrm>
          <a:noFill/>
          <a:ln/>
        </p:spPr>
        <p:txBody>
          <a:bodyPr/>
          <a:lstStyle/>
          <a:p>
            <a:r>
              <a:rPr lang="en-US" sz="4400" smtClean="0"/>
              <a:t>“Components” de um game</a:t>
            </a:r>
            <a:endParaRPr lang="pt-BR" sz="4400" smtClean="0"/>
          </a:p>
        </p:txBody>
      </p:sp>
      <p:sp>
        <p:nvSpPr>
          <p:cNvPr id="839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08295" y="1117387"/>
            <a:ext cx="8443913" cy="5521512"/>
          </a:xfrm>
          <a:noFill/>
          <a:ln/>
        </p:spPr>
        <p:txBody>
          <a:bodyPr/>
          <a:lstStyle/>
          <a:p>
            <a:pPr marL="609600" indent="-609600"/>
            <a:r>
              <a:rPr lang="pt-BR" dirty="0" smtClean="0">
                <a:effectLst/>
              </a:rPr>
              <a:t>Coleção Components da Classe Game</a:t>
            </a:r>
          </a:p>
          <a:p>
            <a:pPr marL="982663" lvl="1" indent="-533400"/>
            <a:r>
              <a:rPr lang="pt-BR" dirty="0" smtClean="0">
                <a:effectLst/>
              </a:rPr>
              <a:t>Informa ao XNA quais os componentes do jogo</a:t>
            </a:r>
          </a:p>
          <a:p>
            <a:pPr marL="982663" lvl="1" indent="-533400"/>
            <a:r>
              <a:rPr lang="pt-BR" dirty="0" smtClean="0">
                <a:effectLst/>
              </a:rPr>
              <a:t>Passos para criar um componente:</a:t>
            </a:r>
          </a:p>
          <a:p>
            <a:pPr marL="1317625" lvl="2" indent="-457200">
              <a:buFont typeface="Wingdings 2" pitchFamily="18" charset="2"/>
              <a:buAutoNum type="arabicPeriod"/>
            </a:pPr>
            <a:r>
              <a:rPr lang="pt-BR" dirty="0" smtClean="0">
                <a:effectLst/>
              </a:rPr>
              <a:t>Criar uma classe derivada de </a:t>
            </a:r>
            <a:r>
              <a:rPr lang="pt-BR" dirty="0" smtClean="0">
                <a:solidFill>
                  <a:srgbClr val="FFFF00"/>
                </a:solidFill>
                <a:effectLst/>
              </a:rPr>
              <a:t>GameComponent</a:t>
            </a:r>
            <a:r>
              <a:rPr lang="pt-BR" dirty="0" smtClean="0">
                <a:effectLst/>
              </a:rPr>
              <a:t> ou de </a:t>
            </a:r>
            <a:r>
              <a:rPr lang="pt-BR" dirty="0" smtClean="0">
                <a:solidFill>
                  <a:srgbClr val="FFFF00"/>
                </a:solidFill>
                <a:effectLst/>
              </a:rPr>
              <a:t>DrawableGameComponent</a:t>
            </a:r>
          </a:p>
          <a:p>
            <a:pPr marL="1317625" lvl="2" indent="-457200">
              <a:buFont typeface="Wingdings 2" pitchFamily="18" charset="2"/>
              <a:buAutoNum type="arabicPeriod"/>
            </a:pPr>
            <a:r>
              <a:rPr lang="pt-BR" dirty="0" smtClean="0">
                <a:effectLst/>
              </a:rPr>
              <a:t>Criar um objeto desta classe</a:t>
            </a:r>
          </a:p>
          <a:p>
            <a:pPr marL="1317625" lvl="2" indent="-457200">
              <a:buFont typeface="Wingdings 2" pitchFamily="18" charset="2"/>
              <a:buAutoNum type="arabicPeriod"/>
            </a:pPr>
            <a:r>
              <a:rPr lang="pt-BR" dirty="0" smtClean="0">
                <a:effectLst/>
              </a:rPr>
              <a:t>Adicionar o objeto ao Game usando:</a:t>
            </a:r>
          </a:p>
          <a:p>
            <a:pPr marL="1317625" lvl="2" indent="-457200">
              <a:buFont typeface="Wingdings 2" pitchFamily="18" charset="2"/>
              <a:buNone/>
            </a:pPr>
            <a:r>
              <a:rPr lang="pt-BR" sz="1600" dirty="0" smtClean="0">
                <a:effectLst/>
                <a:latin typeface="Courier New" pitchFamily="49" charset="0"/>
              </a:rPr>
              <a:t>			</a:t>
            </a:r>
            <a:r>
              <a:rPr lang="pt-BR" sz="1600" noProof="1" smtClean="0">
                <a:effectLst/>
                <a:latin typeface="Courier New" pitchFamily="49" charset="0"/>
              </a:rPr>
              <a:t>this.Components.Add(</a:t>
            </a:r>
            <a:r>
              <a:rPr lang="pt-BR" sz="1600" dirty="0" smtClean="0">
                <a:effectLst/>
                <a:latin typeface="Courier New" pitchFamily="49" charset="0"/>
              </a:rPr>
              <a:t> </a:t>
            </a:r>
            <a:r>
              <a:rPr lang="pt-BR" sz="1600" i="1" dirty="0" smtClean="0">
                <a:effectLst/>
                <a:latin typeface="Courier New" pitchFamily="49" charset="0"/>
              </a:rPr>
              <a:t>objeto</a:t>
            </a:r>
            <a:r>
              <a:rPr lang="pt-BR" sz="1600" dirty="0" smtClean="0">
                <a:effectLst/>
                <a:latin typeface="Courier New" pitchFamily="49" charset="0"/>
              </a:rPr>
              <a:t> </a:t>
            </a:r>
            <a:r>
              <a:rPr lang="pt-BR" sz="1600" noProof="1" smtClean="0">
                <a:effectLst/>
                <a:latin typeface="Courier New" pitchFamily="49" charset="0"/>
              </a:rPr>
              <a:t>);</a:t>
            </a:r>
            <a:endParaRPr lang="pt-BR" sz="1600" dirty="0" smtClean="0">
              <a:effectLst/>
              <a:latin typeface="Courier New" pitchFamily="49" charset="0"/>
            </a:endParaRPr>
          </a:p>
          <a:p>
            <a:pPr marL="982663" lvl="1" indent="-533400">
              <a:buFont typeface="Wingdings 2" pitchFamily="18" charset="2"/>
              <a:buNone/>
            </a:pPr>
            <a:endParaRPr lang="pt-BR" sz="800" dirty="0" smtClean="0">
              <a:effectLst/>
              <a:latin typeface="Courier New" pitchFamily="49" charset="0"/>
            </a:endParaRPr>
          </a:p>
          <a:p>
            <a:pPr marL="982663" lvl="1" indent="-533400"/>
            <a:r>
              <a:rPr lang="pt-BR" dirty="0" smtClean="0">
                <a:effectLst/>
              </a:rPr>
              <a:t>O XNA automaticamente chama os métodos:</a:t>
            </a:r>
          </a:p>
          <a:p>
            <a:pPr marL="1385888" lvl="2" indent="-533400"/>
            <a:r>
              <a:rPr lang="pt-BR" dirty="0" smtClean="0">
                <a:effectLst/>
              </a:rPr>
              <a:t>GameComponent: método Update </a:t>
            </a:r>
          </a:p>
          <a:p>
            <a:pPr marL="1385888" lvl="2" indent="-533400"/>
            <a:r>
              <a:rPr lang="pt-BR" dirty="0" smtClean="0">
                <a:effectLst/>
              </a:rPr>
              <a:t>DrawableGameComponent:   métodos Update e Draw </a:t>
            </a:r>
          </a:p>
          <a:p>
            <a:pPr marL="982663" lvl="1" indent="-533400"/>
            <a:endParaRPr lang="pt-BR" sz="1600" dirty="0" smtClean="0">
              <a:effectLst/>
              <a:latin typeface="Courier New" pitchFamily="49" charset="0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3850" y="228600"/>
            <a:ext cx="8515350" cy="695325"/>
          </a:xfrm>
          <a:noFill/>
          <a:ln/>
        </p:spPr>
        <p:txBody>
          <a:bodyPr/>
          <a:lstStyle/>
          <a:p>
            <a:r>
              <a:rPr lang="en-US" sz="4400" dirty="0" smtClean="0"/>
              <a:t>“Components” de um game</a:t>
            </a:r>
            <a:endParaRPr lang="pt-BR" sz="4400" dirty="0" smtClean="0"/>
          </a:p>
        </p:txBody>
      </p:sp>
      <p:sp>
        <p:nvSpPr>
          <p:cNvPr id="788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417638"/>
            <a:ext cx="8443913" cy="5127625"/>
          </a:xfrm>
          <a:noFill/>
          <a:ln/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 2" pitchFamily="18" charset="2"/>
              <a:buNone/>
            </a:pPr>
            <a:r>
              <a:rPr lang="pt-BR" sz="2400" b="1" dirty="0" smtClean="0">
                <a:effectLst/>
              </a:rPr>
              <a:t>1. Criar uma classe derivada de </a:t>
            </a:r>
            <a:r>
              <a:rPr lang="pt-BR" sz="2400" b="1" dirty="0" err="1" smtClean="0">
                <a:effectLst/>
              </a:rPr>
              <a:t>GameComponent</a:t>
            </a:r>
            <a:r>
              <a:rPr lang="pt-BR" sz="2400" b="1" dirty="0" smtClean="0">
                <a:effectLst/>
              </a:rPr>
              <a:t> (1/2)</a:t>
            </a:r>
          </a:p>
          <a:p>
            <a:pPr marL="609600" indent="-609600">
              <a:lnSpc>
                <a:spcPct val="80000"/>
              </a:lnSpc>
              <a:buFont typeface="Wingdings 2" pitchFamily="18" charset="2"/>
              <a:buNone/>
            </a:pPr>
            <a:endParaRPr lang="pt-BR" sz="1800" dirty="0" smtClean="0">
              <a:effectLst/>
              <a:latin typeface="Courier New" pitchFamily="49" charset="0"/>
            </a:endParaRPr>
          </a:p>
          <a:p>
            <a:pPr marL="609600" indent="-609600">
              <a:lnSpc>
                <a:spcPct val="80000"/>
              </a:lnSpc>
              <a:buFont typeface="Wingdings 2" pitchFamily="18" charset="2"/>
              <a:buNone/>
            </a:pPr>
            <a:r>
              <a:rPr lang="pt-BR" sz="1800" noProof="1" smtClean="0">
                <a:effectLst/>
                <a:latin typeface="Courier New" pitchFamily="49" charset="0"/>
              </a:rPr>
              <a:t>class clsSprite : GameComponent</a:t>
            </a:r>
          </a:p>
          <a:p>
            <a:pPr marL="609600" indent="-609600">
              <a:lnSpc>
                <a:spcPct val="80000"/>
              </a:lnSpc>
              <a:buFont typeface="Wingdings 2" pitchFamily="18" charset="2"/>
              <a:buNone/>
            </a:pPr>
            <a:r>
              <a:rPr lang="pt-BR" sz="1800" noProof="1" smtClean="0">
                <a:effectLst/>
                <a:latin typeface="Courier New" pitchFamily="49" charset="0"/>
              </a:rPr>
              <a:t>{</a:t>
            </a:r>
          </a:p>
          <a:p>
            <a:pPr marL="609600" indent="-609600">
              <a:lnSpc>
                <a:spcPct val="80000"/>
              </a:lnSpc>
              <a:buFont typeface="Wingdings 2" pitchFamily="18" charset="2"/>
              <a:buNone/>
            </a:pPr>
            <a:r>
              <a:rPr lang="pt-BR" sz="1800" noProof="1" smtClean="0">
                <a:effectLst/>
                <a:latin typeface="Courier New" pitchFamily="49" charset="0"/>
              </a:rPr>
              <a:t>    public Texture2D textura;   //  sprite texture </a:t>
            </a:r>
          </a:p>
          <a:p>
            <a:pPr marL="609600" indent="-609600">
              <a:lnSpc>
                <a:spcPct val="80000"/>
              </a:lnSpc>
              <a:buFont typeface="Wingdings 2" pitchFamily="18" charset="2"/>
              <a:buNone/>
            </a:pPr>
            <a:r>
              <a:rPr lang="pt-BR" sz="1800" noProof="1" smtClean="0">
                <a:effectLst/>
                <a:latin typeface="Courier New" pitchFamily="49" charset="0"/>
              </a:rPr>
              <a:t>    public Vector2 posicao;     //  sprite posicao on screen</a:t>
            </a:r>
          </a:p>
          <a:p>
            <a:pPr marL="609600" indent="-609600">
              <a:lnSpc>
                <a:spcPct val="80000"/>
              </a:lnSpc>
              <a:buFont typeface="Wingdings 2" pitchFamily="18" charset="2"/>
              <a:buNone/>
            </a:pPr>
            <a:r>
              <a:rPr lang="pt-BR" sz="1800" noProof="1" smtClean="0">
                <a:effectLst/>
                <a:latin typeface="Courier New" pitchFamily="49" charset="0"/>
              </a:rPr>
              <a:t>    public Vector2 velocidade;  //  velocidade in pixels</a:t>
            </a:r>
          </a:p>
          <a:p>
            <a:pPr marL="609600" indent="-609600">
              <a:lnSpc>
                <a:spcPct val="80000"/>
              </a:lnSpc>
              <a:buFont typeface="Wingdings 2" pitchFamily="18" charset="2"/>
              <a:buNone/>
            </a:pPr>
            <a:endParaRPr lang="pt-BR" sz="1800" noProof="1" smtClean="0">
              <a:effectLst/>
              <a:latin typeface="Courier New" pitchFamily="49" charset="0"/>
            </a:endParaRPr>
          </a:p>
          <a:p>
            <a:pPr marL="609600" indent="-609600">
              <a:lnSpc>
                <a:spcPct val="80000"/>
              </a:lnSpc>
              <a:buFont typeface="Wingdings 2" pitchFamily="18" charset="2"/>
              <a:buNone/>
            </a:pPr>
            <a:endParaRPr lang="pt-BR" sz="1800" noProof="1" smtClean="0">
              <a:effectLst/>
              <a:latin typeface="Courier New" pitchFamily="49" charset="0"/>
            </a:endParaRPr>
          </a:p>
          <a:p>
            <a:pPr marL="609600" indent="-609600">
              <a:lnSpc>
                <a:spcPct val="80000"/>
              </a:lnSpc>
              <a:buFont typeface="Wingdings 2" pitchFamily="18" charset="2"/>
              <a:buNone/>
            </a:pPr>
            <a:r>
              <a:rPr lang="pt-BR" sz="1800" noProof="1" smtClean="0">
                <a:effectLst/>
                <a:latin typeface="Courier New" pitchFamily="49" charset="0"/>
              </a:rPr>
              <a:t>    public clsSprite(Game game, Texture2D Textura, Vector2 Posicao)</a:t>
            </a:r>
          </a:p>
          <a:p>
            <a:pPr marL="609600" indent="-609600">
              <a:lnSpc>
                <a:spcPct val="80000"/>
              </a:lnSpc>
              <a:buFont typeface="Wingdings 2" pitchFamily="18" charset="2"/>
              <a:buNone/>
            </a:pPr>
            <a:r>
              <a:rPr lang="pt-BR" sz="1800" noProof="1" smtClean="0">
                <a:effectLst/>
                <a:latin typeface="Courier New" pitchFamily="49" charset="0"/>
              </a:rPr>
              <a:t>        : base(game)</a:t>
            </a:r>
          </a:p>
          <a:p>
            <a:pPr marL="609600" indent="-609600">
              <a:lnSpc>
                <a:spcPct val="80000"/>
              </a:lnSpc>
              <a:buFont typeface="Wingdings 2" pitchFamily="18" charset="2"/>
              <a:buNone/>
            </a:pPr>
            <a:r>
              <a:rPr lang="pt-BR" sz="1800" noProof="1" smtClean="0">
                <a:effectLst/>
                <a:latin typeface="Courier New" pitchFamily="49" charset="0"/>
              </a:rPr>
              <a:t>    {</a:t>
            </a:r>
          </a:p>
          <a:p>
            <a:pPr marL="609600" indent="-609600">
              <a:lnSpc>
                <a:spcPct val="80000"/>
              </a:lnSpc>
              <a:buFont typeface="Wingdings 2" pitchFamily="18" charset="2"/>
              <a:buNone/>
            </a:pPr>
            <a:r>
              <a:rPr lang="pt-BR" sz="1800" noProof="1" smtClean="0">
                <a:effectLst/>
                <a:latin typeface="Courier New" pitchFamily="49" charset="0"/>
              </a:rPr>
              <a:t>        textura = Textura;</a:t>
            </a:r>
          </a:p>
          <a:p>
            <a:pPr marL="609600" indent="-609600">
              <a:lnSpc>
                <a:spcPct val="80000"/>
              </a:lnSpc>
              <a:buFont typeface="Wingdings 2" pitchFamily="18" charset="2"/>
              <a:buNone/>
            </a:pPr>
            <a:r>
              <a:rPr lang="pt-BR" sz="1800" noProof="1" smtClean="0">
                <a:effectLst/>
                <a:latin typeface="Courier New" pitchFamily="49" charset="0"/>
              </a:rPr>
              <a:t>        posicao = Posicao;</a:t>
            </a:r>
          </a:p>
          <a:p>
            <a:pPr marL="609600" indent="-609600">
              <a:lnSpc>
                <a:spcPct val="80000"/>
              </a:lnSpc>
              <a:buFont typeface="Wingdings 2" pitchFamily="18" charset="2"/>
              <a:buNone/>
            </a:pPr>
            <a:r>
              <a:rPr lang="pt-BR" sz="1800" noProof="1" smtClean="0">
                <a:effectLst/>
                <a:latin typeface="Courier New" pitchFamily="49" charset="0"/>
              </a:rPr>
              <a:t>    }</a:t>
            </a:r>
          </a:p>
          <a:p>
            <a:pPr marL="609600" indent="-609600">
              <a:lnSpc>
                <a:spcPct val="80000"/>
              </a:lnSpc>
              <a:buFont typeface="Wingdings 2" pitchFamily="18" charset="2"/>
              <a:buNone/>
            </a:pPr>
            <a:r>
              <a:rPr lang="pt-BR" sz="1800" noProof="1" smtClean="0">
                <a:effectLst/>
                <a:latin typeface="Courier New" pitchFamily="49" charset="0"/>
              </a:rPr>
              <a:t>}</a:t>
            </a:r>
            <a:endParaRPr lang="pt-BR" sz="1800" dirty="0" smtClean="0">
              <a:effectLst/>
              <a:latin typeface="Courier New" pitchFamily="49" charset="0"/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8600"/>
            <a:ext cx="8515350" cy="695325"/>
          </a:xfrm>
          <a:noFill/>
          <a:ln/>
        </p:spPr>
        <p:txBody>
          <a:bodyPr/>
          <a:lstStyle/>
          <a:p>
            <a:r>
              <a:rPr lang="en-US" sz="4400" smtClean="0"/>
              <a:t>“Components” de um game</a:t>
            </a:r>
            <a:endParaRPr lang="pt-BR" sz="4400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92200"/>
            <a:ext cx="8443913" cy="5892800"/>
          </a:xfrm>
          <a:noFill/>
          <a:ln/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 2" pitchFamily="18" charset="2"/>
              <a:buAutoNum type="arabicPeriod"/>
            </a:pPr>
            <a:r>
              <a:rPr lang="pt-BR" sz="2000" b="1" dirty="0" smtClean="0">
                <a:effectLst/>
              </a:rPr>
              <a:t>Criar uma classe derivada de GameComponent (2/2)</a:t>
            </a:r>
          </a:p>
          <a:p>
            <a:pPr marL="609600" indent="-609600">
              <a:lnSpc>
                <a:spcPct val="80000"/>
              </a:lnSpc>
              <a:buFont typeface="Wingdings 2" pitchFamily="18" charset="2"/>
              <a:buAutoNum type="arabicPeriod"/>
            </a:pPr>
            <a:endParaRPr lang="pt-BR" sz="2000" b="1" dirty="0" smtClean="0">
              <a:effectLst/>
            </a:endParaRPr>
          </a:p>
          <a:p>
            <a:pPr marL="609600" indent="-609600">
              <a:lnSpc>
                <a:spcPct val="80000"/>
              </a:lnSpc>
              <a:buFont typeface="Wingdings 2" pitchFamily="18" charset="2"/>
              <a:buNone/>
            </a:pPr>
            <a:r>
              <a:rPr lang="pt-BR" sz="1600" noProof="1" smtClean="0">
                <a:effectLst/>
                <a:latin typeface="Courier New" pitchFamily="49" charset="0"/>
              </a:rPr>
              <a:t>public override void Update(GameTime gameTime)</a:t>
            </a:r>
          </a:p>
          <a:p>
            <a:pPr marL="609600" indent="-609600">
              <a:lnSpc>
                <a:spcPct val="80000"/>
              </a:lnSpc>
              <a:buFont typeface="Wingdings 2" pitchFamily="18" charset="2"/>
              <a:buNone/>
            </a:pPr>
            <a:r>
              <a:rPr lang="pt-BR" sz="1600" noProof="1" smtClean="0">
                <a:effectLst/>
                <a:latin typeface="Courier New" pitchFamily="49" charset="0"/>
              </a:rPr>
              <a:t>{</a:t>
            </a:r>
          </a:p>
          <a:p>
            <a:pPr marL="609600" indent="-609600">
              <a:lnSpc>
                <a:spcPct val="80000"/>
              </a:lnSpc>
              <a:buFont typeface="Wingdings 2" pitchFamily="18" charset="2"/>
              <a:buNone/>
            </a:pPr>
            <a:r>
              <a:rPr lang="pt-BR" sz="1600" noProof="1" smtClean="0">
                <a:effectLst/>
                <a:latin typeface="Courier New" pitchFamily="49" charset="0"/>
              </a:rPr>
              <a:t>    //  ajusta a velocidade para não sair pelas bordas da tela</a:t>
            </a:r>
          </a:p>
          <a:p>
            <a:pPr marL="609600" indent="-609600">
              <a:lnSpc>
                <a:spcPct val="80000"/>
              </a:lnSpc>
              <a:buFont typeface="Wingdings 2" pitchFamily="18" charset="2"/>
              <a:buNone/>
            </a:pPr>
            <a:r>
              <a:rPr lang="pt-BR" sz="1600" noProof="1" smtClean="0">
                <a:effectLst/>
                <a:latin typeface="Courier New" pitchFamily="49" charset="0"/>
              </a:rPr>
              <a:t>    if(posicao.X + textura.Width + velocidade.X &gt;  this.Game.Window.ClientBounds.Width)</a:t>
            </a:r>
          </a:p>
          <a:p>
            <a:pPr marL="609600" indent="-609600">
              <a:lnSpc>
                <a:spcPct val="80000"/>
              </a:lnSpc>
              <a:buFont typeface="Wingdings 2" pitchFamily="18" charset="2"/>
              <a:buNone/>
            </a:pPr>
            <a:r>
              <a:rPr lang="pt-BR" sz="1600" noProof="1" smtClean="0">
                <a:effectLst/>
                <a:latin typeface="Courier New" pitchFamily="49" charset="0"/>
              </a:rPr>
              <a:t>        velocidade.X = -velocidade.X;    //  direita</a:t>
            </a:r>
          </a:p>
          <a:p>
            <a:pPr marL="609600" indent="-609600">
              <a:lnSpc>
                <a:spcPct val="80000"/>
              </a:lnSpc>
              <a:buFont typeface="Wingdings 2" pitchFamily="18" charset="2"/>
              <a:buNone/>
            </a:pPr>
            <a:r>
              <a:rPr lang="pt-BR" sz="1600" noProof="1" smtClean="0">
                <a:effectLst/>
                <a:latin typeface="Courier New" pitchFamily="49" charset="0"/>
              </a:rPr>
              <a:t>   </a:t>
            </a:r>
          </a:p>
          <a:p>
            <a:pPr marL="609600" indent="-609600">
              <a:lnSpc>
                <a:spcPct val="80000"/>
              </a:lnSpc>
              <a:buFont typeface="Wingdings 2" pitchFamily="18" charset="2"/>
              <a:buNone/>
            </a:pPr>
            <a:r>
              <a:rPr lang="pt-BR" sz="1600" noProof="1" smtClean="0">
                <a:effectLst/>
                <a:latin typeface="Courier New" pitchFamily="49" charset="0"/>
              </a:rPr>
              <a:t>    if (posicao.Y + textura.Height + velocidade.Y &gt; this.Game.Window.ClientBounds.Height)</a:t>
            </a:r>
          </a:p>
          <a:p>
            <a:pPr marL="609600" indent="-609600">
              <a:lnSpc>
                <a:spcPct val="80000"/>
              </a:lnSpc>
              <a:buFont typeface="Wingdings 2" pitchFamily="18" charset="2"/>
              <a:buNone/>
            </a:pPr>
            <a:r>
              <a:rPr lang="pt-BR" sz="1600" noProof="1" smtClean="0">
                <a:effectLst/>
                <a:latin typeface="Courier New" pitchFamily="49" charset="0"/>
              </a:rPr>
              <a:t>        velocidade.Y = -velocidade.Y;    //  de baixo</a:t>
            </a:r>
          </a:p>
          <a:p>
            <a:pPr marL="609600" indent="-609600">
              <a:lnSpc>
                <a:spcPct val="80000"/>
              </a:lnSpc>
              <a:buFont typeface="Wingdings 2" pitchFamily="18" charset="2"/>
              <a:buNone/>
            </a:pPr>
            <a:r>
              <a:rPr lang="pt-BR" sz="1600" noProof="1" smtClean="0">
                <a:effectLst/>
                <a:latin typeface="Courier New" pitchFamily="49" charset="0"/>
              </a:rPr>
              <a:t>    </a:t>
            </a:r>
          </a:p>
          <a:p>
            <a:pPr marL="609600" indent="-609600">
              <a:lnSpc>
                <a:spcPct val="80000"/>
              </a:lnSpc>
              <a:buFont typeface="Wingdings 2" pitchFamily="18" charset="2"/>
              <a:buNone/>
            </a:pPr>
            <a:r>
              <a:rPr lang="pt-BR" sz="1600" noProof="1" smtClean="0">
                <a:effectLst/>
                <a:latin typeface="Courier New" pitchFamily="49" charset="0"/>
              </a:rPr>
              <a:t>    if (posicao.X + velocidade.X &lt; 0)  </a:t>
            </a:r>
          </a:p>
          <a:p>
            <a:pPr marL="609600" indent="-609600">
              <a:lnSpc>
                <a:spcPct val="80000"/>
              </a:lnSpc>
              <a:buFont typeface="Wingdings 2" pitchFamily="18" charset="2"/>
              <a:buNone/>
            </a:pPr>
            <a:r>
              <a:rPr lang="pt-BR" sz="1600" noProof="1" smtClean="0">
                <a:effectLst/>
                <a:latin typeface="Courier New" pitchFamily="49" charset="0"/>
              </a:rPr>
              <a:t>        velocidade.X = -velocidade.X;    //  esquerda</a:t>
            </a:r>
          </a:p>
          <a:p>
            <a:pPr marL="609600" indent="-609600">
              <a:lnSpc>
                <a:spcPct val="80000"/>
              </a:lnSpc>
              <a:buFont typeface="Wingdings 2" pitchFamily="18" charset="2"/>
              <a:buNone/>
            </a:pPr>
            <a:r>
              <a:rPr lang="pt-BR" sz="1600" noProof="1" smtClean="0">
                <a:effectLst/>
                <a:latin typeface="Courier New" pitchFamily="49" charset="0"/>
              </a:rPr>
              <a:t>    </a:t>
            </a:r>
          </a:p>
          <a:p>
            <a:pPr marL="609600" indent="-609600">
              <a:lnSpc>
                <a:spcPct val="80000"/>
              </a:lnSpc>
              <a:buFont typeface="Wingdings 2" pitchFamily="18" charset="2"/>
              <a:buNone/>
            </a:pPr>
            <a:r>
              <a:rPr lang="pt-BR" sz="1600" noProof="1" smtClean="0">
                <a:effectLst/>
                <a:latin typeface="Courier New" pitchFamily="49" charset="0"/>
              </a:rPr>
              <a:t>    if (posicao.Y + velocidade.Y &lt; 0)  </a:t>
            </a:r>
          </a:p>
          <a:p>
            <a:pPr marL="609600" indent="-609600">
              <a:lnSpc>
                <a:spcPct val="80000"/>
              </a:lnSpc>
              <a:buFont typeface="Wingdings 2" pitchFamily="18" charset="2"/>
              <a:buNone/>
            </a:pPr>
            <a:r>
              <a:rPr lang="pt-BR" sz="1600" noProof="1" smtClean="0">
                <a:effectLst/>
                <a:latin typeface="Courier New" pitchFamily="49" charset="0"/>
              </a:rPr>
              <a:t>        velocidade.Y = -velocidade.Y;    //  de cima</a:t>
            </a:r>
          </a:p>
          <a:p>
            <a:pPr marL="609600" indent="-609600">
              <a:lnSpc>
                <a:spcPct val="80000"/>
              </a:lnSpc>
              <a:buFont typeface="Wingdings 2" pitchFamily="18" charset="2"/>
              <a:buNone/>
            </a:pPr>
            <a:r>
              <a:rPr lang="pt-BR" sz="1600" noProof="1" smtClean="0">
                <a:effectLst/>
                <a:latin typeface="Courier New" pitchFamily="49" charset="0"/>
              </a:rPr>
              <a:t>    //  Atualiza a posição</a:t>
            </a:r>
          </a:p>
          <a:p>
            <a:pPr marL="609600" indent="-609600">
              <a:lnSpc>
                <a:spcPct val="80000"/>
              </a:lnSpc>
              <a:buFont typeface="Wingdings 2" pitchFamily="18" charset="2"/>
              <a:buNone/>
            </a:pPr>
            <a:r>
              <a:rPr lang="pt-BR" sz="1600" noProof="1" smtClean="0">
                <a:effectLst/>
                <a:latin typeface="Courier New" pitchFamily="49" charset="0"/>
              </a:rPr>
              <a:t>    posicao += velocidade;</a:t>
            </a:r>
          </a:p>
          <a:p>
            <a:pPr marL="609600" indent="-609600">
              <a:lnSpc>
                <a:spcPct val="80000"/>
              </a:lnSpc>
              <a:buFont typeface="Wingdings 2" pitchFamily="18" charset="2"/>
              <a:buNone/>
            </a:pPr>
            <a:r>
              <a:rPr lang="pt-BR" sz="1600" noProof="1" smtClean="0">
                <a:effectLst/>
                <a:latin typeface="Courier New" pitchFamily="49" charset="0"/>
              </a:rPr>
              <a:t>}</a:t>
            </a:r>
            <a:endParaRPr lang="pt-BR" sz="1600" dirty="0" smtClean="0">
              <a:effectLst/>
              <a:latin typeface="Courier New" pitchFamily="49" charset="0"/>
            </a:endParaRPr>
          </a:p>
          <a:p>
            <a:pPr marL="609600" indent="-609600">
              <a:lnSpc>
                <a:spcPct val="80000"/>
              </a:lnSpc>
              <a:buFont typeface="Wingdings 2" pitchFamily="18" charset="2"/>
              <a:buNone/>
            </a:pPr>
            <a:endParaRPr lang="pt-BR" sz="1600" dirty="0" smtClean="0">
              <a:effectLst/>
              <a:latin typeface="Courier New" pitchFamily="49" charset="0"/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850" y="228600"/>
            <a:ext cx="8515350" cy="757130"/>
          </a:xfrm>
        </p:spPr>
        <p:txBody>
          <a:bodyPr/>
          <a:lstStyle/>
          <a:p>
            <a:r>
              <a:rPr lang="en-US" dirty="0" smtClean="0"/>
              <a:t>“Components” de um game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417638"/>
            <a:ext cx="8443913" cy="5410712"/>
          </a:xfrm>
        </p:spPr>
        <p:txBody>
          <a:bodyPr/>
          <a:lstStyle/>
          <a:p>
            <a:r>
              <a:rPr lang="pt-BR" dirty="0" smtClean="0"/>
              <a:t>Para fazer cálculos com o gameTime, para independência da velocidade da máquina:</a:t>
            </a:r>
          </a:p>
          <a:p>
            <a:pPr>
              <a:buNone/>
            </a:pPr>
            <a:r>
              <a:rPr lang="pt-BR" sz="1600" dirty="0" smtClean="0"/>
              <a:t>// Tempo (em segundos) para mostrar cada tela</a:t>
            </a:r>
          </a:p>
          <a:p>
            <a:pPr>
              <a:buNone/>
            </a:pPr>
            <a:r>
              <a:rPr lang="pt-BR" sz="1600" dirty="0" smtClean="0"/>
              <a:t>//   0.02 quer dizer que teremos 50 telas por segundo (0.02 fDuração x 50 telas = 1 segundo</a:t>
            </a:r>
          </a:p>
          <a:p>
            <a:pPr>
              <a:buNone/>
            </a:pPr>
            <a:r>
              <a:rPr lang="pt-BR" sz="1600" dirty="0" smtClean="0"/>
              <a:t>private float fDuracao = 0.02f;</a:t>
            </a:r>
          </a:p>
          <a:p>
            <a:pPr>
              <a:buNone/>
            </a:pPr>
            <a:r>
              <a:rPr lang="pt-BR" sz="1600" dirty="0" smtClean="0"/>
              <a:t>// Tempo que passou desde a última tela desenhada</a:t>
            </a:r>
          </a:p>
          <a:p>
            <a:pPr>
              <a:buNone/>
            </a:pPr>
            <a:r>
              <a:rPr lang="pt-BR" sz="1600" dirty="0" smtClean="0"/>
              <a:t>private float fTimer = 0.0f;</a:t>
            </a:r>
          </a:p>
          <a:p>
            <a:pPr>
              <a:buNone/>
            </a:pPr>
            <a:r>
              <a:rPr lang="pt-BR" sz="1600" dirty="0" smtClean="0"/>
              <a:t> </a:t>
            </a:r>
          </a:p>
          <a:p>
            <a:pPr>
              <a:buNone/>
            </a:pPr>
            <a:r>
              <a:rPr lang="pt-BR" sz="1600" dirty="0" smtClean="0"/>
              <a:t>public void Update(GameTime gameTime)</a:t>
            </a:r>
          </a:p>
          <a:p>
            <a:pPr>
              <a:buNone/>
            </a:pPr>
            <a:r>
              <a:rPr lang="pt-BR" sz="1600" dirty="0" smtClean="0"/>
              <a:t>{</a:t>
            </a:r>
          </a:p>
          <a:p>
            <a:pPr>
              <a:buNone/>
            </a:pPr>
            <a:r>
              <a:rPr lang="pt-BR" sz="1600" dirty="0" smtClean="0"/>
              <a:t>    fTimer += (float)gameTime.ElapsedGameTime.TotalSeconds;</a:t>
            </a:r>
          </a:p>
          <a:p>
            <a:pPr>
              <a:buNone/>
            </a:pPr>
            <a:r>
              <a:rPr lang="pt-BR" sz="1600" dirty="0" smtClean="0"/>
              <a:t>    if (fTimer &gt; fDuracao)</a:t>
            </a:r>
          </a:p>
          <a:p>
            <a:pPr>
              <a:buNone/>
            </a:pPr>
            <a:r>
              <a:rPr lang="pt-BR" sz="1600" dirty="0" smtClean="0"/>
              <a:t>    {</a:t>
            </a:r>
          </a:p>
          <a:p>
            <a:pPr>
              <a:buNone/>
            </a:pPr>
            <a:r>
              <a:rPr lang="pt-BR" sz="1600" dirty="0" smtClean="0"/>
              <a:t>        fTimer = 0.0f;</a:t>
            </a:r>
          </a:p>
          <a:p>
            <a:pPr>
              <a:buNone/>
            </a:pPr>
            <a:r>
              <a:rPr lang="pt-BR" sz="1600" dirty="0" smtClean="0">
                <a:solidFill>
                  <a:srgbClr val="FFFF00"/>
                </a:solidFill>
              </a:rPr>
              <a:t>        //  Aqui entra o código de atualização da sprite (slide anterior)</a:t>
            </a:r>
          </a:p>
          <a:p>
            <a:pPr>
              <a:buNone/>
            </a:pPr>
            <a:r>
              <a:rPr lang="pt-BR" sz="1600" dirty="0" smtClean="0"/>
              <a:t>    }</a:t>
            </a:r>
          </a:p>
          <a:p>
            <a:pPr>
              <a:buNone/>
            </a:pPr>
            <a:r>
              <a:rPr lang="pt-BR" sz="1600" dirty="0" smtClean="0"/>
              <a:t>}</a:t>
            </a:r>
            <a:endParaRPr lang="pt-BR" sz="1600" dirty="0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8600"/>
            <a:ext cx="8515350" cy="695325"/>
          </a:xfrm>
          <a:noFill/>
          <a:ln/>
        </p:spPr>
        <p:txBody>
          <a:bodyPr/>
          <a:lstStyle/>
          <a:p>
            <a:r>
              <a:rPr lang="en-US" sz="4400" smtClean="0"/>
              <a:t>“Components” de um game</a:t>
            </a:r>
            <a:endParaRPr lang="pt-BR" sz="4400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7638"/>
            <a:ext cx="8443913" cy="4748212"/>
          </a:xfrm>
          <a:noFill/>
          <a:ln/>
        </p:spPr>
        <p:txBody>
          <a:bodyPr/>
          <a:lstStyle/>
          <a:p>
            <a:pPr marL="1317625" lvl="2" indent="-457200">
              <a:buFont typeface="Wingdings 2" pitchFamily="18" charset="2"/>
              <a:buNone/>
            </a:pPr>
            <a:r>
              <a:rPr lang="pt-BR" dirty="0" smtClean="0">
                <a:effectLst/>
              </a:rPr>
              <a:t>2. Criar um objeto desta classe</a:t>
            </a:r>
          </a:p>
          <a:p>
            <a:pPr marL="1317625" lvl="2" indent="-457200">
              <a:buFont typeface="Wingdings 2" pitchFamily="18" charset="2"/>
              <a:buNone/>
            </a:pPr>
            <a:r>
              <a:rPr lang="pt-BR" dirty="0" smtClean="0">
                <a:effectLst/>
              </a:rPr>
              <a:t>3. Adicionar o objeto ao Game </a:t>
            </a:r>
          </a:p>
          <a:p>
            <a:pPr marL="1317625" lvl="2" indent="-457200">
              <a:buFont typeface="Wingdings 2" pitchFamily="18" charset="2"/>
              <a:buAutoNum type="arabicPeriod"/>
            </a:pPr>
            <a:endParaRPr lang="pt-BR" dirty="0" smtClean="0">
              <a:effectLst/>
            </a:endParaRPr>
          </a:p>
          <a:p>
            <a:pPr marL="609600" indent="-609600">
              <a:buFont typeface="Wingdings 2" pitchFamily="18" charset="2"/>
              <a:buNone/>
            </a:pPr>
            <a:r>
              <a:rPr lang="pt-BR" sz="1600" noProof="1" smtClean="0">
                <a:effectLst/>
                <a:latin typeface="Courier New" pitchFamily="49" charset="0"/>
              </a:rPr>
              <a:t>private clsSprite Desenho2D;</a:t>
            </a:r>
            <a:endParaRPr lang="pt-BR" sz="1600" dirty="0" smtClean="0">
              <a:effectLst/>
              <a:latin typeface="Courier New" pitchFamily="49" charset="0"/>
            </a:endParaRPr>
          </a:p>
          <a:p>
            <a:pPr marL="609600" indent="-609600">
              <a:buFont typeface="Wingdings 2" pitchFamily="18" charset="2"/>
              <a:buNone/>
            </a:pPr>
            <a:r>
              <a:rPr lang="pt-BR" sz="1600" dirty="0" smtClean="0">
                <a:effectLst/>
                <a:latin typeface="Courier New" pitchFamily="49" charset="0"/>
              </a:rPr>
              <a:t>...</a:t>
            </a:r>
          </a:p>
          <a:p>
            <a:pPr marL="609600" indent="-609600">
              <a:buFont typeface="Wingdings 2" pitchFamily="18" charset="2"/>
              <a:buNone/>
            </a:pPr>
            <a:endParaRPr lang="pt-BR" sz="1600" dirty="0" smtClean="0">
              <a:effectLst/>
              <a:latin typeface="Courier New" pitchFamily="49" charset="0"/>
            </a:endParaRPr>
          </a:p>
          <a:p>
            <a:pPr marL="609600" indent="-609600">
              <a:buFont typeface="Wingdings 2" pitchFamily="18" charset="2"/>
              <a:buNone/>
            </a:pPr>
            <a:r>
              <a:rPr lang="pt-BR" sz="1600" noProof="1" smtClean="0">
                <a:effectLst/>
                <a:latin typeface="Courier New" pitchFamily="49" charset="0"/>
              </a:rPr>
              <a:t>protected override void LoadContent()</a:t>
            </a:r>
          </a:p>
          <a:p>
            <a:pPr marL="609600" indent="-609600">
              <a:buFont typeface="Wingdings 2" pitchFamily="18" charset="2"/>
              <a:buNone/>
            </a:pPr>
            <a:r>
              <a:rPr lang="pt-BR" sz="1600" noProof="1" smtClean="0">
                <a:effectLst/>
                <a:latin typeface="Courier New" pitchFamily="49" charset="0"/>
              </a:rPr>
              <a:t>{</a:t>
            </a:r>
          </a:p>
          <a:p>
            <a:pPr marL="609600" indent="-609600">
              <a:buFont typeface="Wingdings 2" pitchFamily="18" charset="2"/>
              <a:buNone/>
            </a:pPr>
            <a:r>
              <a:rPr lang="pt-BR" sz="1600" noProof="1" smtClean="0">
                <a:effectLst/>
                <a:latin typeface="Courier New" pitchFamily="49" charset="0"/>
              </a:rPr>
              <a:t>...</a:t>
            </a:r>
          </a:p>
          <a:p>
            <a:pPr marL="609600" indent="-609600">
              <a:buFont typeface="Wingdings 2" pitchFamily="18" charset="2"/>
              <a:buNone/>
            </a:pPr>
            <a:r>
              <a:rPr lang="pt-BR" sz="1600" noProof="1" smtClean="0">
                <a:effectLst/>
                <a:latin typeface="Courier New" pitchFamily="49" charset="0"/>
              </a:rPr>
              <a:t>    // Load a 2D texture sprite</a:t>
            </a:r>
          </a:p>
          <a:p>
            <a:pPr marL="609600" indent="-609600">
              <a:buFont typeface="Wingdings 2" pitchFamily="18" charset="2"/>
              <a:buNone/>
            </a:pPr>
            <a:r>
              <a:rPr lang="pt-BR" sz="1600" noProof="1" smtClean="0">
                <a:effectLst/>
                <a:latin typeface="Courier New" pitchFamily="49" charset="0"/>
              </a:rPr>
              <a:t>    Desenho2D = new clsSprite(this, content.Load&lt;Texture2D&gt;("xna_thumbnail"), Vector2.One);</a:t>
            </a:r>
          </a:p>
          <a:p>
            <a:pPr marL="609600" indent="-609600">
              <a:buFont typeface="Wingdings 2" pitchFamily="18" charset="2"/>
              <a:buNone/>
            </a:pPr>
            <a:r>
              <a:rPr lang="pt-BR" sz="1600" noProof="1" smtClean="0">
                <a:effectLst/>
                <a:latin typeface="Courier New" pitchFamily="49" charset="0"/>
              </a:rPr>
              <a:t>    Desenho2D.velocidade = new Vector2(1, 2);</a:t>
            </a:r>
          </a:p>
          <a:p>
            <a:pPr marL="609600" indent="-609600">
              <a:buFont typeface="Wingdings 2" pitchFamily="18" charset="2"/>
              <a:buNone/>
            </a:pPr>
            <a:r>
              <a:rPr lang="pt-BR" sz="1600" noProof="1" smtClean="0">
                <a:effectLst/>
                <a:latin typeface="Courier New" pitchFamily="49" charset="0"/>
              </a:rPr>
              <a:t>    this.Components.Add(Desenho2D);</a:t>
            </a:r>
          </a:p>
          <a:p>
            <a:pPr marL="609600" indent="-609600">
              <a:buFont typeface="Wingdings 2" pitchFamily="18" charset="2"/>
              <a:buNone/>
            </a:pPr>
            <a:r>
              <a:rPr lang="pt-BR" sz="1600" noProof="1" smtClean="0">
                <a:effectLst/>
                <a:latin typeface="Courier New" pitchFamily="49" charset="0"/>
              </a:rPr>
              <a:t>}</a:t>
            </a:r>
            <a:endParaRPr lang="pt-BR" sz="1600" dirty="0" smtClean="0">
              <a:effectLst/>
              <a:latin typeface="Courier New" pitchFamily="49" charset="0"/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8600"/>
            <a:ext cx="8515350" cy="695325"/>
          </a:xfrm>
          <a:noFill/>
          <a:ln/>
        </p:spPr>
        <p:txBody>
          <a:bodyPr/>
          <a:lstStyle/>
          <a:p>
            <a:r>
              <a:rPr lang="en-US" sz="4400" smtClean="0"/>
              <a:t>“Components” de um game</a:t>
            </a:r>
            <a:endParaRPr lang="pt-BR" sz="4400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7352" y="1090092"/>
            <a:ext cx="8443913" cy="5410712"/>
          </a:xfrm>
          <a:noFill/>
          <a:ln/>
        </p:spPr>
        <p:txBody>
          <a:bodyPr/>
          <a:lstStyle/>
          <a:p>
            <a:r>
              <a:rPr lang="pt-BR" sz="2400" dirty="0" smtClean="0">
                <a:effectLst/>
              </a:rPr>
              <a:t>Como criamos um classe herdada de GameComponent (e não de DrawableGameComponente) precisamos criar um método de desenho e explicitamente invocá-lo a partir da classe Game </a:t>
            </a:r>
          </a:p>
          <a:p>
            <a:r>
              <a:rPr lang="pt-BR" sz="2400" dirty="0" smtClean="0">
                <a:effectLst/>
              </a:rPr>
              <a:t>Na clsSprite:</a:t>
            </a:r>
          </a:p>
          <a:p>
            <a:pPr marL="609600" indent="-609600">
              <a:buNone/>
            </a:pPr>
            <a:r>
              <a:rPr lang="pt-BR" sz="1600" noProof="1" smtClean="0">
                <a:effectLst/>
                <a:latin typeface="Courier New" pitchFamily="49" charset="0"/>
              </a:rPr>
              <a:t>public void Draw(SpriteBatch spriteBatch)</a:t>
            </a:r>
          </a:p>
          <a:p>
            <a:pPr marL="609600" indent="-609600">
              <a:buNone/>
            </a:pPr>
            <a:r>
              <a:rPr lang="pt-BR" sz="1600" noProof="1" smtClean="0">
                <a:effectLst/>
                <a:latin typeface="Courier New" pitchFamily="49" charset="0"/>
              </a:rPr>
              <a:t>{</a:t>
            </a:r>
          </a:p>
          <a:p>
            <a:pPr marL="609600" indent="-609600">
              <a:buNone/>
            </a:pPr>
            <a:r>
              <a:rPr lang="pt-BR" sz="1600" noProof="1" smtClean="0">
                <a:effectLst/>
                <a:latin typeface="Courier New" pitchFamily="49" charset="0"/>
              </a:rPr>
              <a:t>    spriteBatch.Draw(textura, posicao, Color.White);</a:t>
            </a:r>
          </a:p>
          <a:p>
            <a:pPr marL="609600" indent="-609600">
              <a:buNone/>
            </a:pPr>
            <a:r>
              <a:rPr lang="pt-BR" sz="1600" noProof="1" smtClean="0">
                <a:effectLst/>
                <a:latin typeface="Courier New" pitchFamily="49" charset="0"/>
              </a:rPr>
              <a:t>} </a:t>
            </a:r>
          </a:p>
          <a:p>
            <a:pPr lvl="0">
              <a:buClr>
                <a:srgbClr val="FFB601"/>
              </a:buClr>
            </a:pPr>
            <a:r>
              <a:rPr lang="pt-BR" sz="2400" dirty="0" smtClean="0">
                <a:solidFill>
                  <a:srgbClr val="FFFFFF"/>
                </a:solidFill>
                <a:effectLst/>
              </a:rPr>
              <a:t>E no método Draw da classe Game1:</a:t>
            </a:r>
          </a:p>
          <a:p>
            <a:pPr marL="609600" indent="-609600">
              <a:buFont typeface="Wingdings 2" pitchFamily="18" charset="2"/>
              <a:buNone/>
            </a:pPr>
            <a:r>
              <a:rPr lang="pt-BR" sz="1600" noProof="1" smtClean="0">
                <a:effectLst/>
                <a:latin typeface="Courier New" pitchFamily="49" charset="0"/>
              </a:rPr>
              <a:t>...</a:t>
            </a:r>
          </a:p>
          <a:p>
            <a:pPr marL="609600" indent="-609600">
              <a:buFont typeface="Wingdings 2" pitchFamily="18" charset="2"/>
              <a:buNone/>
            </a:pPr>
            <a:r>
              <a:rPr lang="pt-BR" sz="1600" noProof="1" smtClean="0">
                <a:effectLst/>
                <a:latin typeface="Courier New" pitchFamily="49" charset="0"/>
              </a:rPr>
              <a:t>    spriteBatch.Begin(SpriteBlendMode.AlphaBlend);</a:t>
            </a:r>
          </a:p>
          <a:p>
            <a:pPr marL="609600" indent="-609600">
              <a:buNone/>
            </a:pPr>
            <a:r>
              <a:rPr lang="pt-BR" sz="1600" noProof="1" smtClean="0">
                <a:effectLst/>
                <a:latin typeface="Courier New" pitchFamily="49" charset="0"/>
              </a:rPr>
              <a:t>    Desenho2D.Draw(spriteBatch);</a:t>
            </a:r>
          </a:p>
          <a:p>
            <a:pPr marL="609600" indent="-609600">
              <a:buNone/>
            </a:pPr>
            <a:r>
              <a:rPr lang="pt-BR" sz="1600" noProof="1" smtClean="0">
                <a:effectLst/>
                <a:latin typeface="Courier New" pitchFamily="49" charset="0"/>
              </a:rPr>
              <a:t>    spriteBatch.End();</a:t>
            </a:r>
          </a:p>
          <a:p>
            <a:pPr marL="609600" indent="-609600">
              <a:buFont typeface="Wingdings 2" pitchFamily="18" charset="2"/>
              <a:buNone/>
            </a:pPr>
            <a:r>
              <a:rPr lang="pt-BR" sz="1600" noProof="1" smtClean="0">
                <a:effectLst/>
                <a:latin typeface="Courier New" pitchFamily="49" charset="0"/>
              </a:rPr>
              <a:t>...</a:t>
            </a:r>
          </a:p>
          <a:p>
            <a:pPr lvl="0">
              <a:buClr>
                <a:srgbClr val="FFB601"/>
              </a:buClr>
            </a:pPr>
            <a:r>
              <a:rPr lang="pt-BR" sz="2400" noProof="1" smtClean="0">
                <a:effectLst/>
              </a:rPr>
              <a:t>A vantagem disso é que podemos usar um só spriteBatch para desenhar todas as sprites =&gt; melhor performance</a:t>
            </a:r>
            <a:endParaRPr lang="pt-BR" sz="2400" dirty="0" smtClean="0">
              <a:effectLst/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7638"/>
            <a:ext cx="8443913" cy="1052596"/>
          </a:xfrm>
        </p:spPr>
        <p:txBody>
          <a:bodyPr/>
          <a:lstStyle/>
          <a:p>
            <a:r>
              <a:rPr lang="pt-BR" dirty="0" smtClean="0"/>
              <a:t>Criando Game Components</a:t>
            </a:r>
          </a:p>
          <a:p>
            <a:pPr lvl="1"/>
            <a:r>
              <a:rPr lang="pt-BR" dirty="0" smtClean="0"/>
              <a:t>Projeto: </a:t>
            </a:r>
            <a:r>
              <a:rPr lang="it-IT" b="1" dirty="0" smtClean="0"/>
              <a:t>XNA 3.0 Demo - Game Component</a:t>
            </a:r>
            <a:endParaRPr lang="pt-BR" b="1" dirty="0" smtClean="0"/>
          </a:p>
        </p:txBody>
      </p:sp>
      <p:pic>
        <p:nvPicPr>
          <p:cNvPr id="1026" name="Picture 2" descr="D:\BC\Artwork_Imagery\HARDWARE_IMAGERY\Photos - Microsoft Hardware\Xbox\Xbox 360 power swit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8262" y="4206602"/>
            <a:ext cx="1534424" cy="1542557"/>
          </a:xfrm>
          <a:prstGeom prst="rect">
            <a:avLst/>
          </a:prstGeom>
          <a:noFill/>
        </p:spPr>
      </p:pic>
      <p:pic>
        <p:nvPicPr>
          <p:cNvPr id="1028" name="Picture 4" descr="G:\DVD_ART\Artwork_Imagery\Shapes and Graphics\type - text - word\white demo text whi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2160" y="2480005"/>
            <a:ext cx="3114675" cy="16192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7638"/>
            <a:ext cx="8443913" cy="2012859"/>
          </a:xfrm>
        </p:spPr>
        <p:txBody>
          <a:bodyPr/>
          <a:lstStyle/>
          <a:p>
            <a:r>
              <a:rPr lang="pt-BR" dirty="0" smtClean="0"/>
              <a:t>Criar classe herdada de GameComponent que desenhe uma sprite com transparência e colisão</a:t>
            </a:r>
          </a:p>
          <a:p>
            <a:r>
              <a:rPr lang="pt-BR" dirty="0" smtClean="0"/>
              <a:t>Projeto: </a:t>
            </a:r>
            <a:r>
              <a:rPr lang="pt-BR" b="1" dirty="0" smtClean="0"/>
              <a:t>XNA 3.0 Demo  - Desafio 2D</a:t>
            </a:r>
            <a:endParaRPr lang="pt-BR" b="1" dirty="0"/>
          </a:p>
        </p:txBody>
      </p:sp>
      <p:pic>
        <p:nvPicPr>
          <p:cNvPr id="2050" name="Picture 2" descr="D:\USUARIOS\Atlan\Jogos - Desenv\Curso\Curso SENAC-S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9062" y="3455325"/>
            <a:ext cx="4819650" cy="31623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 - Dicas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7638"/>
            <a:ext cx="8443913" cy="4727448"/>
          </a:xfrm>
        </p:spPr>
        <p:txBody>
          <a:bodyPr/>
          <a:lstStyle/>
          <a:p>
            <a:r>
              <a:rPr lang="pt-BR" dirty="0" smtClean="0"/>
              <a:t>A cor magenta permite a criação de áreas transparentes </a:t>
            </a:r>
          </a:p>
          <a:p>
            <a:endParaRPr lang="pt-BR" dirty="0" smtClean="0"/>
          </a:p>
          <a:p>
            <a:r>
              <a:rPr lang="pt-BR" dirty="0" smtClean="0"/>
              <a:t>Como calcular colisão de dois círculos, para sprites que armazenem o raio e o centro:</a:t>
            </a:r>
          </a:p>
          <a:p>
            <a:pPr>
              <a:buNone/>
            </a:pPr>
            <a:r>
              <a:rPr lang="pt-BR" sz="2000" dirty="0" smtClean="0">
                <a:latin typeface="Courier New" pitchFamily="49" charset="0"/>
                <a:cs typeface="Courier New" pitchFamily="49" charset="0"/>
              </a:rPr>
              <a:t>public bool CircleCollides(clsSprite otherSprite)</a:t>
            </a:r>
          </a:p>
          <a:p>
            <a:pPr>
              <a:buNone/>
            </a:pPr>
            <a:r>
              <a:rPr lang="pt-BR" sz="2000" dirty="0" smtClean="0">
                <a:latin typeface="Courier New" pitchFamily="49" charset="0"/>
                <a:cs typeface="Courier New" pitchFamily="49" charset="0"/>
              </a:rPr>
              <a:t>{    </a:t>
            </a:r>
          </a:p>
          <a:p>
            <a:pPr>
              <a:buNone/>
            </a:pPr>
            <a:r>
              <a:rPr lang="pt-BR" sz="2000" dirty="0" smtClean="0">
                <a:latin typeface="Courier New" pitchFamily="49" charset="0"/>
                <a:cs typeface="Courier New" pitchFamily="49" charset="0"/>
              </a:rPr>
              <a:t>       return (Vector2.Distance(this.center, otherSprite.center) &lt;</a:t>
            </a:r>
          </a:p>
          <a:p>
            <a:pPr>
              <a:buNone/>
            </a:pPr>
            <a:r>
              <a:rPr lang="pt-BR" sz="2000" dirty="0" smtClean="0">
                <a:latin typeface="Courier New" pitchFamily="49" charset="0"/>
                <a:cs typeface="Courier New" pitchFamily="49" charset="0"/>
              </a:rPr>
              <a:t>           this.radius + otherSprite.radius);</a:t>
            </a:r>
          </a:p>
          <a:p>
            <a:pPr>
              <a:buNone/>
            </a:pPr>
            <a:r>
              <a:rPr lang="pt-BR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pic>
        <p:nvPicPr>
          <p:cNvPr id="3074" name="Picture 2" descr="D:\USUARIOS\Atlan\Jogos - Desenv\Curso\curso Microsoft\Aula 2\XNA 3.0 Demo  - Desafio 2D\XNA 3.0 Demo 2 - 2D basics\Content\ball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495" y="2070172"/>
            <a:ext cx="609600" cy="609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8600"/>
            <a:ext cx="8515350" cy="1298575"/>
          </a:xfrm>
          <a:noFill/>
          <a:ln/>
        </p:spPr>
        <p:txBody>
          <a:bodyPr/>
          <a:lstStyle/>
          <a:p>
            <a:r>
              <a:rPr lang="en-US" sz="4400" smtClean="0"/>
              <a:t>Divisão dos grupos para o projeto da matéria</a:t>
            </a:r>
            <a:endParaRPr lang="pt-BR" sz="4400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99863"/>
            <a:ext cx="8443913" cy="3859518"/>
          </a:xfrm>
          <a:noFill/>
          <a:ln/>
        </p:spPr>
        <p:txBody>
          <a:bodyPr/>
          <a:lstStyle/>
          <a:p>
            <a:r>
              <a:rPr lang="pt-BR" dirty="0" smtClean="0">
                <a:effectLst/>
              </a:rPr>
              <a:t>Dividir a turma em grupos de no máximo 5 alunos cada</a:t>
            </a:r>
          </a:p>
          <a:p>
            <a:endParaRPr lang="pt-BR" sz="1000" dirty="0" smtClean="0">
              <a:effectLst/>
            </a:endParaRPr>
          </a:p>
          <a:p>
            <a:r>
              <a:rPr lang="pt-BR" dirty="0" smtClean="0">
                <a:effectLst/>
              </a:rPr>
              <a:t>Cada grupo deverá definir o jogo que irá produzir para avaliação ao fim da matéria</a:t>
            </a:r>
          </a:p>
          <a:p>
            <a:endParaRPr lang="pt-BR" sz="1000" dirty="0" smtClean="0">
              <a:effectLst/>
            </a:endParaRPr>
          </a:p>
          <a:p>
            <a:r>
              <a:rPr lang="pt-BR" dirty="0" smtClean="0">
                <a:effectLst/>
              </a:rPr>
              <a:t>Entregar um GDD (GDD = Game Design </a:t>
            </a:r>
            <a:r>
              <a:rPr lang="pt-BR" dirty="0" err="1" smtClean="0">
                <a:effectLst/>
              </a:rPr>
              <a:t>Document</a:t>
            </a:r>
            <a:r>
              <a:rPr lang="pt-BR" dirty="0" smtClean="0">
                <a:effectLst/>
              </a:rPr>
              <a:t> documento de definição de jogo) na próxima aula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28600"/>
            <a:ext cx="8515350" cy="585788"/>
          </a:xfrm>
        </p:spPr>
        <p:txBody>
          <a:bodyPr/>
          <a:lstStyle/>
          <a:p>
            <a:r>
              <a:rPr lang="en-US" dirty="0" smtClean="0"/>
              <a:t>Agenda: Aula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84263"/>
            <a:ext cx="8443913" cy="2622256"/>
          </a:xfrm>
        </p:spPr>
        <p:txBody>
          <a:bodyPr/>
          <a:lstStyle/>
          <a:p>
            <a:r>
              <a:rPr lang="en-US" sz="2800" dirty="0" err="1" smtClean="0"/>
              <a:t>Revisão</a:t>
            </a:r>
            <a:endParaRPr lang="en-US" sz="2800" dirty="0" smtClean="0"/>
          </a:p>
          <a:p>
            <a:r>
              <a:rPr lang="en-US" sz="2800" dirty="0" err="1" smtClean="0"/>
              <a:t>Arquitetura</a:t>
            </a:r>
            <a:r>
              <a:rPr lang="en-US" sz="2800" dirty="0" smtClean="0"/>
              <a:t> de um </a:t>
            </a:r>
            <a:r>
              <a:rPr lang="en-US" sz="2800" dirty="0" err="1" smtClean="0"/>
              <a:t>programa</a:t>
            </a:r>
            <a:r>
              <a:rPr lang="en-US" sz="2800" dirty="0" smtClean="0"/>
              <a:t> XNA</a:t>
            </a:r>
          </a:p>
          <a:p>
            <a:r>
              <a:rPr lang="en-US" sz="2800" dirty="0" err="1" smtClean="0"/>
              <a:t>Desenho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2D</a:t>
            </a:r>
          </a:p>
          <a:p>
            <a:r>
              <a:rPr lang="en-US" sz="2800" dirty="0" smtClean="0"/>
              <a:t>“Components” de um game</a:t>
            </a:r>
          </a:p>
          <a:p>
            <a:r>
              <a:rPr lang="en-US" sz="2800" dirty="0" err="1" smtClean="0"/>
              <a:t>Divisão</a:t>
            </a:r>
            <a:r>
              <a:rPr lang="en-US" sz="2800" dirty="0" smtClean="0"/>
              <a:t> dos </a:t>
            </a:r>
            <a:r>
              <a:rPr lang="en-US" sz="2800" dirty="0" err="1" smtClean="0"/>
              <a:t>grupos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o </a:t>
            </a:r>
            <a:r>
              <a:rPr lang="en-US" sz="2800" dirty="0" err="1" smtClean="0"/>
              <a:t>projeto</a:t>
            </a:r>
            <a:r>
              <a:rPr lang="en-US" sz="2800" dirty="0" smtClean="0"/>
              <a:t> da </a:t>
            </a:r>
            <a:r>
              <a:rPr lang="en-US" sz="2800" dirty="0" err="1" smtClean="0"/>
              <a:t>matéria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Program Files\Microsoft Resource DVD Artwork\DVD_ART\Artwork_Imagery\Shapes and Graphics\type - text - word\Q &amp; A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8013" y="2652713"/>
            <a:ext cx="28479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28600"/>
            <a:ext cx="8515350" cy="695325"/>
          </a:xfrm>
          <a:noFill/>
          <a:ln/>
        </p:spPr>
        <p:txBody>
          <a:bodyPr/>
          <a:lstStyle/>
          <a:p>
            <a:r>
              <a:rPr lang="pt-BR" sz="4400" smtClean="0"/>
              <a:t>Perguntas?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31" y="228600"/>
            <a:ext cx="8198069" cy="535531"/>
          </a:xfrm>
        </p:spPr>
        <p:txBody>
          <a:bodyPr/>
          <a:lstStyle/>
          <a:p>
            <a:pPr>
              <a:defRPr/>
            </a:pPr>
            <a:r>
              <a:rPr lang="en-US" sz="3200" dirty="0" err="1" smtClean="0"/>
              <a:t>Revisão</a:t>
            </a:r>
            <a:r>
              <a:rPr lang="en-US" sz="3200" dirty="0" smtClean="0"/>
              <a:t>: </a:t>
            </a:r>
            <a:r>
              <a:rPr lang="en-US" sz="3200" dirty="0" err="1" smtClean="0"/>
              <a:t>Componentes</a:t>
            </a:r>
            <a:r>
              <a:rPr lang="en-US" sz="3200" dirty="0" smtClean="0"/>
              <a:t> do XNA Game Studio</a:t>
            </a:r>
            <a:endParaRPr lang="en-US" sz="3200" dirty="0"/>
          </a:p>
        </p:txBody>
      </p: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2287728" y="2441161"/>
            <a:ext cx="5006975" cy="1222375"/>
            <a:chOff x="546620" y="2393937"/>
            <a:chExt cx="5059519" cy="1234440"/>
          </a:xfrm>
        </p:grpSpPr>
        <p:sp>
          <p:nvSpPr>
            <p:cNvPr id="24" name="Rounded Rectangle 23"/>
            <p:cNvSpPr/>
            <p:nvPr/>
          </p:nvSpPr>
          <p:spPr bwMode="auto">
            <a:xfrm>
              <a:off x="546620" y="2393937"/>
              <a:ext cx="5059519" cy="1234440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182880" anchor="ctr"/>
            <a:lstStyle/>
            <a:p>
              <a:pPr algn="ctr">
                <a:defRPr/>
              </a:pPr>
              <a:r>
                <a:rPr lang="en-US" sz="1600" b="1" dirty="0">
                  <a:effectLst>
                    <a:outerShdw blurRad="50800" dist="38100" dir="2700000" algn="tl" rotWithShape="0">
                      <a:schemeClr val="bg2">
                        <a:alpha val="70000"/>
                      </a:schemeClr>
                    </a:outerShdw>
                  </a:effectLst>
                </a:rPr>
                <a:t>                  </a:t>
              </a:r>
              <a:r>
                <a:rPr lang="en-US" sz="2800" dirty="0">
                  <a:solidFill>
                    <a:schemeClr val="tx1"/>
                  </a:solidFill>
                  <a:effectLst>
                    <a:outerShdw blurRad="38100" dist="50800" dir="2700000" algn="tl" rotWithShape="0">
                      <a:schemeClr val="bg2">
                        <a:alpha val="75000"/>
                      </a:schemeClr>
                    </a:outerShdw>
                  </a:effectLst>
                </a:rPr>
                <a:t>Framework</a:t>
              </a:r>
              <a:endParaRPr lang="en-US" sz="1600" dirty="0">
                <a:solidFill>
                  <a:schemeClr val="tx1"/>
                </a:solidFill>
                <a:effectLst>
                  <a:outerShdw blurRad="38100" dist="50800" dir="2700000" algn="tl" rotWithShape="0">
                    <a:schemeClr val="bg2">
                      <a:alpha val="75000"/>
                    </a:schemeClr>
                  </a:outerShdw>
                </a:effectLst>
              </a:endParaRPr>
            </a:p>
          </p:txBody>
        </p:sp>
        <p:pic>
          <p:nvPicPr>
            <p:cNvPr id="25" name="Picture 34" descr="XNA_Logo_FINAL_trans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81303" y="2698539"/>
              <a:ext cx="1240015" cy="580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38100" dist="25400" dir="2700000" algn="tl" rotWithShape="0">
                <a:prstClr val="black">
                  <a:alpha val="75000"/>
                </a:prstClr>
              </a:outerShdw>
            </a:effectLst>
          </p:spPr>
        </p:pic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2287728" y="3755611"/>
            <a:ext cx="1797050" cy="1220788"/>
            <a:chOff x="546620" y="3721074"/>
            <a:chExt cx="1815575" cy="1234440"/>
          </a:xfrm>
        </p:grpSpPr>
        <p:sp>
          <p:nvSpPr>
            <p:cNvPr id="27" name="Rounded Rectangle 26"/>
            <p:cNvSpPr/>
            <p:nvPr/>
          </p:nvSpPr>
          <p:spPr bwMode="auto">
            <a:xfrm>
              <a:off x="546620" y="3721074"/>
              <a:ext cx="1815575" cy="1234440"/>
            </a:xfrm>
            <a:prstGeom prst="round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182880" anchor="ctr" anchorCtr="1"/>
            <a:lstStyle/>
            <a:p>
              <a:pPr>
                <a:defRPr/>
              </a:pPr>
              <a:endParaRPr lang="en-US" sz="2000" u="sng" dirty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2">
                      <a:alpha val="70000"/>
                    </a:schemeClr>
                  </a:outerShdw>
                </a:effectLst>
              </a:endParaRPr>
            </a:p>
          </p:txBody>
        </p:sp>
        <p:pic>
          <p:nvPicPr>
            <p:cNvPr id="28" name="Picture 27" descr="net_FW_v_c_w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2668" y="3993967"/>
              <a:ext cx="1506030" cy="600365"/>
            </a:xfrm>
            <a:prstGeom prst="rect">
              <a:avLst/>
            </a:prstGeom>
            <a:effectLst>
              <a:outerShdw blurRad="38100" dist="25400" dir="2700000" algn="tl" rotWithShape="0">
                <a:prstClr val="black">
                  <a:alpha val="75000"/>
                </a:prstClr>
              </a:outerShdw>
            </a:effectLst>
          </p:spPr>
        </p:pic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4218128" y="3755611"/>
            <a:ext cx="3076575" cy="1220788"/>
            <a:chOff x="2497179" y="3721074"/>
            <a:chExt cx="3108960" cy="1234440"/>
          </a:xfrm>
        </p:grpSpPr>
        <p:sp>
          <p:nvSpPr>
            <p:cNvPr id="30" name="Rounded Rectangle 29"/>
            <p:cNvSpPr/>
            <p:nvPr/>
          </p:nvSpPr>
          <p:spPr bwMode="auto">
            <a:xfrm>
              <a:off x="2497179" y="3721074"/>
              <a:ext cx="3108960" cy="1234440"/>
            </a:xfrm>
            <a:prstGeom prst="round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182880" anchor="ctr" anchorCtr="1"/>
            <a:lstStyle/>
            <a:p>
              <a:pPr algn="ctr">
                <a:defRPr/>
              </a:pPr>
              <a:endParaRPr 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2">
                      <a:alpha val="70000"/>
                    </a:schemeClr>
                  </a:outerShdw>
                </a:effectLst>
              </a:endParaRPr>
            </a:p>
          </p:txBody>
        </p:sp>
        <p:pic>
          <p:nvPicPr>
            <p:cNvPr id="31" name="Picture 30" descr="net_CFW_v_c_w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93933" y="3884810"/>
              <a:ext cx="1459832" cy="860416"/>
            </a:xfrm>
            <a:prstGeom prst="rect">
              <a:avLst/>
            </a:prstGeom>
            <a:effectLst>
              <a:outerShdw blurRad="38100" dist="25400" dir="2700000" algn="tl" rotWithShape="0">
                <a:prstClr val="black">
                  <a:alpha val="75000"/>
                </a:prstClr>
              </a:outerShdw>
            </a:effectLst>
          </p:spPr>
        </p:pic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2287728" y="1128299"/>
            <a:ext cx="5003800" cy="1222375"/>
            <a:chOff x="546620" y="1066800"/>
            <a:chExt cx="5056632" cy="1234440"/>
          </a:xfrm>
        </p:grpSpPr>
        <p:sp>
          <p:nvSpPr>
            <p:cNvPr id="33" name="Rounded Rectangle 32"/>
            <p:cNvSpPr/>
            <p:nvPr/>
          </p:nvSpPr>
          <p:spPr bwMode="auto">
            <a:xfrm>
              <a:off x="546620" y="1066800"/>
              <a:ext cx="5056632" cy="1234440"/>
            </a:xfrm>
            <a:prstGeom prst="roundRect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182880" anchor="ctr"/>
            <a:lstStyle/>
            <a:p>
              <a:pPr algn="ctr">
                <a:defRPr/>
              </a:pPr>
              <a:endParaRPr lang="en-US" sz="2000" dirty="0">
                <a:effectLst>
                  <a:outerShdw blurRad="50800" dist="38100" dir="2700000" algn="tl" rotWithShape="0">
                    <a:schemeClr val="bg2">
                      <a:alpha val="70000"/>
                    </a:schemeClr>
                  </a:outerShdw>
                </a:effectLst>
              </a:endParaRPr>
            </a:p>
          </p:txBody>
        </p:sp>
        <p:pic>
          <p:nvPicPr>
            <p:cNvPr id="34" name="Picture 33" descr="VS_05_v_c_w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60511" y="1268799"/>
              <a:ext cx="2651844" cy="812806"/>
            </a:xfrm>
            <a:prstGeom prst="rect">
              <a:avLst/>
            </a:prstGeom>
            <a:ln w="38100">
              <a:noFill/>
            </a:ln>
            <a:effectLst>
              <a:outerShdw blurRad="38100" dist="25400" dir="2700000" algn="tl" rotWithShape="0">
                <a:prstClr val="black">
                  <a:alpha val="75000"/>
                </a:prstClr>
              </a:outerShdw>
            </a:effectLst>
          </p:spPr>
        </p:pic>
      </p:grp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2287728" y="5068474"/>
            <a:ext cx="1800225" cy="1220787"/>
            <a:chOff x="546620" y="5048211"/>
            <a:chExt cx="1819656" cy="1234440"/>
          </a:xfrm>
        </p:grpSpPr>
        <p:sp>
          <p:nvSpPr>
            <p:cNvPr id="36" name="Rounded Rectangle 35"/>
            <p:cNvSpPr/>
            <p:nvPr/>
          </p:nvSpPr>
          <p:spPr bwMode="auto">
            <a:xfrm>
              <a:off x="546620" y="5048211"/>
              <a:ext cx="1819656" cy="1234440"/>
            </a:xfrm>
            <a:prstGeom prst="roundRect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182880"/>
            <a:lstStyle/>
            <a:p>
              <a:pPr>
                <a:defRPr/>
              </a:pPr>
              <a:endParaRPr lang="en-US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2">
                      <a:alpha val="70000"/>
                    </a:schemeClr>
                  </a:outerShdw>
                </a:effectLst>
              </a:endParaRPr>
            </a:p>
          </p:txBody>
        </p:sp>
        <p:pic>
          <p:nvPicPr>
            <p:cNvPr id="37" name="Picture 36" descr="Windows_brand_v_rgb_r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2245" y="5229604"/>
              <a:ext cx="1198663" cy="839548"/>
            </a:xfrm>
            <a:prstGeom prst="rect">
              <a:avLst/>
            </a:prstGeom>
            <a:effectLst>
              <a:outerShdw blurRad="38100" dist="25400" dir="2700000" algn="tl" rotWithShape="0">
                <a:prstClr val="black">
                  <a:alpha val="75000"/>
                </a:prstClr>
              </a:outerShdw>
            </a:effectLst>
          </p:spPr>
        </p:pic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4218128" y="5068474"/>
            <a:ext cx="1492250" cy="1220787"/>
            <a:chOff x="2497179" y="5048211"/>
            <a:chExt cx="1508760" cy="1234440"/>
          </a:xfrm>
        </p:grpSpPr>
        <p:sp>
          <p:nvSpPr>
            <p:cNvPr id="39" name="Rounded Rectangle 38"/>
            <p:cNvSpPr/>
            <p:nvPr/>
          </p:nvSpPr>
          <p:spPr bwMode="auto">
            <a:xfrm>
              <a:off x="2497179" y="5048211"/>
              <a:ext cx="1508760" cy="1234440"/>
            </a:xfrm>
            <a:prstGeom prst="roundRect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182880"/>
            <a:lstStyle/>
            <a:p>
              <a:pPr>
                <a:defRPr/>
              </a:pPr>
              <a:endParaRPr lang="en-US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2">
                      <a:alpha val="70000"/>
                    </a:schemeClr>
                  </a:outerShdw>
                </a:effectLst>
              </a:endParaRPr>
            </a:p>
          </p:txBody>
        </p:sp>
        <p:pic>
          <p:nvPicPr>
            <p:cNvPr id="40" name="Picture 39" descr="Xbox360_VRT_4C_KO_L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14349" y="5260105"/>
              <a:ext cx="1292076" cy="794600"/>
            </a:xfrm>
            <a:prstGeom prst="rect">
              <a:avLst/>
            </a:prstGeom>
            <a:effectLst>
              <a:outerShdw blurRad="38100" dist="25400" dir="2700000" algn="tl" rotWithShape="0">
                <a:prstClr val="black">
                  <a:alpha val="75000"/>
                </a:prstClr>
              </a:outerShdw>
            </a:effectLst>
          </p:spPr>
        </p:pic>
      </p:grpSp>
      <p:grpSp>
        <p:nvGrpSpPr>
          <p:cNvPr id="9" name="Group 52"/>
          <p:cNvGrpSpPr>
            <a:grpSpLocks/>
          </p:cNvGrpSpPr>
          <p:nvPr/>
        </p:nvGrpSpPr>
        <p:grpSpPr bwMode="auto">
          <a:xfrm>
            <a:off x="5800866" y="5068474"/>
            <a:ext cx="1498600" cy="1220787"/>
            <a:chOff x="4097379" y="5048211"/>
            <a:chExt cx="1514133" cy="1234440"/>
          </a:xfrm>
        </p:grpSpPr>
        <p:sp>
          <p:nvSpPr>
            <p:cNvPr id="42" name="Rounded Rectangle 41"/>
            <p:cNvSpPr/>
            <p:nvPr/>
          </p:nvSpPr>
          <p:spPr bwMode="auto">
            <a:xfrm>
              <a:off x="4097379" y="5048211"/>
              <a:ext cx="1509321" cy="1234440"/>
            </a:xfrm>
            <a:prstGeom prst="roundRect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182880"/>
            <a:lstStyle/>
            <a:p>
              <a:pPr>
                <a:defRPr/>
              </a:pPr>
              <a:endParaRPr lang="en-US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2">
                      <a:alpha val="70000"/>
                    </a:schemeClr>
                  </a:outerShdw>
                </a:effectLst>
              </a:endParaRPr>
            </a:p>
          </p:txBody>
        </p:sp>
        <p:pic>
          <p:nvPicPr>
            <p:cNvPr id="43" name="Picture 42" descr="216x165zunelogo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08606" y="5110815"/>
              <a:ext cx="1502906" cy="1147757"/>
            </a:xfrm>
            <a:prstGeom prst="rect">
              <a:avLst/>
            </a:prstGeom>
            <a:effectLst>
              <a:outerShdw blurRad="38100" dist="25400" dir="2700000" algn="ctr" rotWithShape="0">
                <a:srgbClr val="000000">
                  <a:alpha val="75000"/>
                </a:srgbClr>
              </a:outerShdw>
            </a:effec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819808" y="228600"/>
            <a:ext cx="7943192" cy="1244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4400" dirty="0" err="1">
                <a:solidFill>
                  <a:srgbClr val="F2C1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Revisão</a:t>
            </a:r>
            <a:r>
              <a:rPr lang="en-US" sz="4400" dirty="0">
                <a:solidFill>
                  <a:srgbClr val="F2C1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: XNA </a:t>
            </a:r>
            <a:r>
              <a:rPr lang="en-US" sz="4400" dirty="0" smtClean="0">
                <a:solidFill>
                  <a:srgbClr val="F2C1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Framework</a:t>
            </a:r>
            <a:endParaRPr lang="en-US" sz="4400" dirty="0">
              <a:solidFill>
                <a:srgbClr val="F2C1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grpSp>
        <p:nvGrpSpPr>
          <p:cNvPr id="2" name="Group 87"/>
          <p:cNvGrpSpPr/>
          <p:nvPr/>
        </p:nvGrpSpPr>
        <p:grpSpPr>
          <a:xfrm>
            <a:off x="806112" y="2462856"/>
            <a:ext cx="7593600" cy="1155478"/>
            <a:chOff x="688975" y="2282825"/>
            <a:chExt cx="7769225" cy="1143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9" name="Rounded Rectangle 48196"/>
            <p:cNvSpPr>
              <a:spLocks noChangeArrowheads="1"/>
            </p:cNvSpPr>
            <p:nvPr/>
          </p:nvSpPr>
          <p:spPr bwMode="auto">
            <a:xfrm>
              <a:off x="688975" y="2282825"/>
              <a:ext cx="7769225" cy="1143000"/>
            </a:xfrm>
            <a:prstGeom prst="roundRect">
              <a:avLst>
                <a:gd name="adj" fmla="val 16667"/>
              </a:avLst>
            </a:prstGeom>
            <a:solidFill>
              <a:srgbClr val="969696">
                <a:alpha val="60001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prstMaterial="clear">
              <a:bevelT h="63500"/>
            </a:sp3d>
          </p:spPr>
          <p:txBody>
            <a:bodyPr wrap="none" anchor="ctr"/>
            <a:lstStyle/>
            <a:p>
              <a:pPr>
                <a:defRPr/>
              </a:pPr>
              <a:r>
                <a:rPr lang="en-US" sz="16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Framework</a:t>
              </a:r>
            </a:p>
            <a:p>
              <a:pPr>
                <a:defRPr/>
              </a:pPr>
              <a:r>
                <a:rPr lang="en-US" sz="16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</a:t>
              </a:r>
              <a:r>
                <a:rPr lang="en-US" sz="1600" b="1" dirty="0" err="1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extensões</a:t>
              </a:r>
              <a:r>
                <a:rPr lang="en-US" sz="16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</a:t>
              </a:r>
              <a:endParaRPr lang="en-US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grpSp>
          <p:nvGrpSpPr>
            <p:cNvPr id="3" name="Group 83"/>
            <p:cNvGrpSpPr/>
            <p:nvPr/>
          </p:nvGrpSpPr>
          <p:grpSpPr>
            <a:xfrm>
              <a:off x="2181227" y="2495549"/>
              <a:ext cx="6172198" cy="733425"/>
              <a:chOff x="2181227" y="2495549"/>
              <a:chExt cx="6172198" cy="733425"/>
            </a:xfrm>
          </p:grpSpPr>
          <p:sp>
            <p:nvSpPr>
              <p:cNvPr id="41" name="Rounded Rectangle 63"/>
              <p:cNvSpPr/>
              <p:nvPr/>
            </p:nvSpPr>
            <p:spPr bwMode="auto">
              <a:xfrm>
                <a:off x="2181227" y="2495549"/>
                <a:ext cx="2971800" cy="733425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  <a:alpha val="2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dirty="0" err="1" smtClean="0">
                    <a:effectLst>
                      <a:outerShdw blurRad="50800" dist="38100" dir="2700000" algn="tl" rotWithShape="0">
                        <a:prstClr val="black">
                          <a:alpha val="70000"/>
                        </a:prstClr>
                      </a:outerShdw>
                    </a:effectLst>
                    <a:cs typeface="+mn-cs"/>
                  </a:rPr>
                  <a:t>Modelo</a:t>
                </a:r>
                <a:r>
                  <a:rPr lang="en-US" sz="1600" dirty="0" smtClean="0">
                    <a:effectLst>
                      <a:outerShdw blurRad="50800" dist="38100" dir="2700000" algn="tl" rotWithShape="0">
                        <a:prstClr val="black">
                          <a:alpha val="70000"/>
                        </a:prstClr>
                      </a:outerShdw>
                    </a:effectLst>
                    <a:cs typeface="+mn-cs"/>
                  </a:rPr>
                  <a:t> de </a:t>
                </a:r>
                <a:r>
                  <a:rPr lang="en-US" sz="1600" dirty="0" err="1" smtClean="0">
                    <a:effectLst>
                      <a:outerShdw blurRad="50800" dist="38100" dir="2700000" algn="tl" rotWithShape="0">
                        <a:prstClr val="black">
                          <a:alpha val="70000"/>
                        </a:prstClr>
                      </a:outerShdw>
                    </a:effectLst>
                    <a:cs typeface="+mn-cs"/>
                  </a:rPr>
                  <a:t>Aplicação</a:t>
                </a:r>
                <a:endParaRPr lang="en-US" sz="1600" dirty="0">
                  <a:effectLst>
                    <a:outerShdw blurRad="50800" dist="38100" dir="2700000" algn="tl" rotWithShape="0">
                      <a:prstClr val="black">
                        <a:alpha val="70000"/>
                      </a:prstClr>
                    </a:outerShdw>
                  </a:effectLst>
                  <a:cs typeface="+mn-cs"/>
                </a:endParaRPr>
              </a:p>
            </p:txBody>
          </p:sp>
          <p:sp>
            <p:nvSpPr>
              <p:cNvPr id="42" name="Rounded Rectangle 64"/>
              <p:cNvSpPr/>
              <p:nvPr/>
            </p:nvSpPr>
            <p:spPr bwMode="auto">
              <a:xfrm>
                <a:off x="5381625" y="2495549"/>
                <a:ext cx="2971800" cy="731520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dirty="0" smtClean="0">
                    <a:effectLst>
                      <a:outerShdw blurRad="50800" dist="38100" dir="2700000" algn="tl" rotWithShape="0">
                        <a:prstClr val="black">
                          <a:alpha val="70000"/>
                        </a:prstClr>
                      </a:outerShdw>
                    </a:effectLst>
                    <a:cs typeface="+mn-cs"/>
                  </a:rPr>
                  <a:t>Pipeline de </a:t>
                </a:r>
                <a:r>
                  <a:rPr lang="en-US" sz="1600" dirty="0" err="1" smtClean="0">
                    <a:effectLst>
                      <a:outerShdw blurRad="50800" dist="38100" dir="2700000" algn="tl" rotWithShape="0">
                        <a:prstClr val="black">
                          <a:alpha val="70000"/>
                        </a:prstClr>
                      </a:outerShdw>
                    </a:effectLst>
                  </a:rPr>
                  <a:t>C</a:t>
                </a:r>
                <a:r>
                  <a:rPr lang="en-US" sz="1600" dirty="0" err="1" smtClean="0">
                    <a:effectLst>
                      <a:outerShdw blurRad="50800" dist="38100" dir="2700000" algn="tl" rotWithShape="0">
                        <a:prstClr val="black">
                          <a:alpha val="70000"/>
                        </a:prstClr>
                      </a:outerShdw>
                    </a:effectLst>
                    <a:cs typeface="+mn-cs"/>
                  </a:rPr>
                  <a:t>onteúdo</a:t>
                </a:r>
                <a:r>
                  <a:rPr lang="en-US" sz="1600" dirty="0" smtClean="0">
                    <a:effectLst>
                      <a:outerShdw blurRad="50800" dist="38100" dir="2700000" algn="tl" rotWithShape="0">
                        <a:prstClr val="black">
                          <a:alpha val="70000"/>
                        </a:prstClr>
                      </a:outerShdw>
                    </a:effectLst>
                    <a:cs typeface="+mn-cs"/>
                  </a:rPr>
                  <a:t/>
                </a:r>
                <a:br>
                  <a:rPr lang="en-US" sz="1600" dirty="0" smtClean="0">
                    <a:effectLst>
                      <a:outerShdw blurRad="50800" dist="38100" dir="2700000" algn="tl" rotWithShape="0">
                        <a:prstClr val="black">
                          <a:alpha val="70000"/>
                        </a:prstClr>
                      </a:outerShdw>
                    </a:effectLst>
                    <a:cs typeface="+mn-cs"/>
                  </a:rPr>
                </a:br>
                <a:r>
                  <a:rPr lang="en-US" sz="1600" dirty="0" smtClean="0">
                    <a:effectLst>
                      <a:outerShdw blurRad="50800" dist="38100" dir="2700000" algn="tl" rotWithShape="0">
                        <a:prstClr val="black">
                          <a:alpha val="70000"/>
                        </a:prstClr>
                      </a:outerShdw>
                    </a:effectLst>
                    <a:cs typeface="+mn-cs"/>
                  </a:rPr>
                  <a:t>(</a:t>
                </a:r>
                <a:r>
                  <a:rPr lang="en-US" sz="1600" i="1" dirty="0" smtClean="0">
                    <a:effectLst>
                      <a:outerShdw blurRad="50800" dist="38100" dir="2700000" algn="tl" rotWithShape="0">
                        <a:prstClr val="black">
                          <a:alpha val="70000"/>
                        </a:prstClr>
                      </a:outerShdw>
                    </a:effectLst>
                    <a:cs typeface="+mn-cs"/>
                  </a:rPr>
                  <a:t>content pipeline</a:t>
                </a:r>
                <a:r>
                  <a:rPr lang="en-US" sz="1600" dirty="0" smtClean="0">
                    <a:effectLst>
                      <a:outerShdw blurRad="50800" dist="38100" dir="2700000" algn="tl" rotWithShape="0">
                        <a:prstClr val="black">
                          <a:alpha val="70000"/>
                        </a:prstClr>
                      </a:outerShdw>
                    </a:effectLst>
                    <a:cs typeface="+mn-cs"/>
                  </a:rPr>
                  <a:t>)</a:t>
                </a:r>
                <a:endParaRPr lang="en-US" sz="1600" dirty="0">
                  <a:effectLst>
                    <a:outerShdw blurRad="50800" dist="38100" dir="2700000" algn="tl" rotWithShape="0">
                      <a:prstClr val="black">
                        <a:alpha val="70000"/>
                      </a:prstClr>
                    </a:outerShdw>
                  </a:effectLst>
                  <a:cs typeface="+mn-cs"/>
                </a:endParaRPr>
              </a:p>
            </p:txBody>
          </p:sp>
        </p:grpSp>
      </p:grpSp>
      <p:grpSp>
        <p:nvGrpSpPr>
          <p:cNvPr id="4" name="Grupo 63"/>
          <p:cNvGrpSpPr/>
          <p:nvPr/>
        </p:nvGrpSpPr>
        <p:grpSpPr>
          <a:xfrm>
            <a:off x="806112" y="3661669"/>
            <a:ext cx="7593600" cy="1155478"/>
            <a:chOff x="1235090" y="3774558"/>
            <a:chExt cx="7593600" cy="1155478"/>
          </a:xfrm>
        </p:grpSpPr>
        <p:sp>
          <p:nvSpPr>
            <p:cNvPr id="44" name="Rounded Rectangle 48195"/>
            <p:cNvSpPr>
              <a:spLocks noChangeArrowheads="1"/>
            </p:cNvSpPr>
            <p:nvPr/>
          </p:nvSpPr>
          <p:spPr bwMode="auto">
            <a:xfrm>
              <a:off x="1235090" y="3774558"/>
              <a:ext cx="7593600" cy="1155478"/>
            </a:xfrm>
            <a:prstGeom prst="roundRect">
              <a:avLst>
                <a:gd name="adj" fmla="val 16667"/>
              </a:avLst>
            </a:prstGeom>
            <a:solidFill>
              <a:srgbClr val="969696">
                <a:alpha val="60001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clear">
              <a:bevelT h="63500"/>
            </a:sp3d>
          </p:spPr>
          <p:txBody>
            <a:bodyPr wrap="none" anchor="ctr"/>
            <a:lstStyle/>
            <a:p>
              <a:pPr>
                <a:defRPr/>
              </a:pPr>
              <a:r>
                <a:rPr lang="en-US" sz="16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Framework</a:t>
              </a:r>
            </a:p>
            <a:p>
              <a:pPr>
                <a:defRPr/>
              </a:pPr>
              <a:r>
                <a:rPr lang="en-US" sz="16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</a:t>
              </a:r>
              <a:r>
                <a:rPr lang="en-US" sz="1600" b="1" dirty="0" err="1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núcleo</a:t>
              </a:r>
              <a:r>
                <a:rPr lang="en-US" sz="16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</a:t>
              </a:r>
              <a:endParaRPr lang="en-US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grpSp>
          <p:nvGrpSpPr>
            <p:cNvPr id="5" name="Group 82"/>
            <p:cNvGrpSpPr/>
            <p:nvPr/>
          </p:nvGrpSpPr>
          <p:grpSpPr>
            <a:xfrm>
              <a:off x="2499305" y="3975163"/>
              <a:ext cx="6290545" cy="750017"/>
              <a:chOff x="2181227" y="3781424"/>
              <a:chExt cx="7425223" cy="741917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46" name="Rounded Rectangle 65"/>
              <p:cNvSpPr/>
              <p:nvPr/>
            </p:nvSpPr>
            <p:spPr bwMode="auto">
              <a:xfrm>
                <a:off x="2181227" y="3781424"/>
                <a:ext cx="1152523" cy="731520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dirty="0">
                    <a:effectLst>
                      <a:outerShdw blurRad="50800" dist="38100" dir="2700000" algn="tl" rotWithShape="0">
                        <a:schemeClr val="bg2">
                          <a:alpha val="70000"/>
                        </a:schemeClr>
                      </a:outerShdw>
                    </a:effectLst>
                    <a:cs typeface="+mn-cs"/>
                  </a:rPr>
                  <a:t>Graphics</a:t>
                </a:r>
              </a:p>
            </p:txBody>
          </p:sp>
          <p:sp>
            <p:nvSpPr>
              <p:cNvPr id="47" name="Rounded Rectangle 66"/>
              <p:cNvSpPr/>
              <p:nvPr/>
            </p:nvSpPr>
            <p:spPr bwMode="auto">
              <a:xfrm>
                <a:off x="3436146" y="3781424"/>
                <a:ext cx="1152523" cy="731520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dirty="0">
                    <a:effectLst>
                      <a:outerShdw blurRad="50800" dist="38100" dir="2700000" algn="tl" rotWithShape="0">
                        <a:schemeClr val="bg2">
                          <a:alpha val="70000"/>
                        </a:schemeClr>
                      </a:outerShdw>
                    </a:effectLst>
                    <a:cs typeface="+mn-cs"/>
                  </a:rPr>
                  <a:t>Audio</a:t>
                </a:r>
              </a:p>
            </p:txBody>
          </p:sp>
          <p:sp>
            <p:nvSpPr>
              <p:cNvPr id="48" name="Rounded Rectangle 67"/>
              <p:cNvSpPr/>
              <p:nvPr/>
            </p:nvSpPr>
            <p:spPr bwMode="auto">
              <a:xfrm>
                <a:off x="4691065" y="3781424"/>
                <a:ext cx="1152523" cy="731520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dirty="0">
                    <a:effectLst>
                      <a:outerShdw blurRad="50800" dist="38100" dir="2700000" algn="tl" rotWithShape="0">
                        <a:schemeClr val="bg2">
                          <a:alpha val="70000"/>
                        </a:schemeClr>
                      </a:outerShdw>
                    </a:effectLst>
                    <a:cs typeface="+mn-cs"/>
                  </a:rPr>
                  <a:t>Input</a:t>
                </a:r>
              </a:p>
            </p:txBody>
          </p:sp>
          <p:sp>
            <p:nvSpPr>
              <p:cNvPr id="49" name="Rounded Rectangle 68"/>
              <p:cNvSpPr/>
              <p:nvPr/>
            </p:nvSpPr>
            <p:spPr bwMode="auto">
              <a:xfrm>
                <a:off x="5945984" y="3781424"/>
                <a:ext cx="1152523" cy="731520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dirty="0">
                    <a:effectLst>
                      <a:outerShdw blurRad="50800" dist="38100" dir="2700000" algn="tl" rotWithShape="0">
                        <a:schemeClr val="bg2">
                          <a:alpha val="70000"/>
                        </a:schemeClr>
                      </a:outerShdw>
                    </a:effectLst>
                    <a:cs typeface="+mn-cs"/>
                  </a:rPr>
                  <a:t>Math</a:t>
                </a:r>
              </a:p>
            </p:txBody>
          </p:sp>
          <p:sp>
            <p:nvSpPr>
              <p:cNvPr id="50" name="Rounded Rectangle 69"/>
              <p:cNvSpPr/>
              <p:nvPr/>
            </p:nvSpPr>
            <p:spPr bwMode="auto">
              <a:xfrm>
                <a:off x="7200902" y="3781424"/>
                <a:ext cx="1152523" cy="731520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dirty="0">
                    <a:effectLst>
                      <a:outerShdw blurRad="50800" dist="38100" dir="2700000" algn="tl" rotWithShape="0">
                        <a:schemeClr val="bg2">
                          <a:alpha val="70000"/>
                        </a:schemeClr>
                      </a:outerShdw>
                    </a:effectLst>
                    <a:cs typeface="+mn-cs"/>
                  </a:rPr>
                  <a:t>Storage</a:t>
                </a:r>
              </a:p>
            </p:txBody>
          </p:sp>
          <p:sp>
            <p:nvSpPr>
              <p:cNvPr id="36" name="Rounded Rectangle 69"/>
              <p:cNvSpPr/>
              <p:nvPr/>
            </p:nvSpPr>
            <p:spPr bwMode="auto">
              <a:xfrm>
                <a:off x="8453927" y="3791821"/>
                <a:ext cx="1152523" cy="731520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dirty="0" smtClean="0">
                    <a:effectLst>
                      <a:outerShdw blurRad="50800" dist="38100" dir="2700000" algn="tl" rotWithShape="0">
                        <a:schemeClr val="bg2">
                          <a:alpha val="70000"/>
                        </a:schemeClr>
                      </a:outerShdw>
                    </a:effectLst>
                    <a:cs typeface="+mn-cs"/>
                  </a:rPr>
                  <a:t>Network</a:t>
                </a:r>
                <a:endParaRPr lang="en-US" sz="1600" dirty="0">
                  <a:effectLst>
                    <a:outerShdw blurRad="50800" dist="38100" dir="2700000" algn="tl" rotWithShape="0">
                      <a:schemeClr val="bg2">
                        <a:alpha val="70000"/>
                      </a:schemeClr>
                    </a:outerShdw>
                  </a:effectLst>
                  <a:cs typeface="+mn-cs"/>
                </a:endParaRPr>
              </a:p>
            </p:txBody>
          </p:sp>
        </p:grpSp>
      </p:grpSp>
      <p:grpSp>
        <p:nvGrpSpPr>
          <p:cNvPr id="6" name="Group 85"/>
          <p:cNvGrpSpPr/>
          <p:nvPr/>
        </p:nvGrpSpPr>
        <p:grpSpPr>
          <a:xfrm>
            <a:off x="806112" y="4860481"/>
            <a:ext cx="7614620" cy="1155478"/>
            <a:chOff x="688975" y="4883150"/>
            <a:chExt cx="7769225" cy="1143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2" name="Rounded Rectangle 48194"/>
            <p:cNvSpPr>
              <a:spLocks noChangeArrowheads="1"/>
            </p:cNvSpPr>
            <p:nvPr/>
          </p:nvSpPr>
          <p:spPr bwMode="auto">
            <a:xfrm>
              <a:off x="688975" y="4883150"/>
              <a:ext cx="7769225" cy="1143000"/>
            </a:xfrm>
            <a:prstGeom prst="roundRect">
              <a:avLst>
                <a:gd name="adj" fmla="val 16667"/>
              </a:avLst>
            </a:prstGeom>
            <a:solidFill>
              <a:srgbClr val="969696">
                <a:alpha val="60001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prstMaterial="clear">
              <a:bevelT h="63500"/>
            </a:sp3d>
          </p:spPr>
          <p:txBody>
            <a:bodyPr wrap="none" anchor="ctr"/>
            <a:lstStyle/>
            <a:p>
              <a:pPr>
                <a:defRPr/>
              </a:pPr>
              <a:r>
                <a:rPr lang="en-US" sz="1600" b="1" dirty="0" err="1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Plataforma</a:t>
              </a:r>
              <a:endParaRPr lang="en-US" sz="1600" dirty="0">
                <a:solidFill>
                  <a:schemeClr val="accent2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7" name="Group 81"/>
            <p:cNvGrpSpPr/>
            <p:nvPr/>
          </p:nvGrpSpPr>
          <p:grpSpPr>
            <a:xfrm>
              <a:off x="2181227" y="5095875"/>
              <a:ext cx="6172198" cy="731520"/>
              <a:chOff x="2181227" y="5095875"/>
              <a:chExt cx="6172198" cy="731520"/>
            </a:xfrm>
          </p:grpSpPr>
          <p:sp>
            <p:nvSpPr>
              <p:cNvPr id="54" name="Rounded Rectangle 70"/>
              <p:cNvSpPr/>
              <p:nvPr/>
            </p:nvSpPr>
            <p:spPr bwMode="auto">
              <a:xfrm>
                <a:off x="2181227" y="5095875"/>
                <a:ext cx="1389888" cy="731520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dirty="0">
                    <a:effectLst>
                      <a:outerShdw blurRad="50800" dist="38100" dir="2700000" algn="tl" rotWithShape="0">
                        <a:schemeClr val="bg2">
                          <a:alpha val="70000"/>
                        </a:schemeClr>
                      </a:outerShdw>
                    </a:effectLst>
                    <a:cs typeface="+mn-cs"/>
                  </a:rPr>
                  <a:t>Direct3D</a:t>
                </a:r>
              </a:p>
            </p:txBody>
          </p:sp>
          <p:sp>
            <p:nvSpPr>
              <p:cNvPr id="55" name="Rounded Rectangle 71"/>
              <p:cNvSpPr/>
              <p:nvPr/>
            </p:nvSpPr>
            <p:spPr bwMode="auto">
              <a:xfrm>
                <a:off x="3775077" y="5095875"/>
                <a:ext cx="1389888" cy="731520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dirty="0">
                    <a:effectLst>
                      <a:outerShdw blurRad="50800" dist="38100" dir="2700000" algn="tl" rotWithShape="0">
                        <a:schemeClr val="bg2">
                          <a:alpha val="70000"/>
                        </a:schemeClr>
                      </a:outerShdw>
                    </a:effectLst>
                    <a:cs typeface="+mn-cs"/>
                  </a:rPr>
                  <a:t>XACT</a:t>
                </a:r>
              </a:p>
            </p:txBody>
          </p:sp>
          <p:sp>
            <p:nvSpPr>
              <p:cNvPr id="56" name="Rounded Rectangle 72"/>
              <p:cNvSpPr/>
              <p:nvPr/>
            </p:nvSpPr>
            <p:spPr bwMode="auto">
              <a:xfrm>
                <a:off x="5368927" y="5095875"/>
                <a:ext cx="1389888" cy="731520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dirty="0">
                    <a:effectLst>
                      <a:outerShdw blurRad="50800" dist="38100" dir="2700000" algn="tl" rotWithShape="0">
                        <a:schemeClr val="bg2">
                          <a:alpha val="70000"/>
                        </a:schemeClr>
                      </a:outerShdw>
                    </a:effectLst>
                    <a:cs typeface="+mn-cs"/>
                  </a:rPr>
                  <a:t>XINPUT</a:t>
                </a:r>
              </a:p>
            </p:txBody>
          </p:sp>
          <p:sp>
            <p:nvSpPr>
              <p:cNvPr id="57" name="Rounded Rectangle 73"/>
              <p:cNvSpPr/>
              <p:nvPr/>
            </p:nvSpPr>
            <p:spPr bwMode="auto">
              <a:xfrm>
                <a:off x="6962777" y="5095875"/>
                <a:ext cx="1390648" cy="731520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dirty="0">
                    <a:effectLst>
                      <a:outerShdw blurRad="50800" dist="38100" dir="2700000" algn="tl" rotWithShape="0">
                        <a:schemeClr val="bg2">
                          <a:alpha val="70000"/>
                        </a:schemeClr>
                      </a:outerShdw>
                    </a:effectLst>
                    <a:cs typeface="+mn-cs"/>
                  </a:rPr>
                  <a:t>XCONTENT</a:t>
                </a:r>
              </a:p>
            </p:txBody>
          </p:sp>
        </p:grpSp>
      </p:grpSp>
      <p:grpSp>
        <p:nvGrpSpPr>
          <p:cNvPr id="8" name="Group 88"/>
          <p:cNvGrpSpPr/>
          <p:nvPr/>
        </p:nvGrpSpPr>
        <p:grpSpPr>
          <a:xfrm>
            <a:off x="806112" y="1265648"/>
            <a:ext cx="7604110" cy="1155478"/>
            <a:chOff x="688975" y="984250"/>
            <a:chExt cx="7769225" cy="1143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9" name="Rounded Rectangle 48197"/>
            <p:cNvSpPr>
              <a:spLocks noChangeArrowheads="1"/>
            </p:cNvSpPr>
            <p:nvPr/>
          </p:nvSpPr>
          <p:spPr bwMode="auto">
            <a:xfrm>
              <a:off x="688975" y="984250"/>
              <a:ext cx="7769225" cy="1143000"/>
            </a:xfrm>
            <a:prstGeom prst="roundRect">
              <a:avLst>
                <a:gd name="adj" fmla="val 16667"/>
              </a:avLst>
            </a:prstGeom>
            <a:solidFill>
              <a:srgbClr val="969696">
                <a:alpha val="60001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p3d prstMaterial="clear">
              <a:bevelT h="63500"/>
            </a:sp3d>
          </p:spPr>
          <p:txBody>
            <a:bodyPr wrap="none" anchor="ctr"/>
            <a:lstStyle/>
            <a:p>
              <a:pPr>
                <a:defRPr/>
              </a:pPr>
              <a:r>
                <a:rPr lang="en-US" sz="1600" b="1" dirty="0" err="1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Jogos</a:t>
              </a:r>
              <a:endParaRPr lang="en-US" sz="1600" dirty="0">
                <a:solidFill>
                  <a:schemeClr val="accent2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9" name="Group 84"/>
            <p:cNvGrpSpPr/>
            <p:nvPr/>
          </p:nvGrpSpPr>
          <p:grpSpPr>
            <a:xfrm>
              <a:off x="2181227" y="1190625"/>
              <a:ext cx="6172198" cy="731520"/>
              <a:chOff x="2181227" y="1190625"/>
              <a:chExt cx="6172198" cy="731520"/>
            </a:xfrm>
          </p:grpSpPr>
          <p:sp>
            <p:nvSpPr>
              <p:cNvPr id="61" name="Rounded Rectangle 74"/>
              <p:cNvSpPr/>
              <p:nvPr/>
            </p:nvSpPr>
            <p:spPr bwMode="auto">
              <a:xfrm>
                <a:off x="2181227" y="1190625"/>
                <a:ext cx="1389888" cy="731520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dirty="0">
                    <a:effectLst>
                      <a:outerShdw blurRad="50800" dist="38100" dir="2700000" algn="tl" rotWithShape="0">
                        <a:schemeClr val="bg2">
                          <a:alpha val="70000"/>
                        </a:schemeClr>
                      </a:outerShdw>
                    </a:effectLst>
                    <a:cs typeface="+mn-cs"/>
                  </a:rPr>
                  <a:t>Starter Kits</a:t>
                </a:r>
              </a:p>
            </p:txBody>
          </p:sp>
          <p:sp>
            <p:nvSpPr>
              <p:cNvPr id="62" name="Rounded Rectangle 75"/>
              <p:cNvSpPr/>
              <p:nvPr/>
            </p:nvSpPr>
            <p:spPr bwMode="auto">
              <a:xfrm>
                <a:off x="3775330" y="1190625"/>
                <a:ext cx="1389888" cy="73152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00080">
                      <a:shade val="30000"/>
                      <a:satMod val="115000"/>
                    </a:srgbClr>
                  </a:gs>
                  <a:gs pos="50000">
                    <a:srgbClr val="800080">
                      <a:shade val="67500"/>
                      <a:satMod val="115000"/>
                    </a:srgbClr>
                  </a:gs>
                  <a:gs pos="100000">
                    <a:srgbClr val="800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dirty="0" err="1" smtClean="0">
                    <a:effectLst>
                      <a:outerShdw blurRad="50800" dist="38100" dir="2700000" algn="tl" rotWithShape="0">
                        <a:schemeClr val="bg2">
                          <a:alpha val="70000"/>
                        </a:schemeClr>
                      </a:outerShdw>
                    </a:effectLst>
                    <a:cs typeface="+mn-cs"/>
                  </a:rPr>
                  <a:t>Código</a:t>
                </a:r>
                <a:endParaRPr lang="en-US" sz="1600" dirty="0">
                  <a:effectLst>
                    <a:outerShdw blurRad="50800" dist="38100" dir="2700000" algn="tl" rotWithShape="0">
                      <a:schemeClr val="bg2">
                        <a:alpha val="70000"/>
                      </a:schemeClr>
                    </a:outerShdw>
                  </a:effectLst>
                  <a:cs typeface="+mn-cs"/>
                </a:endParaRPr>
              </a:p>
            </p:txBody>
          </p:sp>
          <p:sp>
            <p:nvSpPr>
              <p:cNvPr id="63" name="Rounded Rectangle 76"/>
              <p:cNvSpPr/>
              <p:nvPr/>
            </p:nvSpPr>
            <p:spPr bwMode="auto">
              <a:xfrm>
                <a:off x="5369433" y="1190625"/>
                <a:ext cx="1389888" cy="73152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00080">
                      <a:shade val="30000"/>
                      <a:satMod val="115000"/>
                    </a:srgbClr>
                  </a:gs>
                  <a:gs pos="50000">
                    <a:srgbClr val="800080">
                      <a:shade val="67500"/>
                      <a:satMod val="115000"/>
                    </a:srgbClr>
                  </a:gs>
                  <a:gs pos="100000">
                    <a:srgbClr val="80008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dirty="0" err="1" smtClean="0">
                    <a:effectLst>
                      <a:outerShdw blurRad="50800" dist="38100" dir="2700000" algn="tl" rotWithShape="0">
                        <a:schemeClr val="bg2">
                          <a:alpha val="70000"/>
                        </a:schemeClr>
                      </a:outerShdw>
                    </a:effectLst>
                    <a:cs typeface="+mn-cs"/>
                  </a:rPr>
                  <a:t>Conteúdo</a:t>
                </a:r>
                <a:endParaRPr lang="en-US" sz="1600" dirty="0">
                  <a:effectLst>
                    <a:outerShdw blurRad="50800" dist="38100" dir="2700000" algn="tl" rotWithShape="0">
                      <a:schemeClr val="bg2">
                        <a:alpha val="70000"/>
                      </a:schemeClr>
                    </a:outerShdw>
                  </a:effectLst>
                  <a:cs typeface="+mn-cs"/>
                </a:endParaRPr>
              </a:p>
            </p:txBody>
          </p:sp>
          <p:sp>
            <p:nvSpPr>
              <p:cNvPr id="82" name="Rounded Rectangle 77"/>
              <p:cNvSpPr/>
              <p:nvPr/>
            </p:nvSpPr>
            <p:spPr bwMode="auto">
              <a:xfrm>
                <a:off x="6963537" y="1190625"/>
                <a:ext cx="1389888" cy="731520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dirty="0" err="1" smtClean="0">
                    <a:effectLst>
                      <a:outerShdw blurRad="50800" dist="38100" dir="2700000" algn="tl" rotWithShape="0">
                        <a:schemeClr val="bg2">
                          <a:alpha val="70000"/>
                        </a:schemeClr>
                      </a:outerShdw>
                    </a:effectLst>
                    <a:cs typeface="+mn-cs"/>
                  </a:rPr>
                  <a:t>Componentes</a:t>
                </a:r>
                <a:endParaRPr lang="en-US" sz="1600" dirty="0">
                  <a:effectLst>
                    <a:outerShdw blurRad="50800" dist="38100" dir="2700000" algn="tl" rotWithShape="0">
                      <a:schemeClr val="bg2">
                        <a:alpha val="70000"/>
                      </a:schemeClr>
                    </a:outerShdw>
                  </a:effectLst>
                  <a:cs typeface="+mn-cs"/>
                </a:endParaRPr>
              </a:p>
            </p:txBody>
          </p:sp>
        </p:grpSp>
      </p:grp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800732" y="6173239"/>
            <a:ext cx="5465380" cy="369111"/>
            <a:chOff x="552450" y="6353175"/>
            <a:chExt cx="5382387" cy="365760"/>
          </a:xfrm>
        </p:grpSpPr>
        <p:sp>
          <p:nvSpPr>
            <p:cNvPr id="85" name="TextBox 8202"/>
            <p:cNvSpPr txBox="1">
              <a:spLocks noChangeArrowheads="1"/>
            </p:cNvSpPr>
            <p:nvPr/>
          </p:nvSpPr>
          <p:spPr bwMode="auto">
            <a:xfrm>
              <a:off x="552450" y="6362721"/>
              <a:ext cx="1122190" cy="335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 err="1" smtClean="0">
                  <a:solidFill>
                    <a:schemeClr val="accent2"/>
                  </a:solidFill>
                  <a:effectLst>
                    <a:outerShdw dist="25400" dir="4020000" algn="tl" rotWithShape="0">
                      <a:prstClr val="black"/>
                    </a:outerShdw>
                  </a:effectLst>
                  <a:cs typeface="+mn-cs"/>
                </a:rPr>
                <a:t>L</a:t>
              </a:r>
              <a:r>
                <a:rPr lang="en-US" sz="1400" b="1" dirty="0" err="1" smtClean="0">
                  <a:solidFill>
                    <a:schemeClr val="accent2"/>
                  </a:solidFill>
                  <a:effectLst>
                    <a:outerShdw dist="25400" dir="4020000" algn="tl" rotWithShape="0">
                      <a:prstClr val="black"/>
                    </a:outerShdw>
                  </a:effectLst>
                  <a:cs typeface="+mn-cs"/>
                </a:rPr>
                <a:t>egenda</a:t>
              </a:r>
              <a:endParaRPr lang="en-US" sz="1600" b="1" dirty="0">
                <a:solidFill>
                  <a:schemeClr val="accent2"/>
                </a:solidFill>
                <a:effectLst>
                  <a:outerShdw dist="25400" dir="4020000" algn="tl" rotWithShape="0">
                    <a:prstClr val="black"/>
                  </a:outerShdw>
                </a:effectLst>
                <a:cs typeface="+mn-cs"/>
              </a:endParaRPr>
            </a:p>
          </p:txBody>
        </p:sp>
        <p:sp>
          <p:nvSpPr>
            <p:cNvPr id="86" name="Rounded Rectangle 78"/>
            <p:cNvSpPr/>
            <p:nvPr/>
          </p:nvSpPr>
          <p:spPr bwMode="auto">
            <a:xfrm>
              <a:off x="1590677" y="6353175"/>
              <a:ext cx="1371600" cy="365760"/>
            </a:xfrm>
            <a:prstGeom prst="round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 dirty="0" smtClean="0">
                  <a:effectLst>
                    <a:outerShdw blurRad="50800" dist="38100" dir="2700000" algn="tl" rotWithShape="0">
                      <a:schemeClr val="bg2">
                        <a:alpha val="70000"/>
                      </a:schemeClr>
                    </a:outerShdw>
                  </a:effectLst>
                  <a:cs typeface="+mn-cs"/>
                </a:rPr>
                <a:t>XNA  </a:t>
              </a:r>
              <a:r>
                <a:rPr lang="en-US" sz="1200" dirty="0" err="1" smtClean="0">
                  <a:effectLst>
                    <a:outerShdw blurRad="50800" dist="38100" dir="2700000" algn="tl" rotWithShape="0">
                      <a:schemeClr val="bg2">
                        <a:alpha val="70000"/>
                      </a:schemeClr>
                    </a:outerShdw>
                  </a:effectLst>
                  <a:cs typeface="+mn-cs"/>
                </a:rPr>
                <a:t>já</a:t>
              </a:r>
              <a:r>
                <a:rPr lang="en-US" sz="1200" dirty="0" smtClean="0">
                  <a:effectLst>
                    <a:outerShdw blurRad="50800" dist="38100" dir="2700000" algn="tl" rotWithShape="0">
                      <a:schemeClr val="bg2">
                        <a:alpha val="70000"/>
                      </a:schemeClr>
                    </a:outerShdw>
                  </a:effectLst>
                  <a:cs typeface="+mn-cs"/>
                </a:rPr>
                <a:t> </a:t>
              </a:r>
              <a:r>
                <a:rPr lang="en-US" sz="1200" dirty="0" err="1" smtClean="0">
                  <a:effectLst>
                    <a:outerShdw blurRad="50800" dist="38100" dir="2700000" algn="tl" rotWithShape="0">
                      <a:schemeClr val="bg2">
                        <a:alpha val="70000"/>
                      </a:schemeClr>
                    </a:outerShdw>
                  </a:effectLst>
                  <a:cs typeface="+mn-cs"/>
                </a:rPr>
                <a:t>provê</a:t>
              </a:r>
              <a:endParaRPr lang="en-US" sz="1200" dirty="0">
                <a:effectLst>
                  <a:outerShdw blurRad="50800" dist="38100" dir="2700000" algn="tl" rotWithShape="0">
                    <a:schemeClr val="bg2">
                      <a:alpha val="70000"/>
                    </a:schemeClr>
                  </a:outerShdw>
                </a:effectLst>
                <a:cs typeface="+mn-cs"/>
              </a:endParaRPr>
            </a:p>
          </p:txBody>
        </p:sp>
        <p:sp>
          <p:nvSpPr>
            <p:cNvPr id="87" name="Rounded Rectangle 79"/>
            <p:cNvSpPr/>
            <p:nvPr/>
          </p:nvSpPr>
          <p:spPr bwMode="auto">
            <a:xfrm>
              <a:off x="3076957" y="6353175"/>
              <a:ext cx="1371600" cy="365760"/>
            </a:xfrm>
            <a:prstGeom prst="roundRect">
              <a:avLst/>
            </a:prstGeom>
            <a:gradFill flip="none" rotWithShape="1">
              <a:gsLst>
                <a:gs pos="0">
                  <a:srgbClr val="800080">
                    <a:shade val="30000"/>
                    <a:satMod val="115000"/>
                  </a:srgbClr>
                </a:gs>
                <a:gs pos="50000">
                  <a:srgbClr val="800080">
                    <a:shade val="67500"/>
                    <a:satMod val="115000"/>
                  </a:srgbClr>
                </a:gs>
                <a:gs pos="100000">
                  <a:srgbClr val="80008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 dirty="0" err="1" smtClean="0">
                  <a:effectLst>
                    <a:outerShdw blurRad="50800" dist="38100" dir="2700000" algn="tl" rotWithShape="0">
                      <a:schemeClr val="bg2">
                        <a:alpha val="70000"/>
                      </a:schemeClr>
                    </a:outerShdw>
                  </a:effectLst>
                  <a:cs typeface="+mn-cs"/>
                </a:rPr>
                <a:t>Você</a:t>
              </a:r>
              <a:r>
                <a:rPr lang="en-US" sz="1200" dirty="0" smtClean="0">
                  <a:effectLst>
                    <a:outerShdw blurRad="50800" dist="38100" dir="2700000" algn="tl" rotWithShape="0">
                      <a:schemeClr val="bg2">
                        <a:alpha val="70000"/>
                      </a:schemeClr>
                    </a:outerShdw>
                  </a:effectLst>
                  <a:cs typeface="+mn-cs"/>
                </a:rPr>
                <a:t> </a:t>
              </a:r>
              <a:r>
                <a:rPr lang="en-US" sz="1200" dirty="0" err="1" smtClean="0">
                  <a:effectLst>
                    <a:outerShdw blurRad="50800" dist="38100" dir="2700000" algn="tl" rotWithShape="0">
                      <a:schemeClr val="bg2">
                        <a:alpha val="70000"/>
                      </a:schemeClr>
                    </a:outerShdw>
                  </a:effectLst>
                  <a:cs typeface="+mn-cs"/>
                </a:rPr>
                <a:t>cria</a:t>
              </a:r>
              <a:endParaRPr lang="en-US" sz="1200" dirty="0">
                <a:effectLst>
                  <a:outerShdw blurRad="50800" dist="38100" dir="2700000" algn="tl" rotWithShape="0">
                    <a:schemeClr val="bg2">
                      <a:alpha val="70000"/>
                    </a:schemeClr>
                  </a:outerShdw>
                </a:effectLst>
                <a:cs typeface="+mn-cs"/>
              </a:endParaRPr>
            </a:p>
          </p:txBody>
        </p:sp>
        <p:sp>
          <p:nvSpPr>
            <p:cNvPr id="88" name="Rounded Rectangle 80"/>
            <p:cNvSpPr/>
            <p:nvPr/>
          </p:nvSpPr>
          <p:spPr bwMode="auto">
            <a:xfrm>
              <a:off x="4563237" y="6353175"/>
              <a:ext cx="1371600" cy="365760"/>
            </a:xfrm>
            <a:prstGeom prst="round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 dirty="0" err="1" smtClean="0">
                  <a:effectLst>
                    <a:outerShdw blurRad="50800" dist="38100" dir="2700000" algn="tl" rotWithShape="0">
                      <a:schemeClr val="bg2">
                        <a:alpha val="70000"/>
                      </a:schemeClr>
                    </a:outerShdw>
                  </a:effectLst>
                  <a:cs typeface="+mn-cs"/>
                </a:rPr>
                <a:t>Comunidade</a:t>
              </a:r>
              <a:endParaRPr lang="en-US" sz="1200" dirty="0">
                <a:effectLst>
                  <a:outerShdw blurRad="50800" dist="38100" dir="2700000" algn="tl" rotWithShape="0">
                    <a:schemeClr val="bg2">
                      <a:alpha val="70000"/>
                    </a:schemeClr>
                  </a:outerShdw>
                </a:effectLst>
                <a:cs typeface="+mn-cs"/>
              </a:endParaRPr>
            </a:p>
          </p:txBody>
        </p:sp>
      </p:grpSp>
      <p:sp>
        <p:nvSpPr>
          <p:cNvPr id="40" name="Oval 35"/>
          <p:cNvSpPr/>
          <p:nvPr/>
        </p:nvSpPr>
        <p:spPr bwMode="auto">
          <a:xfrm>
            <a:off x="1979867" y="3684895"/>
            <a:ext cx="1145470" cy="1037231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solidFill>
                  <a:schemeClr val="bg2">
                    <a:lumMod val="65000"/>
                    <a:lumOff val="35000"/>
                  </a:schemeClr>
                </a:solidFill>
              </a:ln>
              <a:effectLst/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8600"/>
            <a:ext cx="8515350" cy="695325"/>
          </a:xfrm>
          <a:noFill/>
          <a:ln/>
        </p:spPr>
        <p:txBody>
          <a:bodyPr/>
          <a:lstStyle/>
          <a:p>
            <a:r>
              <a:rPr lang="en-US" sz="4400" dirty="0" err="1" smtClean="0"/>
              <a:t>Arquitetura</a:t>
            </a:r>
            <a:r>
              <a:rPr lang="en-US" sz="4400" dirty="0" smtClean="0"/>
              <a:t> de um </a:t>
            </a:r>
            <a:r>
              <a:rPr lang="en-US" sz="4400" dirty="0" err="1" smtClean="0"/>
              <a:t>programa</a:t>
            </a:r>
            <a:r>
              <a:rPr lang="en-US" sz="4400" dirty="0" smtClean="0"/>
              <a:t> XNA</a:t>
            </a:r>
            <a:endParaRPr lang="pt-BR" dirty="0" smtClean="0">
              <a:effectLst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7638"/>
            <a:ext cx="8443913" cy="4893647"/>
          </a:xfrm>
          <a:noFill/>
          <a:ln/>
        </p:spPr>
        <p:txBody>
          <a:bodyPr/>
          <a:lstStyle/>
          <a:p>
            <a:r>
              <a:rPr lang="en-US" dirty="0" err="1" smtClean="0">
                <a:effectLst/>
              </a:rPr>
              <a:t>Ao</a:t>
            </a:r>
            <a:r>
              <a:rPr lang="en-US" dirty="0" smtClean="0">
                <a:effectLst/>
              </a:rPr>
              <a:t> se </a:t>
            </a:r>
            <a:r>
              <a:rPr lang="en-US" dirty="0" err="1" smtClean="0">
                <a:effectLst/>
              </a:rPr>
              <a:t>criar</a:t>
            </a:r>
            <a:r>
              <a:rPr lang="en-US" dirty="0" smtClean="0">
                <a:effectLst/>
              </a:rPr>
              <a:t> um </a:t>
            </a:r>
            <a:r>
              <a:rPr lang="en-US" dirty="0" err="1" smtClean="0">
                <a:effectLst/>
              </a:rPr>
              <a:t>projeto</a:t>
            </a:r>
            <a:r>
              <a:rPr lang="en-US" dirty="0" smtClean="0">
                <a:effectLst/>
              </a:rPr>
              <a:t>, </a:t>
            </a:r>
            <a:r>
              <a:rPr lang="en-US" dirty="0" err="1" smtClean="0">
                <a:effectLst/>
              </a:rPr>
              <a:t>são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gerados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dois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arquivos</a:t>
            </a:r>
            <a:r>
              <a:rPr lang="en-US" dirty="0" smtClean="0">
                <a:effectLst/>
              </a:rPr>
              <a:t>:</a:t>
            </a:r>
            <a:endParaRPr lang="pt-BR" dirty="0" smtClean="0">
              <a:effectLst/>
            </a:endParaRPr>
          </a:p>
          <a:p>
            <a:pPr lvl="1"/>
            <a:r>
              <a:rPr lang="pt-BR" dirty="0" smtClean="0">
                <a:effectLst/>
              </a:rPr>
              <a:t>Program.cs</a:t>
            </a:r>
          </a:p>
          <a:p>
            <a:pPr lvl="1"/>
            <a:r>
              <a:rPr lang="pt-BR" dirty="0" smtClean="0">
                <a:effectLst/>
              </a:rPr>
              <a:t>Game1.cs</a:t>
            </a:r>
          </a:p>
          <a:p>
            <a:pPr lvl="1"/>
            <a:endParaRPr lang="pt-BR" dirty="0" smtClean="0">
              <a:effectLst/>
            </a:endParaRPr>
          </a:p>
          <a:p>
            <a:r>
              <a:rPr lang="pt-BR" dirty="0" smtClean="0">
                <a:effectLst/>
              </a:rPr>
              <a:t>Além disso, é gerado um sub-projeto de conteúdo, dentro da pasta “Content”, que é responsável por armazenar e compilar todo o conteúdo (sons, texturas, modelos 3D, etc) do jogo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8600"/>
            <a:ext cx="8515350" cy="695325"/>
          </a:xfrm>
          <a:noFill/>
          <a:ln/>
        </p:spPr>
        <p:txBody>
          <a:bodyPr/>
          <a:lstStyle/>
          <a:p>
            <a:r>
              <a:rPr lang="en-US" sz="4400" dirty="0" err="1" smtClean="0"/>
              <a:t>Arquitetura</a:t>
            </a:r>
            <a:r>
              <a:rPr lang="en-US" sz="4400" dirty="0" smtClean="0"/>
              <a:t> de um </a:t>
            </a:r>
            <a:r>
              <a:rPr lang="en-US" sz="4400" dirty="0" err="1" smtClean="0"/>
              <a:t>programa</a:t>
            </a:r>
            <a:r>
              <a:rPr lang="en-US" sz="4400" dirty="0" smtClean="0"/>
              <a:t> XNA</a:t>
            </a:r>
            <a:endParaRPr lang="pt-BR" dirty="0" smtClean="0">
              <a:effectLst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7638"/>
            <a:ext cx="8443913" cy="4181475"/>
          </a:xfrm>
          <a:noFill/>
          <a:ln/>
        </p:spPr>
        <p:txBody>
          <a:bodyPr/>
          <a:lstStyle/>
          <a:p>
            <a:r>
              <a:rPr lang="pt-BR" smtClean="0">
                <a:effectLst/>
              </a:rPr>
              <a:t>Program.cs</a:t>
            </a:r>
          </a:p>
          <a:p>
            <a:endParaRPr lang="pt-BR" smtClean="0">
              <a:effectLst/>
            </a:endParaRPr>
          </a:p>
          <a:p>
            <a:pPr>
              <a:buFont typeface="Wingdings 2" pitchFamily="18" charset="2"/>
              <a:buNone/>
            </a:pPr>
            <a:r>
              <a:rPr lang="pt-BR" sz="2400" b="1" noProof="1" smtClean="0">
                <a:effectLst/>
                <a:latin typeface="Courier New" pitchFamily="49" charset="0"/>
              </a:rPr>
              <a:t>static void Main(string[] args)</a:t>
            </a:r>
          </a:p>
          <a:p>
            <a:pPr>
              <a:buFont typeface="Wingdings 2" pitchFamily="18" charset="2"/>
              <a:buNone/>
            </a:pPr>
            <a:r>
              <a:rPr lang="pt-BR" sz="2400" b="1" noProof="1" smtClean="0">
                <a:effectLst/>
                <a:latin typeface="Courier New" pitchFamily="49" charset="0"/>
              </a:rPr>
              <a:t>{</a:t>
            </a:r>
          </a:p>
          <a:p>
            <a:pPr>
              <a:buFont typeface="Wingdings 2" pitchFamily="18" charset="2"/>
              <a:buNone/>
            </a:pPr>
            <a:r>
              <a:rPr lang="pt-BR" sz="2400" b="1" smtClean="0">
                <a:effectLst/>
                <a:latin typeface="Courier New" pitchFamily="49" charset="0"/>
              </a:rPr>
              <a:t>		</a:t>
            </a:r>
            <a:r>
              <a:rPr lang="pt-BR" sz="2400" b="1" noProof="1" smtClean="0">
                <a:effectLst/>
                <a:latin typeface="Courier New" pitchFamily="49" charset="0"/>
              </a:rPr>
              <a:t>using (Game1 game = new Game1())</a:t>
            </a:r>
          </a:p>
          <a:p>
            <a:pPr>
              <a:buFont typeface="Wingdings 2" pitchFamily="18" charset="2"/>
              <a:buNone/>
            </a:pPr>
            <a:r>
              <a:rPr lang="pt-BR" sz="2400" b="1" noProof="1" smtClean="0">
                <a:effectLst/>
                <a:latin typeface="Courier New" pitchFamily="49" charset="0"/>
              </a:rPr>
              <a:t>     {</a:t>
            </a:r>
          </a:p>
          <a:p>
            <a:pPr>
              <a:buFont typeface="Wingdings 2" pitchFamily="18" charset="2"/>
              <a:buNone/>
            </a:pPr>
            <a:r>
              <a:rPr lang="pt-BR" sz="2400" b="1" noProof="1" smtClean="0">
                <a:effectLst/>
                <a:latin typeface="Courier New" pitchFamily="49" charset="0"/>
              </a:rPr>
              <a:t>      </a:t>
            </a:r>
            <a:r>
              <a:rPr lang="pt-BR" sz="2400" b="1" smtClean="0">
                <a:effectLst/>
                <a:latin typeface="Courier New" pitchFamily="49" charset="0"/>
              </a:rPr>
              <a:t>     </a:t>
            </a:r>
            <a:r>
              <a:rPr lang="pt-BR" sz="2400" b="1" noProof="1" smtClean="0">
                <a:effectLst/>
                <a:latin typeface="Courier New" pitchFamily="49" charset="0"/>
              </a:rPr>
              <a:t>game.Run();</a:t>
            </a:r>
            <a:r>
              <a:rPr lang="pt-BR" sz="2400" b="1" smtClean="0">
                <a:effectLst/>
                <a:latin typeface="Courier New" pitchFamily="49" charset="0"/>
              </a:rPr>
              <a:t> </a:t>
            </a:r>
            <a:r>
              <a:rPr lang="pt-BR" sz="2400" b="1" smtClean="0">
                <a:solidFill>
                  <a:schemeClr val="accent1"/>
                </a:solidFill>
                <a:effectLst/>
                <a:latin typeface="Courier New" pitchFamily="49" charset="0"/>
              </a:rPr>
              <a:t>-&gt; Executa o Game Loop</a:t>
            </a:r>
            <a:endParaRPr lang="pt-BR" sz="2400" b="1" noProof="1" smtClean="0">
              <a:solidFill>
                <a:schemeClr val="accent1"/>
              </a:solidFill>
              <a:effectLst/>
              <a:latin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pt-BR" sz="2400" b="1" smtClean="0">
                <a:effectLst/>
                <a:latin typeface="Courier New" pitchFamily="49" charset="0"/>
              </a:rPr>
              <a:t>     </a:t>
            </a:r>
            <a:r>
              <a:rPr lang="pt-BR" sz="2400" b="1" noProof="1" smtClean="0">
                <a:effectLst/>
                <a:latin typeface="Courier New" pitchFamily="49" charset="0"/>
              </a:rPr>
              <a:t>}</a:t>
            </a:r>
          </a:p>
          <a:p>
            <a:pPr>
              <a:buFont typeface="Wingdings 2" pitchFamily="18" charset="2"/>
              <a:buNone/>
            </a:pPr>
            <a:r>
              <a:rPr lang="pt-BR" sz="2400" b="1" noProof="1" smtClean="0">
                <a:effectLst/>
                <a:latin typeface="Courier New" pitchFamily="49" charset="0"/>
              </a:rPr>
              <a:t>}</a:t>
            </a:r>
            <a:endParaRPr lang="pt-BR" sz="2400" b="1" smtClean="0">
              <a:effectLst/>
              <a:latin typeface="Courier New" pitchFamily="49" charset="0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3850" y="228600"/>
            <a:ext cx="8515350" cy="701731"/>
          </a:xfrm>
          <a:noFill/>
          <a:ln/>
        </p:spPr>
        <p:txBody>
          <a:bodyPr/>
          <a:lstStyle/>
          <a:p>
            <a:r>
              <a:rPr lang="en-US" sz="4400" dirty="0" err="1" smtClean="0"/>
              <a:t>Arquitetura</a:t>
            </a:r>
            <a:r>
              <a:rPr lang="en-US" sz="4400" dirty="0" smtClean="0"/>
              <a:t> de um </a:t>
            </a:r>
            <a:r>
              <a:rPr lang="en-US" sz="4400" dirty="0" err="1" smtClean="0"/>
              <a:t>programa</a:t>
            </a:r>
            <a:r>
              <a:rPr lang="en-US" sz="4400" dirty="0" smtClean="0"/>
              <a:t> XNA</a:t>
            </a:r>
            <a:endParaRPr lang="pt-BR" dirty="0" smtClean="0">
              <a:effectLst/>
            </a:endParaRPr>
          </a:p>
        </p:txBody>
      </p:sp>
      <p:sp>
        <p:nvSpPr>
          <p:cNvPr id="69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417638"/>
            <a:ext cx="8443913" cy="5133713"/>
          </a:xfrm>
          <a:noFill/>
          <a:ln/>
        </p:spPr>
        <p:txBody>
          <a:bodyPr/>
          <a:lstStyle/>
          <a:p>
            <a:r>
              <a:rPr lang="pt-BR" dirty="0" smtClean="0">
                <a:effectLst/>
              </a:rPr>
              <a:t>Classe“Game” </a:t>
            </a:r>
          </a:p>
          <a:p>
            <a:pPr lvl="1"/>
            <a:r>
              <a:rPr lang="pt-BR" dirty="0" smtClean="0">
                <a:effectLst/>
              </a:rPr>
              <a:t>É a central da arquitetura XNA</a:t>
            </a:r>
          </a:p>
          <a:p>
            <a:pPr lvl="1"/>
            <a:r>
              <a:rPr lang="pt-BR" dirty="0" smtClean="0">
                <a:effectLst/>
              </a:rPr>
              <a:t>Tem, internamente, um game loop chamado a cada 1/60 de segundo (default)</a:t>
            </a:r>
          </a:p>
          <a:p>
            <a:pPr lvl="2"/>
            <a:r>
              <a:rPr lang="pt-BR" dirty="0" smtClean="0">
                <a:effectLst/>
              </a:rPr>
              <a:t>Propriedade TargetElapsedTime pode mudar esta velocidade</a:t>
            </a:r>
          </a:p>
          <a:p>
            <a:pPr lvl="1"/>
            <a:r>
              <a:rPr lang="pt-BR" dirty="0" smtClean="0">
                <a:effectLst/>
              </a:rPr>
              <a:t>A cada execução do game loop, são chamados métodos específicos para atualizar o jogo e executar as rotinas de desenho</a:t>
            </a:r>
          </a:p>
          <a:p>
            <a:pPr lvl="1"/>
            <a:endParaRPr lang="pt-BR" dirty="0" smtClean="0">
              <a:effectLst/>
            </a:endParaRPr>
          </a:p>
          <a:p>
            <a:endParaRPr lang="pt-BR" dirty="0" smtClean="0">
              <a:effectLst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8600"/>
            <a:ext cx="8515350" cy="695325"/>
          </a:xfrm>
          <a:noFill/>
          <a:ln/>
        </p:spPr>
        <p:txBody>
          <a:bodyPr/>
          <a:lstStyle/>
          <a:p>
            <a:r>
              <a:rPr lang="en-US" sz="4400" smtClean="0"/>
              <a:t>Arquitetura de um programa XNA</a:t>
            </a:r>
            <a:endParaRPr lang="pt-BR" smtClean="0">
              <a:effectLst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7638"/>
            <a:ext cx="8443913" cy="4616648"/>
          </a:xfrm>
          <a:noFill/>
          <a:ln/>
        </p:spPr>
        <p:txBody>
          <a:bodyPr/>
          <a:lstStyle/>
          <a:p>
            <a:r>
              <a:rPr lang="pt-BR" dirty="0" smtClean="0">
                <a:effectLst/>
              </a:rPr>
              <a:t>Game1.cs</a:t>
            </a:r>
          </a:p>
          <a:p>
            <a:pPr lvl="1"/>
            <a:r>
              <a:rPr lang="pt-BR" sz="2400" dirty="0" smtClean="0">
                <a:effectLst/>
              </a:rPr>
              <a:t>Construtor – cria o objeto Graphics e indica o diretório do sub-projeto de conteúdo, referenciado pelo objeto Content</a:t>
            </a:r>
          </a:p>
          <a:p>
            <a:pPr lvl="1">
              <a:buFont typeface="Wingdings 2" pitchFamily="18" charset="2"/>
              <a:buNone/>
            </a:pPr>
            <a:r>
              <a:rPr lang="pt-BR" sz="2000" dirty="0" smtClean="0">
                <a:effectLst/>
                <a:latin typeface="Courier New" pitchFamily="49" charset="0"/>
              </a:rPr>
              <a:t>public Game1()</a:t>
            </a:r>
          </a:p>
          <a:p>
            <a:pPr lvl="1">
              <a:buFont typeface="Wingdings 2" pitchFamily="18" charset="2"/>
              <a:buNone/>
            </a:pPr>
            <a:r>
              <a:rPr lang="pt-BR" sz="2000" dirty="0" smtClean="0">
                <a:effectLst/>
                <a:latin typeface="Courier New" pitchFamily="49" charset="0"/>
              </a:rPr>
              <a:t>{</a:t>
            </a:r>
          </a:p>
          <a:p>
            <a:pPr lvl="1">
              <a:buNone/>
            </a:pPr>
            <a:r>
              <a:rPr lang="pt-BR" sz="2000" dirty="0" smtClean="0">
                <a:effectLst/>
                <a:latin typeface="Courier New" pitchFamily="49" charset="0"/>
              </a:rPr>
              <a:t>	graphics = new GraphicsDeviceManager(this); Content.RootDirectory = "Content";</a:t>
            </a:r>
          </a:p>
          <a:p>
            <a:pPr lvl="1">
              <a:buFont typeface="Wingdings 2" pitchFamily="18" charset="2"/>
              <a:buNone/>
            </a:pPr>
            <a:r>
              <a:rPr lang="pt-BR" sz="2000" dirty="0" smtClean="0">
                <a:effectLst/>
                <a:latin typeface="Courier New" pitchFamily="49" charset="0"/>
              </a:rPr>
              <a:t>}</a:t>
            </a:r>
          </a:p>
          <a:p>
            <a:pPr lvl="1"/>
            <a:endParaRPr lang="pt-BR" sz="2400" dirty="0" smtClean="0">
              <a:effectLst/>
            </a:endParaRPr>
          </a:p>
          <a:p>
            <a:pPr lvl="1"/>
            <a:r>
              <a:rPr lang="pt-BR" sz="2400" dirty="0" smtClean="0">
                <a:effectLst/>
              </a:rPr>
              <a:t>A classe Game1 possui 5 métodos que serão usados pelo programador para incluir as rotinas específicas do jogo (detalhes nos próximos slides) </a:t>
            </a: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GAMEFEST_WIP"/>
</p:tagLst>
</file>

<file path=ppt/theme/theme1.xml><?xml version="1.0" encoding="utf-8"?>
<a:theme xmlns:a="http://schemas.openxmlformats.org/drawingml/2006/main" name="GameFest_2006_S2_V6">
  <a:themeElements>
    <a:clrScheme name="GameFest_2006_S2_V6 1">
      <a:dk1>
        <a:srgbClr val="000000"/>
      </a:dk1>
      <a:lt1>
        <a:srgbClr val="FFFFFF"/>
      </a:lt1>
      <a:dk2>
        <a:srgbClr val="33C9D1"/>
      </a:dk2>
      <a:lt2>
        <a:srgbClr val="FFB601"/>
      </a:lt2>
      <a:accent1>
        <a:srgbClr val="F7E993"/>
      </a:accent1>
      <a:accent2>
        <a:srgbClr val="66CC66"/>
      </a:accent2>
      <a:accent3>
        <a:srgbClr val="ADE1E5"/>
      </a:accent3>
      <a:accent4>
        <a:srgbClr val="DADADA"/>
      </a:accent4>
      <a:accent5>
        <a:srgbClr val="FAF2C8"/>
      </a:accent5>
      <a:accent6>
        <a:srgbClr val="5CB95C"/>
      </a:accent6>
      <a:hlink>
        <a:srgbClr val="6699FF"/>
      </a:hlink>
      <a:folHlink>
        <a:srgbClr val="F98239"/>
      </a:folHlink>
    </a:clrScheme>
    <a:fontScheme name="GameFest_2006_S2_V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GameFest_2006_S2_V6 1">
        <a:dk1>
          <a:srgbClr val="000000"/>
        </a:dk1>
        <a:lt1>
          <a:srgbClr val="FFFFFF"/>
        </a:lt1>
        <a:dk2>
          <a:srgbClr val="33C9D1"/>
        </a:dk2>
        <a:lt2>
          <a:srgbClr val="FFB601"/>
        </a:lt2>
        <a:accent1>
          <a:srgbClr val="F7E993"/>
        </a:accent1>
        <a:accent2>
          <a:srgbClr val="66CC66"/>
        </a:accent2>
        <a:accent3>
          <a:srgbClr val="ADE1E5"/>
        </a:accent3>
        <a:accent4>
          <a:srgbClr val="DADADA"/>
        </a:accent4>
        <a:accent5>
          <a:srgbClr val="FAF2C8"/>
        </a:accent5>
        <a:accent6>
          <a:srgbClr val="5CB95C"/>
        </a:accent6>
        <a:hlink>
          <a:srgbClr val="6699FF"/>
        </a:hlink>
        <a:folHlink>
          <a:srgbClr val="F9823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GameFest_2006_S2_V6">
  <a:themeElements>
    <a:clrScheme name="GameFest_2006_S2_V6 1">
      <a:dk1>
        <a:srgbClr val="000000"/>
      </a:dk1>
      <a:lt1>
        <a:srgbClr val="FFFFFF"/>
      </a:lt1>
      <a:dk2>
        <a:srgbClr val="33C9D1"/>
      </a:dk2>
      <a:lt2>
        <a:srgbClr val="FFB601"/>
      </a:lt2>
      <a:accent1>
        <a:srgbClr val="F7E993"/>
      </a:accent1>
      <a:accent2>
        <a:srgbClr val="66CC66"/>
      </a:accent2>
      <a:accent3>
        <a:srgbClr val="ADE1E5"/>
      </a:accent3>
      <a:accent4>
        <a:srgbClr val="DADADA"/>
      </a:accent4>
      <a:accent5>
        <a:srgbClr val="FAF2C8"/>
      </a:accent5>
      <a:accent6>
        <a:srgbClr val="5CB95C"/>
      </a:accent6>
      <a:hlink>
        <a:srgbClr val="6699FF"/>
      </a:hlink>
      <a:folHlink>
        <a:srgbClr val="F98239"/>
      </a:folHlink>
    </a:clrScheme>
    <a:fontScheme name="GameFest_2006_S2_V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GameFest_2006_S2_V6 1">
        <a:dk1>
          <a:srgbClr val="000000"/>
        </a:dk1>
        <a:lt1>
          <a:srgbClr val="FFFFFF"/>
        </a:lt1>
        <a:dk2>
          <a:srgbClr val="33C9D1"/>
        </a:dk2>
        <a:lt2>
          <a:srgbClr val="FFB601"/>
        </a:lt2>
        <a:accent1>
          <a:srgbClr val="F7E993"/>
        </a:accent1>
        <a:accent2>
          <a:srgbClr val="66CC66"/>
        </a:accent2>
        <a:accent3>
          <a:srgbClr val="ADE1E5"/>
        </a:accent3>
        <a:accent4>
          <a:srgbClr val="DADADA"/>
        </a:accent4>
        <a:accent5>
          <a:srgbClr val="FAF2C8"/>
        </a:accent5>
        <a:accent6>
          <a:srgbClr val="5CB95C"/>
        </a:accent6>
        <a:hlink>
          <a:srgbClr val="6699FF"/>
        </a:hlink>
        <a:folHlink>
          <a:srgbClr val="F9823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1482</Words>
  <Application>Microsoft PowerPoint</Application>
  <PresentationFormat>Apresentação na tela (4:3)</PresentationFormat>
  <Paragraphs>278</Paragraphs>
  <Slides>30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30</vt:i4>
      </vt:variant>
    </vt:vector>
  </HeadingPairs>
  <TitlesOfParts>
    <vt:vector size="32" baseType="lpstr">
      <vt:lpstr>GameFest_2006_S2_V6</vt:lpstr>
      <vt:lpstr>2_GameFest_2006_S2_V6</vt:lpstr>
      <vt:lpstr>Aula 3 – Arquitetura XNA e desenho 2D</vt:lpstr>
      <vt:lpstr>XNA Game Studio  Aula 3   Arquitetura XNA e desenho 2D</vt:lpstr>
      <vt:lpstr>Agenda: Aula 3</vt:lpstr>
      <vt:lpstr>Revisão: Componentes do XNA Game Studio</vt:lpstr>
      <vt:lpstr>Slide 5</vt:lpstr>
      <vt:lpstr>Arquitetura de um programa XNA</vt:lpstr>
      <vt:lpstr>Arquitetura de um programa XNA</vt:lpstr>
      <vt:lpstr>Arquitetura de um programa XNA</vt:lpstr>
      <vt:lpstr>Arquitetura de um programa XNA</vt:lpstr>
      <vt:lpstr>Arquitetura de um programa XNA</vt:lpstr>
      <vt:lpstr>Arquitetura de um programa XNA</vt:lpstr>
      <vt:lpstr>Arquitetura de um programa XNA</vt:lpstr>
      <vt:lpstr>Desenho de objetos 2D</vt:lpstr>
      <vt:lpstr>Desenho de objetos 2D</vt:lpstr>
      <vt:lpstr>Desenho de objetos 2D</vt:lpstr>
      <vt:lpstr>Desenho de objetos 2D</vt:lpstr>
      <vt:lpstr>Desenho de objetos 2D</vt:lpstr>
      <vt:lpstr>Slide 18</vt:lpstr>
      <vt:lpstr>“Components” de um game</vt:lpstr>
      <vt:lpstr>“Components” de um game</vt:lpstr>
      <vt:lpstr>“Components” de um game</vt:lpstr>
      <vt:lpstr>“Components” de um game</vt:lpstr>
      <vt:lpstr>“Components” de um game</vt:lpstr>
      <vt:lpstr>“Components” de um game</vt:lpstr>
      <vt:lpstr>“Components” de um game</vt:lpstr>
      <vt:lpstr>Slide 26</vt:lpstr>
      <vt:lpstr>Desafio</vt:lpstr>
      <vt:lpstr>Desafio - Dicas</vt:lpstr>
      <vt:lpstr>Divisão dos grupos para o projeto da matéria</vt:lpstr>
      <vt:lpstr>Perguntas?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XNA Game Studio Express Deep Dive</dc:title>
  <dc:subject/>
  <dc:creator/>
  <cp:lastModifiedBy/>
  <cp:revision>40</cp:revision>
  <dcterms:created xsi:type="dcterms:W3CDTF">2007-02-24T20:20:35Z</dcterms:created>
  <dcterms:modified xsi:type="dcterms:W3CDTF">2009-05-26T19:41:16Z</dcterms:modified>
</cp:coreProperties>
</file>