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5" r:id="rId2"/>
  </p:sldMasterIdLst>
  <p:notesMasterIdLst>
    <p:notesMasterId r:id="rId82"/>
  </p:notesMasterIdLst>
  <p:handoutMasterIdLst>
    <p:handoutMasterId r:id="rId83"/>
  </p:handoutMasterIdLst>
  <p:sldIdLst>
    <p:sldId id="801" r:id="rId3"/>
    <p:sldId id="776" r:id="rId4"/>
    <p:sldId id="802" r:id="rId5"/>
    <p:sldId id="803" r:id="rId6"/>
    <p:sldId id="804" r:id="rId7"/>
    <p:sldId id="805" r:id="rId8"/>
    <p:sldId id="625" r:id="rId9"/>
    <p:sldId id="702" r:id="rId10"/>
    <p:sldId id="629" r:id="rId11"/>
    <p:sldId id="627" r:id="rId12"/>
    <p:sldId id="741" r:id="rId13"/>
    <p:sldId id="632" r:id="rId14"/>
    <p:sldId id="742" r:id="rId15"/>
    <p:sldId id="743" r:id="rId16"/>
    <p:sldId id="744" r:id="rId17"/>
    <p:sldId id="745" r:id="rId18"/>
    <p:sldId id="633" r:id="rId19"/>
    <p:sldId id="634" r:id="rId20"/>
    <p:sldId id="635" r:id="rId21"/>
    <p:sldId id="703" r:id="rId22"/>
    <p:sldId id="704" r:id="rId23"/>
    <p:sldId id="727" r:id="rId24"/>
    <p:sldId id="718" r:id="rId25"/>
    <p:sldId id="620" r:id="rId26"/>
    <p:sldId id="652" r:id="rId27"/>
    <p:sldId id="777" r:id="rId28"/>
    <p:sldId id="780" r:id="rId29"/>
    <p:sldId id="654" r:id="rId30"/>
    <p:sldId id="796" r:id="rId31"/>
    <p:sldId id="785" r:id="rId32"/>
    <p:sldId id="783" r:id="rId33"/>
    <p:sldId id="784" r:id="rId34"/>
    <p:sldId id="729" r:id="rId35"/>
    <p:sldId id="795" r:id="rId36"/>
    <p:sldId id="667" r:id="rId37"/>
    <p:sldId id="730" r:id="rId38"/>
    <p:sldId id="794" r:id="rId39"/>
    <p:sldId id="707" r:id="rId40"/>
    <p:sldId id="732" r:id="rId41"/>
    <p:sldId id="733" r:id="rId42"/>
    <p:sldId id="735" r:id="rId43"/>
    <p:sldId id="736" r:id="rId44"/>
    <p:sldId id="793" r:id="rId45"/>
    <p:sldId id="668" r:id="rId46"/>
    <p:sldId id="786" r:id="rId47"/>
    <p:sldId id="787" r:id="rId48"/>
    <p:sldId id="788" r:id="rId49"/>
    <p:sldId id="789" r:id="rId50"/>
    <p:sldId id="790" r:id="rId51"/>
    <p:sldId id="791" r:id="rId52"/>
    <p:sldId id="792" r:id="rId53"/>
    <p:sldId id="687" r:id="rId54"/>
    <p:sldId id="669" r:id="rId55"/>
    <p:sldId id="797" r:id="rId56"/>
    <p:sldId id="670" r:id="rId57"/>
    <p:sldId id="666" r:id="rId58"/>
    <p:sldId id="772" r:id="rId59"/>
    <p:sldId id="798" r:id="rId60"/>
    <p:sldId id="671" r:id="rId61"/>
    <p:sldId id="799" r:id="rId62"/>
    <p:sldId id="800" r:id="rId63"/>
    <p:sldId id="708" r:id="rId64"/>
    <p:sldId id="642" r:id="rId65"/>
    <p:sldId id="737" r:id="rId66"/>
    <p:sldId id="738" r:id="rId67"/>
    <p:sldId id="781" r:id="rId68"/>
    <p:sldId id="644" r:id="rId69"/>
    <p:sldId id="645" r:id="rId70"/>
    <p:sldId id="646" r:id="rId71"/>
    <p:sldId id="678" r:id="rId72"/>
    <p:sldId id="659" r:id="rId73"/>
    <p:sldId id="759" r:id="rId74"/>
    <p:sldId id="760" r:id="rId75"/>
    <p:sldId id="663" r:id="rId76"/>
    <p:sldId id="739" r:id="rId77"/>
    <p:sldId id="665" r:id="rId78"/>
    <p:sldId id="630" r:id="rId79"/>
    <p:sldId id="740" r:id="rId80"/>
    <p:sldId id="631" r:id="rId81"/>
  </p:sldIdLst>
  <p:sldSz cx="9144000" cy="6858000" type="screen4x3"/>
  <p:notesSz cx="6858000" cy="9144000"/>
  <p:custDataLst>
    <p:tags r:id="rId84"/>
  </p:custDataLst>
  <p:defaultTextStyle>
    <a:defPPr>
      <a:defRPr lang="en-US"/>
    </a:defPPr>
    <a:lvl1pPr algn="l" rtl="0" fontAlgn="base">
      <a:spcBef>
        <a:spcPct val="0"/>
      </a:spcBef>
      <a:spcAft>
        <a:spcPct val="0"/>
      </a:spcAft>
      <a:defRPr kern="1200">
        <a:solidFill>
          <a:schemeClr val="tx1"/>
        </a:solidFill>
        <a:latin typeface="Trebuchet MS" pitchFamily="34" charset="0"/>
        <a:ea typeface="+mn-ea"/>
        <a:cs typeface="+mn-cs"/>
      </a:defRPr>
    </a:lvl1pPr>
    <a:lvl2pPr marL="457200" algn="l" rtl="0" fontAlgn="base">
      <a:spcBef>
        <a:spcPct val="0"/>
      </a:spcBef>
      <a:spcAft>
        <a:spcPct val="0"/>
      </a:spcAft>
      <a:defRPr kern="1200">
        <a:solidFill>
          <a:schemeClr val="tx1"/>
        </a:solidFill>
        <a:latin typeface="Trebuchet MS" pitchFamily="34" charset="0"/>
        <a:ea typeface="+mn-ea"/>
        <a:cs typeface="+mn-cs"/>
      </a:defRPr>
    </a:lvl2pPr>
    <a:lvl3pPr marL="914400" algn="l" rtl="0" fontAlgn="base">
      <a:spcBef>
        <a:spcPct val="0"/>
      </a:spcBef>
      <a:spcAft>
        <a:spcPct val="0"/>
      </a:spcAft>
      <a:defRPr kern="1200">
        <a:solidFill>
          <a:schemeClr val="tx1"/>
        </a:solidFill>
        <a:latin typeface="Trebuchet MS" pitchFamily="34" charset="0"/>
        <a:ea typeface="+mn-ea"/>
        <a:cs typeface="+mn-cs"/>
      </a:defRPr>
    </a:lvl3pPr>
    <a:lvl4pPr marL="1371600" algn="l" rtl="0" fontAlgn="base">
      <a:spcBef>
        <a:spcPct val="0"/>
      </a:spcBef>
      <a:spcAft>
        <a:spcPct val="0"/>
      </a:spcAft>
      <a:defRPr kern="1200">
        <a:solidFill>
          <a:schemeClr val="tx1"/>
        </a:solidFill>
        <a:latin typeface="Trebuchet MS" pitchFamily="34" charset="0"/>
        <a:ea typeface="+mn-ea"/>
        <a:cs typeface="+mn-cs"/>
      </a:defRPr>
    </a:lvl4pPr>
    <a:lvl5pPr marL="1828800" algn="l" rtl="0" fontAlgn="base">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y Feil-Jacobs" initials="" lastIdx="1" clrIdx="0"/>
  <p:cmAuthor id="7" name="Dave Mitchell" initials="dm" lastIdx="1" clrIdx="7"/>
  <p:cmAuthor id="1" name="Neil Charney" initials="" lastIdx="7" clrIdx="1"/>
  <p:cmAuthor id="2" name="Leo Artalejo" initials="" lastIdx="2" clrIdx="2"/>
  <p:cmAuthor id="3" name="Microsoft TSG" initials="" lastIdx="1" clrIdx="3"/>
  <p:cmAuthor id="4" name="Amilcar Alfaro" initials="" lastIdx="1" clrIdx="4"/>
  <p:cmAuthor id="5" name="Mark Hassall" initials="" lastIdx="1" clrIdx="5"/>
  <p:cmAuthor id="6" name="Andrea Heuston" initials="" lastIdx="3"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hiddenSlides="1" frameSlides="1"/>
  <p:clrMru>
    <a:srgbClr val="F2960E"/>
    <a:srgbClr val="F1BC51"/>
    <a:srgbClr val="000066"/>
    <a:srgbClr val="EA9A58"/>
    <a:srgbClr val="777777"/>
    <a:srgbClr val="DDDDDD"/>
    <a:srgbClr val="FFFFFF"/>
    <a:srgbClr val="D06800"/>
    <a:srgbClr val="BC5E00"/>
    <a:srgbClr val="F2C160"/>
  </p:clrMru>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3" autoAdjust="0"/>
    <p:restoredTop sz="85865" autoAdjust="0"/>
  </p:normalViewPr>
  <p:slideViewPr>
    <p:cSldViewPr snapToGrid="0">
      <p:cViewPr>
        <p:scale>
          <a:sx n="91" d="100"/>
          <a:sy n="91" d="100"/>
        </p:scale>
        <p:origin x="-996" y="15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4026"/>
    </p:cViewPr>
  </p:sorterViewPr>
  <p:notesViewPr>
    <p:cSldViewPr snapToGrid="0">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gs" Target="tags/tag1.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handoutMaster" Target="handoutMasters/handout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latin typeface="Segoe Semibold" pitchFamily="34" charset="0"/>
              </a:defRPr>
            </a:lvl1pPr>
          </a:lstStyle>
          <a:p>
            <a:r>
              <a:rPr lang="en-US"/>
              <a:t>MGB 2005</a:t>
            </a:r>
          </a:p>
        </p:txBody>
      </p:sp>
      <p:sp>
        <p:nvSpPr>
          <p:cNvPr id="194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Segoe" pitchFamily="34" charset="0"/>
              </a:defRPr>
            </a:lvl1pPr>
          </a:lstStyle>
          <a:p>
            <a:fld id="{135B81DF-8A1B-426D-A368-A262E1D3AA9D}" type="datetime8">
              <a:rPr lang="en-US"/>
              <a:pPr/>
              <a:t>5/26/2009 2:01 PM</a:t>
            </a:fld>
            <a:endParaRPr lang="en-US"/>
          </a:p>
        </p:txBody>
      </p:sp>
      <p:sp>
        <p:nvSpPr>
          <p:cNvPr id="19460" name="Rectangle 4"/>
          <p:cNvSpPr>
            <a:spLocks noGrp="1" noChangeArrowheads="1"/>
          </p:cNvSpPr>
          <p:nvPr>
            <p:ph type="ftr" sz="quarter" idx="2"/>
          </p:nvPr>
        </p:nvSpPr>
        <p:spPr bwMode="auto">
          <a:xfrm>
            <a:off x="0" y="8686800"/>
            <a:ext cx="61849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800">
                <a:latin typeface="Segoe" pitchFamily="34" charset="0"/>
                <a:cs typeface="Arial" charset="0"/>
              </a:defRPr>
            </a:lvl1pPr>
          </a:lstStyle>
          <a:p>
            <a:r>
              <a:rPr lang="en-US"/>
              <a:t>© 2005 Microsoft Corporation. All rights reserved.</a:t>
            </a:r>
          </a:p>
          <a:p>
            <a:r>
              <a:rPr lang="en-US"/>
              <a:t>This presentation is for informational purposes only. Microsoft makes no warranties, express or implied, in this summary.</a:t>
            </a:r>
          </a:p>
        </p:txBody>
      </p:sp>
      <p:sp>
        <p:nvSpPr>
          <p:cNvPr id="19461" name="Rectangle 5"/>
          <p:cNvSpPr>
            <a:spLocks noGrp="1" noChangeArrowheads="1"/>
          </p:cNvSpPr>
          <p:nvPr>
            <p:ph type="sldNum" sz="quarter" idx="3"/>
          </p:nvPr>
        </p:nvSpPr>
        <p:spPr bwMode="auto">
          <a:xfrm>
            <a:off x="6246813" y="8686800"/>
            <a:ext cx="611187"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a:latin typeface="Segoe Semibold" pitchFamily="34" charset="0"/>
              </a:defRPr>
            </a:lvl1pPr>
          </a:lstStyle>
          <a:p>
            <a:fld id="{A1B8DC74-0C96-4E80-98C9-31C9D0006816}" type="slidenum">
              <a:rPr lang="en-US"/>
              <a:pPr/>
              <a:t>‹nº›</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9" name="Rectangle 3"/>
          <p:cNvSpPr>
            <a:spLocks noGrp="1" noChangeArrowheads="1"/>
          </p:cNvSpPr>
          <p:nvPr>
            <p:ph type="dt" idx="1"/>
          </p:nvPr>
        </p:nvSpPr>
        <p:spPr bwMode="auto">
          <a:xfrm>
            <a:off x="3884613" y="0"/>
            <a:ext cx="2971800" cy="25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fld id="{94BB1313-101E-46FF-9FFD-B75454447F7D}" type="datetime8">
              <a:rPr lang="en-US"/>
              <a:pPr/>
              <a:t>5/26/2009 2:01 PM</a:t>
            </a:fld>
            <a:endParaRPr lang="en-US"/>
          </a:p>
        </p:txBody>
      </p:sp>
      <p:sp>
        <p:nvSpPr>
          <p:cNvPr id="29700" name="Rectangle 4"/>
          <p:cNvSpPr>
            <a:spLocks noGrp="1" noRot="1" noChangeAspect="1" noChangeArrowheads="1" noTextEdit="1"/>
          </p:cNvSpPr>
          <p:nvPr>
            <p:ph type="sldImg" idx="2"/>
          </p:nvPr>
        </p:nvSpPr>
        <p:spPr bwMode="auto">
          <a:xfrm>
            <a:off x="1498600" y="266700"/>
            <a:ext cx="4203700" cy="3152775"/>
          </a:xfrm>
          <a:prstGeom prst="rect">
            <a:avLst/>
          </a:prstGeom>
          <a:noFill/>
          <a:ln w="9525">
            <a:solidFill>
              <a:srgbClr val="000000"/>
            </a:solidFill>
            <a:miter lim="800000"/>
            <a:headEnd/>
            <a:tailEnd/>
          </a:ln>
          <a:effectLst/>
        </p:spPr>
      </p:sp>
      <p:sp>
        <p:nvSpPr>
          <p:cNvPr id="29701" name="Rectangle 5"/>
          <p:cNvSpPr>
            <a:spLocks noGrp="1" noChangeArrowheads="1"/>
          </p:cNvSpPr>
          <p:nvPr>
            <p:ph type="body" sz="quarter" idx="3"/>
          </p:nvPr>
        </p:nvSpPr>
        <p:spPr bwMode="auto">
          <a:xfrm>
            <a:off x="342900" y="3556000"/>
            <a:ext cx="6197600" cy="490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2" name="Rectangle 6"/>
          <p:cNvSpPr>
            <a:spLocks noGrp="1" noChangeArrowheads="1"/>
          </p:cNvSpPr>
          <p:nvPr>
            <p:ph type="ftr" sz="quarter" idx="4"/>
          </p:nvPr>
        </p:nvSpPr>
        <p:spPr bwMode="auto">
          <a:xfrm>
            <a:off x="0" y="8793163"/>
            <a:ext cx="5667375" cy="3508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800">
                <a:latin typeface="Segoe" pitchFamily="34" charset="0"/>
                <a:cs typeface="Arial" charset="0"/>
              </a:defRPr>
            </a:lvl1pPr>
          </a:lstStyle>
          <a:p>
            <a:r>
              <a:rPr lang="en-US"/>
              <a:t>©2005 Microsoft Corporation. All rights reserved.</a:t>
            </a:r>
          </a:p>
          <a:p>
            <a:r>
              <a:rPr lang="en-US"/>
              <a:t>This presentation is for informational purposes only. Microsoft makes no warranties, express or implied, in this summary.</a:t>
            </a:r>
          </a:p>
        </p:txBody>
      </p:sp>
      <p:sp>
        <p:nvSpPr>
          <p:cNvPr id="29703" name="Rectangle 7"/>
          <p:cNvSpPr>
            <a:spLocks noGrp="1" noChangeArrowheads="1"/>
          </p:cNvSpPr>
          <p:nvPr>
            <p:ph type="sldNum" sz="quarter" idx="5"/>
          </p:nvPr>
        </p:nvSpPr>
        <p:spPr bwMode="auto">
          <a:xfrm>
            <a:off x="5583238" y="8799513"/>
            <a:ext cx="1273175"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DB669240-AB0A-4419-9A00-5269D7154FAF}" type="slidenum">
              <a:rPr lang="en-US"/>
              <a:pPr/>
              <a:t>‹nº›</a:t>
            </a:fld>
            <a:endParaRPr lang="en-US"/>
          </a:p>
        </p:txBody>
      </p:sp>
    </p:spTree>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msdn2.microsoft.com/en-us/library/microsoft.xna.framework.content.pipeline.processors.modelprocessor.aspx"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Preparação:</a:t>
            </a:r>
            <a:r>
              <a:rPr lang="pt-BR" baseline="0" dirty="0" smtClean="0"/>
              <a:t>  </a:t>
            </a:r>
            <a:r>
              <a:rPr lang="pt-BR" baseline="0" smtClean="0"/>
              <a:t>ler documento  “</a:t>
            </a:r>
            <a:r>
              <a:rPr lang="pt-BR" baseline="0" dirty="0" smtClean="0"/>
              <a:t>Capítulo </a:t>
            </a:r>
            <a:r>
              <a:rPr lang="pt-BR" baseline="0" smtClean="0"/>
              <a:t>1”</a:t>
            </a:r>
            <a:endParaRPr lang="pt-BR" dirty="0"/>
          </a:p>
        </p:txBody>
      </p:sp>
      <p:sp>
        <p:nvSpPr>
          <p:cNvPr id="4" name="Espaço Reservado para Data 3"/>
          <p:cNvSpPr>
            <a:spLocks noGrp="1"/>
          </p:cNvSpPr>
          <p:nvPr>
            <p:ph type="dt" idx="10"/>
          </p:nvPr>
        </p:nvSpPr>
        <p:spPr/>
        <p:txBody>
          <a:bodyPr/>
          <a:lstStyle/>
          <a:p>
            <a:fld id="{94BB1313-101E-46FF-9FFD-B75454447F7D}" type="datetime8">
              <a:rPr lang="en-US" smtClean="0"/>
              <a:pPr/>
              <a:t>5/26/2009 2:01 PM</a:t>
            </a:fld>
            <a:endParaRPr lang="en-US"/>
          </a:p>
        </p:txBody>
      </p:sp>
      <p:sp>
        <p:nvSpPr>
          <p:cNvPr id="5" name="Espaço Reservado para Número de Slide 4"/>
          <p:cNvSpPr>
            <a:spLocks noGrp="1"/>
          </p:cNvSpPr>
          <p:nvPr>
            <p:ph type="sldNum" sz="quarter" idx="11"/>
          </p:nvPr>
        </p:nvSpPr>
        <p:spPr/>
        <p:txBody>
          <a:bodyPr/>
          <a:lstStyle/>
          <a:p>
            <a:fld id="{DB669240-AB0A-4419-9A00-5269D7154FAF}"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Os chamados “</a:t>
            </a:r>
            <a:r>
              <a:rPr lang="pt-BR" dirty="0" err="1" smtClean="0"/>
              <a:t>serious</a:t>
            </a:r>
            <a:r>
              <a:rPr lang="pt-BR" dirty="0" smtClean="0"/>
              <a:t> games” no exterior já têm exemplos célebres, como o </a:t>
            </a:r>
            <a:r>
              <a:rPr lang="pt-BR" dirty="0" err="1" smtClean="0"/>
              <a:t>America’s</a:t>
            </a:r>
            <a:r>
              <a:rPr lang="pt-BR" dirty="0" smtClean="0"/>
              <a:t> </a:t>
            </a:r>
            <a:r>
              <a:rPr lang="pt-BR" dirty="0" err="1" smtClean="0"/>
              <a:t>Army</a:t>
            </a:r>
            <a:r>
              <a:rPr lang="pt-BR" dirty="0" smtClean="0"/>
              <a:t>, desenvolvido pelo exército norte-americano para estimular o alistamento militar no país, e o </a:t>
            </a:r>
            <a:r>
              <a:rPr lang="pt-BR" dirty="0" err="1" smtClean="0"/>
              <a:t>Food</a:t>
            </a:r>
            <a:r>
              <a:rPr lang="pt-BR" dirty="0" smtClean="0"/>
              <a:t> Force, criado pela ONU com a nobre missão de estimular o combate à fome. </a:t>
            </a:r>
            <a:r>
              <a:rPr lang="en-US" baseline="0" dirty="0" smtClean="0"/>
              <a:t>O </a:t>
            </a:r>
            <a:r>
              <a:rPr lang="en-US" baseline="0" dirty="0" err="1" smtClean="0"/>
              <a:t>próprio</a:t>
            </a:r>
            <a:r>
              <a:rPr lang="en-US" baseline="0" dirty="0" smtClean="0"/>
              <a:t> Second Life </a:t>
            </a:r>
            <a:r>
              <a:rPr lang="en-US" baseline="0" dirty="0" err="1" smtClean="0"/>
              <a:t>está</a:t>
            </a:r>
            <a:r>
              <a:rPr lang="en-US" baseline="0" dirty="0" smtClean="0"/>
              <a:t> </a:t>
            </a:r>
            <a:r>
              <a:rPr lang="en-US" baseline="0" dirty="0" err="1" smtClean="0"/>
              <a:t>repleto</a:t>
            </a:r>
            <a:r>
              <a:rPr lang="en-US" baseline="0" dirty="0" smtClean="0"/>
              <a:t> de </a:t>
            </a:r>
            <a:r>
              <a:rPr lang="en-US" baseline="0" dirty="0" err="1" smtClean="0"/>
              <a:t>iniciativas</a:t>
            </a:r>
            <a:r>
              <a:rPr lang="en-US" baseline="0" dirty="0" smtClean="0"/>
              <a:t> </a:t>
            </a:r>
            <a:r>
              <a:rPr lang="en-US" baseline="0" dirty="0" err="1" smtClean="0"/>
              <a:t>interessantes</a:t>
            </a:r>
            <a:r>
              <a:rPr lang="en-US" baseline="0" dirty="0" smtClean="0"/>
              <a:t> e </a:t>
            </a:r>
            <a:r>
              <a:rPr lang="en-US" baseline="0" dirty="0" err="1" smtClean="0"/>
              <a:t>supreendentes</a:t>
            </a:r>
            <a:r>
              <a:rPr lang="en-US" baseline="0" dirty="0" smtClean="0"/>
              <a:t> (</a:t>
            </a:r>
            <a:r>
              <a:rPr lang="en-US" baseline="0" dirty="0" err="1" smtClean="0"/>
              <a:t>empresas</a:t>
            </a:r>
            <a:r>
              <a:rPr lang="en-US" baseline="0" dirty="0" smtClean="0"/>
              <a:t>, </a:t>
            </a:r>
            <a:r>
              <a:rPr lang="en-US" baseline="0" dirty="0" err="1" smtClean="0"/>
              <a:t>encontros</a:t>
            </a:r>
            <a:r>
              <a:rPr lang="en-US" baseline="0" dirty="0" smtClean="0"/>
              <a:t>, </a:t>
            </a:r>
            <a:r>
              <a:rPr lang="en-US" baseline="0" dirty="0" err="1" smtClean="0"/>
              <a:t>ensino</a:t>
            </a:r>
            <a:r>
              <a:rPr lang="en-US" baseline="0" dirty="0" smtClean="0"/>
              <a:t> à </a:t>
            </a:r>
            <a:r>
              <a:rPr lang="en-US" baseline="0" dirty="0" err="1" smtClean="0"/>
              <a:t>distância</a:t>
            </a:r>
            <a:r>
              <a:rPr lang="en-US" baseline="0" dirty="0" smtClean="0"/>
              <a:t>, etc.).</a:t>
            </a:r>
          </a:p>
          <a:p>
            <a:endParaRPr lang="pt-BR" dirty="0" smtClean="0"/>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Os </a:t>
            </a:r>
            <a:r>
              <a:rPr lang="pt-BR" dirty="0" err="1" smtClean="0"/>
              <a:t>advergames</a:t>
            </a:r>
            <a:r>
              <a:rPr lang="pt-BR" dirty="0" smtClean="0"/>
              <a:t> (o termo nasceu da junção das palavras </a:t>
            </a:r>
            <a:r>
              <a:rPr lang="pt-BR" dirty="0" err="1" smtClean="0"/>
              <a:t>advertising</a:t>
            </a:r>
            <a:r>
              <a:rPr lang="pt-BR" dirty="0" smtClean="0"/>
              <a:t> [propaganda] e game, é claro) também chamados de “jogos publicitários”, nada mais são que os games empregados para transmitir mensagens publicitárias aos consumidores, principalmente através da internet. É, certamente, muito mais divertido (e interativo) que os comerciais da televisão ou os </a:t>
            </a:r>
            <a:r>
              <a:rPr lang="pt-BR" dirty="0" err="1" smtClean="0"/>
              <a:t>pop-ups</a:t>
            </a:r>
            <a:r>
              <a:rPr lang="pt-BR" dirty="0" smtClean="0"/>
              <a:t> dos </a:t>
            </a:r>
            <a:r>
              <a:rPr lang="pt-BR" dirty="0" err="1" smtClean="0"/>
              <a:t>websites</a:t>
            </a:r>
            <a:r>
              <a:rPr lang="pt-BR" dirty="0" smtClean="0"/>
              <a:t>.</a:t>
            </a:r>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Jogos</a:t>
            </a:r>
            <a:r>
              <a:rPr lang="en-US" baseline="0" dirty="0" smtClean="0"/>
              <a:t> </a:t>
            </a:r>
            <a:r>
              <a:rPr lang="en-US" baseline="0" dirty="0" err="1" smtClean="0"/>
              <a:t>educativos</a:t>
            </a:r>
            <a:r>
              <a:rPr lang="en-US" baseline="0" dirty="0" smtClean="0"/>
              <a:t> </a:t>
            </a:r>
            <a:r>
              <a:rPr lang="en-US" baseline="0" dirty="0" err="1" smtClean="0"/>
              <a:t>que</a:t>
            </a:r>
            <a:r>
              <a:rPr lang="en-US" baseline="0" dirty="0" smtClean="0"/>
              <a:t> </a:t>
            </a:r>
            <a:r>
              <a:rPr lang="en-US" baseline="0" dirty="0" err="1" smtClean="0"/>
              <a:t>ensinam</a:t>
            </a:r>
            <a:r>
              <a:rPr lang="en-US" baseline="0" dirty="0" smtClean="0"/>
              <a:t> </a:t>
            </a:r>
            <a:r>
              <a:rPr lang="en-US" baseline="0" dirty="0" err="1" smtClean="0"/>
              <a:t>matemática</a:t>
            </a:r>
            <a:r>
              <a:rPr lang="en-US" baseline="0" dirty="0" smtClean="0"/>
              <a:t>, </a:t>
            </a:r>
            <a:r>
              <a:rPr lang="en-US" baseline="0" dirty="0" err="1" smtClean="0"/>
              <a:t>português</a:t>
            </a:r>
            <a:r>
              <a:rPr lang="en-US" baseline="0" dirty="0" smtClean="0"/>
              <a:t>, </a:t>
            </a:r>
            <a:r>
              <a:rPr lang="en-US" baseline="0" dirty="0" err="1" smtClean="0"/>
              <a:t>ciências</a:t>
            </a:r>
            <a:r>
              <a:rPr lang="en-US" baseline="0" dirty="0" smtClean="0"/>
              <a:t>, etc. </a:t>
            </a:r>
            <a:r>
              <a:rPr lang="en-US" baseline="0" dirty="0" err="1" smtClean="0"/>
              <a:t>são</a:t>
            </a:r>
            <a:r>
              <a:rPr lang="en-US" baseline="0" dirty="0" smtClean="0"/>
              <a:t> </a:t>
            </a:r>
            <a:r>
              <a:rPr lang="en-US" baseline="0" dirty="0" err="1" smtClean="0"/>
              <a:t>bastante</a:t>
            </a:r>
            <a:r>
              <a:rPr lang="en-US" baseline="0" dirty="0" smtClean="0"/>
              <a:t> </a:t>
            </a:r>
            <a:r>
              <a:rPr lang="en-US" baseline="0" dirty="0" err="1" smtClean="0"/>
              <a:t>comuns</a:t>
            </a:r>
            <a:r>
              <a:rPr lang="en-US" baseline="0" dirty="0" smtClean="0"/>
              <a:t>.</a:t>
            </a:r>
            <a:endParaRPr lang="en-US" dirty="0" smtClean="0"/>
          </a:p>
          <a:p>
            <a:r>
              <a:rPr lang="en-US" dirty="0" smtClean="0"/>
              <a:t>Flight Simulator é </a:t>
            </a:r>
            <a:r>
              <a:rPr lang="en-US" dirty="0" err="1" smtClean="0"/>
              <a:t>utilizado</a:t>
            </a:r>
            <a:r>
              <a:rPr lang="en-US" dirty="0" smtClean="0"/>
              <a:t> </a:t>
            </a:r>
            <a:r>
              <a:rPr lang="en-US" dirty="0" err="1" smtClean="0"/>
              <a:t>para</a:t>
            </a:r>
            <a:r>
              <a:rPr lang="en-US" dirty="0" smtClean="0"/>
              <a:t> </a:t>
            </a:r>
            <a:r>
              <a:rPr lang="en-US" dirty="0" err="1" smtClean="0"/>
              <a:t>ensinar</a:t>
            </a:r>
            <a:r>
              <a:rPr lang="en-US" baseline="0" dirty="0" smtClean="0"/>
              <a:t> </a:t>
            </a:r>
            <a:r>
              <a:rPr lang="en-US" baseline="0" dirty="0" err="1" smtClean="0"/>
              <a:t>conceitos</a:t>
            </a:r>
            <a:r>
              <a:rPr lang="en-US" baseline="0" dirty="0" smtClean="0"/>
              <a:t> de </a:t>
            </a:r>
            <a:r>
              <a:rPr lang="en-US" baseline="0" dirty="0" err="1" smtClean="0"/>
              <a:t>física</a:t>
            </a:r>
            <a:r>
              <a:rPr lang="en-US" baseline="0" dirty="0" smtClean="0"/>
              <a:t> (</a:t>
            </a:r>
            <a:r>
              <a:rPr lang="en-US" baseline="0" dirty="0" err="1" smtClean="0"/>
              <a:t>gravidade</a:t>
            </a:r>
            <a:r>
              <a:rPr lang="en-US" baseline="0" dirty="0" smtClean="0"/>
              <a:t>, </a:t>
            </a:r>
            <a:r>
              <a:rPr lang="en-US" baseline="0" dirty="0" err="1" smtClean="0"/>
              <a:t>aceleração</a:t>
            </a:r>
            <a:r>
              <a:rPr lang="en-US" baseline="0" dirty="0" smtClean="0"/>
              <a:t>, etc.) </a:t>
            </a:r>
            <a:r>
              <a:rPr lang="en-US" baseline="0" dirty="0" err="1" smtClean="0"/>
              <a:t>em</a:t>
            </a:r>
            <a:r>
              <a:rPr lang="en-US" baseline="0" dirty="0" smtClean="0"/>
              <a:t> </a:t>
            </a:r>
            <a:r>
              <a:rPr lang="en-US" baseline="0" dirty="0" err="1" smtClean="0"/>
              <a:t>escolas</a:t>
            </a:r>
            <a:r>
              <a:rPr lang="en-US" baseline="0" dirty="0" smtClean="0"/>
              <a:t>.</a:t>
            </a:r>
          </a:p>
          <a:p>
            <a:r>
              <a:rPr lang="en-US" baseline="0" dirty="0" smtClean="0"/>
              <a:t>O </a:t>
            </a:r>
            <a:r>
              <a:rPr lang="en-US" baseline="0" dirty="0" err="1" smtClean="0"/>
              <a:t>portátil</a:t>
            </a:r>
            <a:r>
              <a:rPr lang="en-US" baseline="0" dirty="0" smtClean="0"/>
              <a:t> </a:t>
            </a:r>
            <a:r>
              <a:rPr lang="en-US" baseline="0" dirty="0" err="1" smtClean="0"/>
              <a:t>NintendoDS</a:t>
            </a:r>
            <a:r>
              <a:rPr lang="en-US" baseline="0" dirty="0" smtClean="0"/>
              <a:t> tem </a:t>
            </a:r>
            <a:r>
              <a:rPr lang="en-US" baseline="0" dirty="0" err="1" smtClean="0"/>
              <a:t>jogos</a:t>
            </a:r>
            <a:r>
              <a:rPr lang="en-US" baseline="0" dirty="0" smtClean="0"/>
              <a:t> </a:t>
            </a:r>
            <a:r>
              <a:rPr lang="en-US" baseline="0" dirty="0" err="1" smtClean="0"/>
              <a:t>que</a:t>
            </a:r>
            <a:r>
              <a:rPr lang="en-US" baseline="0" dirty="0" smtClean="0"/>
              <a:t> </a:t>
            </a:r>
            <a:r>
              <a:rPr lang="en-US" baseline="0" dirty="0" err="1" smtClean="0"/>
              <a:t>ensinam</a:t>
            </a:r>
            <a:r>
              <a:rPr lang="en-US" baseline="0" dirty="0" smtClean="0"/>
              <a:t> a </a:t>
            </a:r>
            <a:r>
              <a:rPr lang="en-US" baseline="0" dirty="0" err="1" smtClean="0"/>
              <a:t>cuidar</a:t>
            </a:r>
            <a:r>
              <a:rPr lang="en-US" baseline="0" dirty="0" smtClean="0"/>
              <a:t> </a:t>
            </a:r>
            <a:r>
              <a:rPr lang="en-US" baseline="0" dirty="0" err="1" smtClean="0"/>
              <a:t>até</a:t>
            </a:r>
            <a:r>
              <a:rPr lang="en-US" baseline="0" dirty="0" smtClean="0"/>
              <a:t> da </a:t>
            </a:r>
            <a:r>
              <a:rPr lang="en-US" baseline="0" dirty="0" err="1" smtClean="0"/>
              <a:t>pele</a:t>
            </a:r>
            <a:r>
              <a:rPr lang="en-US" baseline="0" dirty="0" smtClean="0"/>
              <a:t>.</a:t>
            </a:r>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err="1" smtClean="0"/>
              <a:t>Jogos</a:t>
            </a:r>
            <a:r>
              <a:rPr lang="en-US" dirty="0" smtClean="0"/>
              <a:t> </a:t>
            </a:r>
            <a:r>
              <a:rPr lang="en-US" dirty="0" err="1" smtClean="0"/>
              <a:t>para</a:t>
            </a:r>
            <a:r>
              <a:rPr lang="en-US" dirty="0" smtClean="0"/>
              <a:t> </a:t>
            </a:r>
            <a:r>
              <a:rPr lang="en-US" dirty="0" err="1" smtClean="0"/>
              <a:t>educação</a:t>
            </a:r>
            <a:r>
              <a:rPr lang="en-US" dirty="0" smtClean="0"/>
              <a:t> </a:t>
            </a:r>
            <a:r>
              <a:rPr lang="en-US" dirty="0" err="1" smtClean="0"/>
              <a:t>têm</a:t>
            </a:r>
            <a:r>
              <a:rPr lang="en-US" dirty="0" smtClean="0"/>
              <a:t> um </a:t>
            </a:r>
            <a:r>
              <a:rPr lang="en-US" dirty="0" err="1" smtClean="0"/>
              <a:t>apelo</a:t>
            </a:r>
            <a:r>
              <a:rPr lang="en-US" dirty="0" smtClean="0"/>
              <a:t> </a:t>
            </a:r>
            <a:r>
              <a:rPr lang="en-US" dirty="0" err="1" smtClean="0"/>
              <a:t>muito</a:t>
            </a:r>
            <a:r>
              <a:rPr lang="en-US" dirty="0" smtClean="0"/>
              <a:t> </a:t>
            </a:r>
            <a:r>
              <a:rPr lang="en-US" dirty="0" err="1" smtClean="0"/>
              <a:t>grande</a:t>
            </a:r>
            <a:r>
              <a:rPr lang="en-US" dirty="0" smtClean="0"/>
              <a:t>, </a:t>
            </a:r>
            <a:r>
              <a:rPr lang="en-US" dirty="0" err="1" smtClean="0"/>
              <a:t>em</a:t>
            </a:r>
            <a:r>
              <a:rPr lang="en-US" dirty="0" smtClean="0"/>
              <a:t> especial </a:t>
            </a:r>
            <a:r>
              <a:rPr lang="en-US" dirty="0" err="1" smtClean="0"/>
              <a:t>devido</a:t>
            </a:r>
            <a:r>
              <a:rPr lang="en-US" dirty="0" smtClean="0"/>
              <a:t> </a:t>
            </a:r>
            <a:r>
              <a:rPr lang="en-US" dirty="0" err="1" smtClean="0"/>
              <a:t>ao</a:t>
            </a:r>
            <a:r>
              <a:rPr lang="en-US" dirty="0" smtClean="0"/>
              <a:t> </a:t>
            </a:r>
            <a:r>
              <a:rPr lang="en-US" dirty="0" err="1" smtClean="0"/>
              <a:t>fato</a:t>
            </a:r>
            <a:r>
              <a:rPr lang="en-US" dirty="0" smtClean="0"/>
              <a:t> da </a:t>
            </a:r>
            <a:r>
              <a:rPr lang="en-US" dirty="0" err="1" smtClean="0"/>
              <a:t>comprovada</a:t>
            </a:r>
            <a:r>
              <a:rPr lang="en-US" dirty="0" smtClean="0"/>
              <a:t> </a:t>
            </a:r>
            <a:r>
              <a:rPr lang="en-US" dirty="0" err="1" smtClean="0"/>
              <a:t>queda</a:t>
            </a:r>
            <a:r>
              <a:rPr lang="en-US" dirty="0" smtClean="0"/>
              <a:t> de </a:t>
            </a:r>
            <a:r>
              <a:rPr lang="en-US" dirty="0" err="1" smtClean="0"/>
              <a:t>interesse</a:t>
            </a:r>
            <a:r>
              <a:rPr lang="en-US" dirty="0" smtClean="0"/>
              <a:t> </a:t>
            </a:r>
            <a:r>
              <a:rPr lang="en-US" dirty="0" err="1" smtClean="0"/>
              <a:t>em</a:t>
            </a:r>
            <a:r>
              <a:rPr lang="en-US" dirty="0" smtClean="0"/>
              <a:t> </a:t>
            </a:r>
            <a:r>
              <a:rPr lang="en-US" dirty="0" err="1" smtClean="0"/>
              <a:t>cursos</a:t>
            </a:r>
            <a:r>
              <a:rPr lang="en-US" dirty="0" smtClean="0"/>
              <a:t> de TIC</a:t>
            </a:r>
            <a:r>
              <a:rPr lang="en-US" baseline="0" dirty="0" smtClean="0"/>
              <a:t> (</a:t>
            </a:r>
            <a:r>
              <a:rPr lang="en-US" baseline="0" dirty="0" err="1" smtClean="0"/>
              <a:t>Tecnologias</a:t>
            </a:r>
            <a:r>
              <a:rPr lang="en-US" baseline="0" dirty="0" smtClean="0"/>
              <a:t> da </a:t>
            </a:r>
            <a:r>
              <a:rPr lang="en-US" baseline="0" dirty="0" err="1" smtClean="0"/>
              <a:t>Informação</a:t>
            </a:r>
            <a:r>
              <a:rPr lang="en-US" baseline="0" dirty="0" smtClean="0"/>
              <a:t> e </a:t>
            </a:r>
            <a:r>
              <a:rPr lang="en-US" baseline="0" dirty="0" err="1" smtClean="0"/>
              <a:t>Comunicação</a:t>
            </a:r>
            <a:r>
              <a:rPr lang="en-US" baseline="0" dirty="0" smtClean="0"/>
              <a:t>).</a:t>
            </a:r>
            <a:endParaRPr lang="pt-BR" dirty="0" smtClean="0"/>
          </a:p>
          <a:p>
            <a:r>
              <a:rPr lang="en-US" dirty="0" smtClean="0"/>
              <a:t>O Project </a:t>
            </a:r>
            <a:r>
              <a:rPr lang="en-US" dirty="0" err="1" smtClean="0"/>
              <a:t>Hoshimi</a:t>
            </a:r>
            <a:r>
              <a:rPr lang="en-US" dirty="0" smtClean="0"/>
              <a:t> </a:t>
            </a:r>
            <a:r>
              <a:rPr lang="en-US" dirty="0" err="1" smtClean="0"/>
              <a:t>estimula</a:t>
            </a:r>
            <a:r>
              <a:rPr lang="en-US" dirty="0" smtClean="0"/>
              <a:t> o </a:t>
            </a:r>
            <a:r>
              <a:rPr lang="en-US" dirty="0" err="1" smtClean="0"/>
              <a:t>aprendizado</a:t>
            </a:r>
            <a:r>
              <a:rPr lang="en-US" dirty="0" smtClean="0"/>
              <a:t> de </a:t>
            </a:r>
            <a:r>
              <a:rPr lang="en-US" dirty="0" err="1" smtClean="0"/>
              <a:t>computação</a:t>
            </a:r>
            <a:r>
              <a:rPr lang="en-US" dirty="0" smtClean="0"/>
              <a:t> e </a:t>
            </a:r>
            <a:r>
              <a:rPr lang="en-US" dirty="0" err="1" smtClean="0"/>
              <a:t>programação</a:t>
            </a:r>
            <a:r>
              <a:rPr lang="en-US" baseline="0" dirty="0" smtClean="0"/>
              <a:t> </a:t>
            </a:r>
            <a:r>
              <a:rPr lang="en-US" baseline="0" dirty="0" err="1" smtClean="0"/>
              <a:t>através</a:t>
            </a:r>
            <a:r>
              <a:rPr lang="en-US" baseline="0" dirty="0" smtClean="0"/>
              <a:t> de </a:t>
            </a:r>
            <a:r>
              <a:rPr lang="en-US" baseline="0" dirty="0" err="1" smtClean="0"/>
              <a:t>uma</a:t>
            </a:r>
            <a:r>
              <a:rPr lang="en-US" baseline="0" dirty="0" smtClean="0"/>
              <a:t> </a:t>
            </a:r>
            <a:r>
              <a:rPr lang="en-US" baseline="0" dirty="0" err="1" smtClean="0"/>
              <a:t>batalha</a:t>
            </a:r>
            <a:r>
              <a:rPr lang="en-US" baseline="0" dirty="0" smtClean="0"/>
              <a:t> virtual de </a:t>
            </a:r>
            <a:r>
              <a:rPr lang="en-US" baseline="0" dirty="0" err="1" smtClean="0"/>
              <a:t>nano-robôs</a:t>
            </a:r>
            <a:r>
              <a:rPr lang="en-US" baseline="0" dirty="0" smtClean="0"/>
              <a:t> </a:t>
            </a:r>
            <a:r>
              <a:rPr lang="en-US" baseline="0" dirty="0" err="1" smtClean="0"/>
              <a:t>dentro</a:t>
            </a:r>
            <a:r>
              <a:rPr lang="en-US" baseline="0" dirty="0" smtClean="0"/>
              <a:t> do </a:t>
            </a:r>
            <a:r>
              <a:rPr lang="en-US" baseline="0" dirty="0" err="1" smtClean="0"/>
              <a:t>corpo</a:t>
            </a:r>
            <a:r>
              <a:rPr lang="en-US" baseline="0" dirty="0" smtClean="0"/>
              <a:t> </a:t>
            </a:r>
            <a:r>
              <a:rPr lang="en-US" baseline="0" dirty="0" err="1" smtClean="0"/>
              <a:t>humano</a:t>
            </a:r>
            <a:r>
              <a:rPr lang="en-US" baseline="0" dirty="0" smtClean="0"/>
              <a:t>.</a:t>
            </a:r>
            <a:endParaRPr lang="en-US" dirty="0" smtClean="0"/>
          </a:p>
          <a:p>
            <a:r>
              <a:rPr lang="en-US" dirty="0" err="1" smtClean="0"/>
              <a:t>Phrogram</a:t>
            </a:r>
            <a:r>
              <a:rPr lang="en-US" dirty="0" smtClean="0"/>
              <a:t> é </a:t>
            </a:r>
            <a:r>
              <a:rPr lang="en-US" dirty="0" err="1" smtClean="0"/>
              <a:t>uma</a:t>
            </a:r>
            <a:r>
              <a:rPr lang="en-US" dirty="0" smtClean="0"/>
              <a:t> </a:t>
            </a:r>
            <a:r>
              <a:rPr lang="en-US" dirty="0" err="1" smtClean="0"/>
              <a:t>linguagem</a:t>
            </a:r>
            <a:r>
              <a:rPr lang="en-US" baseline="0" dirty="0" smtClean="0"/>
              <a:t> de </a:t>
            </a:r>
            <a:r>
              <a:rPr lang="en-US" baseline="0" dirty="0" err="1" smtClean="0"/>
              <a:t>criação</a:t>
            </a:r>
            <a:r>
              <a:rPr lang="en-US" baseline="0" dirty="0" smtClean="0"/>
              <a:t> de </a:t>
            </a:r>
            <a:r>
              <a:rPr lang="en-US" baseline="0" dirty="0" err="1" smtClean="0"/>
              <a:t>jogos</a:t>
            </a:r>
            <a:r>
              <a:rPr lang="en-US" baseline="0" dirty="0" smtClean="0"/>
              <a:t> </a:t>
            </a:r>
            <a:r>
              <a:rPr lang="en-US" baseline="0" dirty="0" err="1" smtClean="0"/>
              <a:t>utilizada</a:t>
            </a:r>
            <a:r>
              <a:rPr lang="en-US" baseline="0" dirty="0" smtClean="0"/>
              <a:t> </a:t>
            </a:r>
            <a:r>
              <a:rPr lang="en-US" baseline="0" dirty="0" err="1" smtClean="0"/>
              <a:t>para</a:t>
            </a:r>
            <a:r>
              <a:rPr lang="en-US" baseline="0" dirty="0" smtClean="0"/>
              <a:t> </a:t>
            </a:r>
            <a:r>
              <a:rPr lang="en-US" baseline="0" dirty="0" err="1" smtClean="0"/>
              <a:t>ensino</a:t>
            </a:r>
            <a:r>
              <a:rPr lang="en-US" baseline="0" dirty="0" smtClean="0"/>
              <a:t> de </a:t>
            </a:r>
            <a:r>
              <a:rPr lang="en-US" baseline="0" dirty="0" err="1" smtClean="0"/>
              <a:t>programação</a:t>
            </a:r>
            <a:r>
              <a:rPr lang="en-US" baseline="0" dirty="0" smtClean="0"/>
              <a:t>.</a:t>
            </a:r>
          </a:p>
          <a:p>
            <a:r>
              <a:rPr lang="en-US" baseline="0" dirty="0" smtClean="0"/>
              <a:t>O </a:t>
            </a:r>
            <a:r>
              <a:rPr lang="en-US" baseline="0" dirty="0" err="1" smtClean="0"/>
              <a:t>evento</a:t>
            </a:r>
            <a:r>
              <a:rPr lang="en-US" baseline="0" dirty="0" smtClean="0"/>
              <a:t> MS Academic Days on Game Development </a:t>
            </a:r>
            <a:r>
              <a:rPr lang="en-US" baseline="0" dirty="0" err="1" smtClean="0"/>
              <a:t>acontece</a:t>
            </a:r>
            <a:r>
              <a:rPr lang="en-US" baseline="0" dirty="0" smtClean="0"/>
              <a:t> </a:t>
            </a:r>
            <a:r>
              <a:rPr lang="en-US" baseline="0" dirty="0" err="1" smtClean="0"/>
              <a:t>anualmente</a:t>
            </a:r>
            <a:r>
              <a:rPr lang="en-US" baseline="0" dirty="0" smtClean="0"/>
              <a:t> </a:t>
            </a:r>
            <a:r>
              <a:rPr lang="en-US" baseline="0" dirty="0" err="1" smtClean="0"/>
              <a:t>em</a:t>
            </a:r>
            <a:r>
              <a:rPr lang="en-US" baseline="0" dirty="0" smtClean="0"/>
              <a:t> um </a:t>
            </a:r>
            <a:r>
              <a:rPr lang="en-US" baseline="0" dirty="0" err="1" smtClean="0"/>
              <a:t>cruzeiro</a:t>
            </a:r>
            <a:r>
              <a:rPr lang="en-US" baseline="0" dirty="0" smtClean="0"/>
              <a:t> no </a:t>
            </a:r>
            <a:r>
              <a:rPr lang="en-US" baseline="0" dirty="0" err="1" smtClean="0"/>
              <a:t>Caribe</a:t>
            </a:r>
            <a:r>
              <a:rPr lang="en-US" baseline="0" dirty="0" smtClean="0"/>
              <a:t>, no </a:t>
            </a:r>
            <a:r>
              <a:rPr lang="en-US" baseline="0" dirty="0" err="1" smtClean="0"/>
              <a:t>qual</a:t>
            </a:r>
            <a:r>
              <a:rPr lang="en-US" baseline="0" dirty="0" smtClean="0"/>
              <a:t> o </a:t>
            </a:r>
            <a:r>
              <a:rPr lang="en-US" baseline="0" dirty="0" err="1" smtClean="0"/>
              <a:t>futuro</a:t>
            </a:r>
            <a:r>
              <a:rPr lang="en-US" baseline="0" dirty="0" smtClean="0"/>
              <a:t> de </a:t>
            </a:r>
            <a:r>
              <a:rPr lang="en-US" baseline="0" dirty="0" err="1" smtClean="0"/>
              <a:t>jogos</a:t>
            </a:r>
            <a:r>
              <a:rPr lang="en-US" baseline="0" dirty="0" smtClean="0"/>
              <a:t> </a:t>
            </a:r>
            <a:r>
              <a:rPr lang="en-US" baseline="0" dirty="0" err="1" smtClean="0"/>
              <a:t>para</a:t>
            </a:r>
            <a:r>
              <a:rPr lang="en-US" baseline="0" dirty="0" smtClean="0"/>
              <a:t> o </a:t>
            </a:r>
            <a:r>
              <a:rPr lang="en-US" baseline="0" dirty="0" err="1" smtClean="0"/>
              <a:t>ensino</a:t>
            </a:r>
            <a:r>
              <a:rPr lang="en-US" baseline="0" dirty="0" smtClean="0"/>
              <a:t> da </a:t>
            </a:r>
            <a:r>
              <a:rPr lang="en-US" baseline="0" dirty="0" err="1" smtClean="0"/>
              <a:t>computação</a:t>
            </a:r>
            <a:r>
              <a:rPr lang="en-US" baseline="0" dirty="0" smtClean="0"/>
              <a:t> é </a:t>
            </a:r>
            <a:r>
              <a:rPr lang="en-US" baseline="0" dirty="0" err="1" smtClean="0"/>
              <a:t>discutido</a:t>
            </a:r>
            <a:r>
              <a:rPr lang="en-US" baseline="0" dirty="0" smtClean="0"/>
              <a:t>.   A </a:t>
            </a:r>
            <a:r>
              <a:rPr lang="en-US" baseline="0" dirty="0" err="1" smtClean="0"/>
              <a:t>partir</a:t>
            </a:r>
            <a:r>
              <a:rPr lang="en-US" baseline="0" dirty="0" smtClean="0"/>
              <a:t> de 2008, </a:t>
            </a:r>
            <a:r>
              <a:rPr lang="en-US" baseline="0" dirty="0" err="1" smtClean="0"/>
              <a:t>está</a:t>
            </a:r>
            <a:r>
              <a:rPr lang="en-US" baseline="0" dirty="0" smtClean="0"/>
              <a:t> </a:t>
            </a:r>
            <a:r>
              <a:rPr lang="en-US" baseline="0" dirty="0" err="1" smtClean="0"/>
              <a:t>sendo</a:t>
            </a:r>
            <a:r>
              <a:rPr lang="en-US" baseline="0" dirty="0" smtClean="0"/>
              <a:t> </a:t>
            </a:r>
            <a:r>
              <a:rPr lang="en-US" baseline="0" dirty="0" err="1" smtClean="0"/>
              <a:t>realizado</a:t>
            </a:r>
            <a:r>
              <a:rPr lang="en-US" baseline="0" dirty="0" smtClean="0"/>
              <a:t> no </a:t>
            </a:r>
            <a:r>
              <a:rPr lang="en-US" baseline="0" dirty="0" err="1" smtClean="0"/>
              <a:t>Brasil</a:t>
            </a:r>
            <a:r>
              <a:rPr lang="en-US" baseline="0" dirty="0" smtClean="0"/>
              <a:t> </a:t>
            </a:r>
            <a:r>
              <a:rPr lang="en-US" baseline="0" dirty="0" err="1" smtClean="0"/>
              <a:t>junto</a:t>
            </a:r>
            <a:r>
              <a:rPr lang="en-US" baseline="0" dirty="0" smtClean="0"/>
              <a:t> com a </a:t>
            </a:r>
            <a:r>
              <a:rPr lang="en-US" baseline="0" dirty="0" err="1" smtClean="0"/>
              <a:t>SBGames</a:t>
            </a:r>
            <a:r>
              <a:rPr lang="en-US" baseline="0" dirty="0" smtClean="0"/>
              <a:t>.</a:t>
            </a:r>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Desenvolvimento</a:t>
            </a:r>
            <a:r>
              <a:rPr lang="en-US" baseline="0" dirty="0" smtClean="0"/>
              <a:t> de </a:t>
            </a:r>
            <a:r>
              <a:rPr lang="en-US" baseline="0" dirty="0" err="1" smtClean="0"/>
              <a:t>jogos</a:t>
            </a:r>
            <a:r>
              <a:rPr lang="en-US" baseline="0" dirty="0" smtClean="0"/>
              <a:t> é </a:t>
            </a:r>
            <a:r>
              <a:rPr lang="en-US" baseline="0" dirty="0" err="1" smtClean="0"/>
              <a:t>uma</a:t>
            </a:r>
            <a:r>
              <a:rPr lang="en-US" baseline="0" dirty="0" smtClean="0"/>
              <a:t> </a:t>
            </a:r>
            <a:r>
              <a:rPr lang="en-US" baseline="0" dirty="0" err="1" smtClean="0"/>
              <a:t>habilidade</a:t>
            </a:r>
            <a:r>
              <a:rPr lang="en-US" baseline="0" dirty="0" smtClean="0"/>
              <a:t> </a:t>
            </a:r>
            <a:r>
              <a:rPr lang="en-US" baseline="0" dirty="0" err="1" smtClean="0"/>
              <a:t>que</a:t>
            </a:r>
            <a:r>
              <a:rPr lang="en-US" baseline="0" dirty="0" smtClean="0"/>
              <a:t> </a:t>
            </a:r>
            <a:r>
              <a:rPr lang="en-US" baseline="0" dirty="0" err="1" smtClean="0"/>
              <a:t>requer</a:t>
            </a:r>
            <a:r>
              <a:rPr lang="en-US" baseline="0" dirty="0" smtClean="0"/>
              <a:t> </a:t>
            </a:r>
            <a:r>
              <a:rPr lang="en-US" baseline="0" dirty="0" err="1" smtClean="0"/>
              <a:t>muito</a:t>
            </a:r>
            <a:r>
              <a:rPr lang="en-US" baseline="0" dirty="0" smtClean="0"/>
              <a:t> </a:t>
            </a:r>
            <a:r>
              <a:rPr lang="en-US" baseline="0" dirty="0" err="1" smtClean="0"/>
              <a:t>conhecimento</a:t>
            </a:r>
            <a:r>
              <a:rPr lang="en-US" baseline="0" dirty="0" smtClean="0"/>
              <a:t> multi-</a:t>
            </a:r>
            <a:r>
              <a:rPr lang="en-US" baseline="0" dirty="0" err="1" smtClean="0"/>
              <a:t>disciplinar</a:t>
            </a:r>
            <a:r>
              <a:rPr lang="en-US" baseline="0" dirty="0" smtClean="0"/>
              <a:t>: IA, </a:t>
            </a:r>
            <a:r>
              <a:rPr lang="en-US" baseline="0" dirty="0" err="1" smtClean="0"/>
              <a:t>Física</a:t>
            </a:r>
            <a:r>
              <a:rPr lang="en-US" baseline="0" dirty="0" smtClean="0"/>
              <a:t>, </a:t>
            </a:r>
            <a:r>
              <a:rPr lang="en-US" baseline="0" dirty="0" err="1" smtClean="0"/>
              <a:t>Computação</a:t>
            </a:r>
            <a:r>
              <a:rPr lang="en-US" baseline="0" dirty="0" smtClean="0"/>
              <a:t> </a:t>
            </a:r>
            <a:r>
              <a:rPr lang="en-US" baseline="0" dirty="0" err="1" smtClean="0"/>
              <a:t>Gráfica</a:t>
            </a:r>
            <a:r>
              <a:rPr lang="en-US" baseline="0" dirty="0" smtClean="0"/>
              <a:t>, </a:t>
            </a:r>
            <a:r>
              <a:rPr lang="en-US" baseline="0" dirty="0" err="1" smtClean="0"/>
              <a:t>Computação</a:t>
            </a:r>
            <a:r>
              <a:rPr lang="en-US" baseline="0" dirty="0" smtClean="0"/>
              <a:t> </a:t>
            </a:r>
            <a:r>
              <a:rPr lang="en-US" baseline="0" dirty="0" err="1" smtClean="0"/>
              <a:t>Musica</a:t>
            </a:r>
            <a:r>
              <a:rPr lang="en-US" baseline="0" dirty="0" smtClean="0"/>
              <a:t>, etc.</a:t>
            </a:r>
            <a:endParaRPr lang="pt-BR" dirty="0"/>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XNA =</a:t>
            </a:r>
            <a:r>
              <a:rPr lang="en-US" baseline="0" dirty="0" smtClean="0"/>
              <a:t> DirectX + DNA?</a:t>
            </a:r>
          </a:p>
          <a:p>
            <a:endParaRPr lang="en-US" dirty="0" smtClean="0"/>
          </a:p>
          <a:p>
            <a:r>
              <a:rPr lang="en-US" dirty="0" smtClean="0"/>
              <a:t>XNA enables students, hobbyist, studios and publishers to develop better games, more effectively, using C# that will run on Windows(PC), XBOX360(Console) and Windows Mobile enabled devices.</a:t>
            </a:r>
          </a:p>
          <a:p>
            <a:endParaRPr lang="en-US" dirty="0" smtClean="0"/>
          </a:p>
          <a:p>
            <a:r>
              <a:rPr lang="en-US" dirty="0" err="1" smtClean="0"/>
              <a:t>Dispositivos</a:t>
            </a:r>
            <a:r>
              <a:rPr lang="en-US" dirty="0" smtClean="0"/>
              <a:t> </a:t>
            </a:r>
            <a:r>
              <a:rPr lang="en-US" dirty="0" err="1" smtClean="0"/>
              <a:t>móveis</a:t>
            </a:r>
            <a:r>
              <a:rPr lang="en-US" dirty="0" smtClean="0"/>
              <a:t> (Windows Mobile) </a:t>
            </a:r>
            <a:r>
              <a:rPr lang="en-US" dirty="0" err="1" smtClean="0"/>
              <a:t>são</a:t>
            </a:r>
            <a:r>
              <a:rPr lang="en-US" baseline="0" dirty="0" smtClean="0"/>
              <a:t> parte do </a:t>
            </a:r>
            <a:r>
              <a:rPr lang="en-US" baseline="0" dirty="0" err="1" smtClean="0"/>
              <a:t>plano</a:t>
            </a:r>
            <a:r>
              <a:rPr lang="en-US" baseline="0" dirty="0" smtClean="0"/>
              <a:t> original do XNA.</a:t>
            </a:r>
          </a:p>
          <a:p>
            <a:endParaRPr lang="en-US" baseline="0" dirty="0" smtClean="0"/>
          </a:p>
          <a:p>
            <a:r>
              <a:rPr lang="en-US" baseline="0" dirty="0" smtClean="0"/>
              <a:t>Cross-platform: o </a:t>
            </a:r>
            <a:r>
              <a:rPr lang="en-US" baseline="0" dirty="0" err="1" smtClean="0"/>
              <a:t>que</a:t>
            </a:r>
            <a:r>
              <a:rPr lang="en-US" baseline="0" dirty="0" smtClean="0"/>
              <a:t> </a:t>
            </a:r>
            <a:r>
              <a:rPr lang="en-US" baseline="0" dirty="0" err="1" smtClean="0"/>
              <a:t>foi</a:t>
            </a:r>
            <a:r>
              <a:rPr lang="en-US" baseline="0" dirty="0" smtClean="0"/>
              <a:t> </a:t>
            </a:r>
            <a:r>
              <a:rPr lang="en-US" baseline="0" dirty="0" err="1" smtClean="0"/>
              <a:t>feito</a:t>
            </a:r>
            <a:r>
              <a:rPr lang="en-US" baseline="0" dirty="0" smtClean="0"/>
              <a:t> </a:t>
            </a:r>
            <a:r>
              <a:rPr lang="en-US" baseline="0" dirty="0" err="1" smtClean="0"/>
              <a:t>para</a:t>
            </a:r>
            <a:r>
              <a:rPr lang="en-US" baseline="0" dirty="0" smtClean="0"/>
              <a:t> o PC </a:t>
            </a:r>
            <a:r>
              <a:rPr lang="en-US" baseline="0" dirty="0" err="1" smtClean="0"/>
              <a:t>pode</a:t>
            </a:r>
            <a:r>
              <a:rPr lang="en-US" baseline="0" dirty="0" smtClean="0"/>
              <a:t> ser </a:t>
            </a:r>
            <a:r>
              <a:rPr lang="en-US" baseline="0" dirty="0" err="1" smtClean="0"/>
              <a:t>reusado</a:t>
            </a:r>
            <a:r>
              <a:rPr lang="en-US" baseline="0" dirty="0" smtClean="0"/>
              <a:t> </a:t>
            </a:r>
            <a:r>
              <a:rPr lang="en-US" baseline="0" dirty="0" err="1" smtClean="0"/>
              <a:t>para</a:t>
            </a:r>
            <a:r>
              <a:rPr lang="en-US" baseline="0" dirty="0" smtClean="0"/>
              <a:t> Xbox 360. As APIs </a:t>
            </a:r>
            <a:r>
              <a:rPr lang="en-US" baseline="0" dirty="0" err="1" smtClean="0"/>
              <a:t>são</a:t>
            </a:r>
            <a:r>
              <a:rPr lang="en-US" baseline="0" dirty="0" smtClean="0"/>
              <a:t> 95% </a:t>
            </a:r>
            <a:r>
              <a:rPr lang="en-US" baseline="0" dirty="0" err="1" smtClean="0"/>
              <a:t>idênticas</a:t>
            </a:r>
            <a:r>
              <a:rPr lang="en-US" baseline="0" dirty="0" smtClean="0"/>
              <a:t>. Os </a:t>
            </a:r>
            <a:r>
              <a:rPr lang="en-US" baseline="0" dirty="0" err="1" smtClean="0"/>
              <a:t>pontos</a:t>
            </a:r>
            <a:r>
              <a:rPr lang="en-US" baseline="0" dirty="0" smtClean="0"/>
              <a:t> de </a:t>
            </a:r>
            <a:r>
              <a:rPr lang="en-US" baseline="0" dirty="0" err="1" smtClean="0"/>
              <a:t>variação</a:t>
            </a:r>
            <a:r>
              <a:rPr lang="en-US" baseline="0" dirty="0" smtClean="0"/>
              <a:t> </a:t>
            </a:r>
            <a:r>
              <a:rPr lang="en-US" baseline="0" dirty="0" err="1" smtClean="0"/>
              <a:t>são</a:t>
            </a:r>
            <a:r>
              <a:rPr lang="en-US" baseline="0" dirty="0" smtClean="0"/>
              <a:t> </a:t>
            </a:r>
            <a:r>
              <a:rPr lang="en-US" baseline="0" dirty="0" err="1" smtClean="0"/>
              <a:t>aqueles</a:t>
            </a:r>
            <a:r>
              <a:rPr lang="en-US" baseline="0" dirty="0" smtClean="0"/>
              <a:t> </a:t>
            </a:r>
            <a:r>
              <a:rPr lang="en-US" baseline="0" dirty="0" err="1" smtClean="0"/>
              <a:t>em</a:t>
            </a:r>
            <a:r>
              <a:rPr lang="en-US" baseline="0" dirty="0" smtClean="0"/>
              <a:t> </a:t>
            </a:r>
            <a:r>
              <a:rPr lang="en-US" baseline="0" dirty="0" err="1" smtClean="0"/>
              <a:t>que</a:t>
            </a:r>
            <a:r>
              <a:rPr lang="en-US" baseline="0" dirty="0" smtClean="0"/>
              <a:t> </a:t>
            </a:r>
            <a:r>
              <a:rPr lang="en-US" baseline="0" dirty="0" err="1" smtClean="0"/>
              <a:t>não</a:t>
            </a:r>
            <a:r>
              <a:rPr lang="en-US" baseline="0" dirty="0" smtClean="0"/>
              <a:t> </a:t>
            </a:r>
            <a:r>
              <a:rPr lang="en-US" baseline="0" dirty="0" err="1" smtClean="0"/>
              <a:t>foi</a:t>
            </a:r>
            <a:r>
              <a:rPr lang="en-US" baseline="0" dirty="0" smtClean="0"/>
              <a:t> </a:t>
            </a:r>
            <a:r>
              <a:rPr lang="en-US" baseline="0" dirty="0" err="1" smtClean="0"/>
              <a:t>possível</a:t>
            </a:r>
            <a:r>
              <a:rPr lang="en-US" baseline="0" dirty="0" smtClean="0"/>
              <a:t> </a:t>
            </a:r>
            <a:r>
              <a:rPr lang="en-US" baseline="0" dirty="0" err="1" smtClean="0"/>
              <a:t>atingir</a:t>
            </a:r>
            <a:r>
              <a:rPr lang="en-US" baseline="0" dirty="0" smtClean="0"/>
              <a:t> </a:t>
            </a:r>
            <a:r>
              <a:rPr lang="en-US" baseline="0" dirty="0" err="1" smtClean="0"/>
              <a:t>uma</a:t>
            </a:r>
            <a:r>
              <a:rPr lang="en-US" baseline="0" dirty="0" smtClean="0"/>
              <a:t> </a:t>
            </a:r>
            <a:r>
              <a:rPr lang="en-US" baseline="0" dirty="0" err="1" smtClean="0"/>
              <a:t>abstração</a:t>
            </a:r>
            <a:r>
              <a:rPr lang="en-US" baseline="0" dirty="0" smtClean="0"/>
              <a:t> </a:t>
            </a:r>
            <a:r>
              <a:rPr lang="en-US" baseline="0" dirty="0" err="1" smtClean="0"/>
              <a:t>comum</a:t>
            </a:r>
            <a:r>
              <a:rPr lang="en-US" baseline="0" dirty="0" smtClean="0"/>
              <a:t> </a:t>
            </a:r>
            <a:r>
              <a:rPr lang="en-US" baseline="0" dirty="0" err="1" smtClean="0"/>
              <a:t>para</a:t>
            </a:r>
            <a:r>
              <a:rPr lang="en-US" baseline="0" dirty="0" smtClean="0"/>
              <a:t> </a:t>
            </a:r>
            <a:r>
              <a:rPr lang="en-US" baseline="0" dirty="0" err="1" smtClean="0"/>
              <a:t>ambas</a:t>
            </a:r>
            <a:r>
              <a:rPr lang="en-US" baseline="0" dirty="0" smtClean="0"/>
              <a:t> as </a:t>
            </a:r>
            <a:r>
              <a:rPr lang="en-US" baseline="0" dirty="0" err="1" smtClean="0"/>
              <a:t>plataformas</a:t>
            </a:r>
            <a:r>
              <a:rPr lang="en-US" baseline="0" dirty="0" smtClean="0"/>
              <a:t> </a:t>
            </a:r>
            <a:r>
              <a:rPr lang="en-US" baseline="0" dirty="0" err="1" smtClean="0"/>
              <a:t>ou</a:t>
            </a:r>
            <a:r>
              <a:rPr lang="en-US" baseline="0" dirty="0" smtClean="0"/>
              <a:t> </a:t>
            </a:r>
            <a:r>
              <a:rPr lang="en-US" baseline="0" dirty="0" err="1" smtClean="0"/>
              <a:t>em</a:t>
            </a:r>
            <a:r>
              <a:rPr lang="en-US" baseline="0" dirty="0" smtClean="0"/>
              <a:t> </a:t>
            </a:r>
            <a:r>
              <a:rPr lang="en-US" baseline="0" dirty="0" err="1" smtClean="0"/>
              <a:t>que</a:t>
            </a:r>
            <a:r>
              <a:rPr lang="en-US" baseline="0" dirty="0" smtClean="0"/>
              <a:t> </a:t>
            </a:r>
            <a:r>
              <a:rPr lang="en-US" baseline="0" dirty="0" err="1" smtClean="0"/>
              <a:t>uma</a:t>
            </a:r>
            <a:r>
              <a:rPr lang="en-US" baseline="0" dirty="0" smtClean="0"/>
              <a:t> </a:t>
            </a:r>
            <a:r>
              <a:rPr lang="en-US" baseline="0" dirty="0" err="1" smtClean="0"/>
              <a:t>funcionalidade</a:t>
            </a:r>
            <a:r>
              <a:rPr lang="en-US" baseline="0" dirty="0" smtClean="0"/>
              <a:t> </a:t>
            </a:r>
            <a:r>
              <a:rPr lang="en-US" baseline="0" dirty="0" err="1" smtClean="0"/>
              <a:t>faz</a:t>
            </a:r>
            <a:r>
              <a:rPr lang="en-US" baseline="0" dirty="0" smtClean="0"/>
              <a:t> </a:t>
            </a:r>
            <a:r>
              <a:rPr lang="en-US" baseline="0" dirty="0" err="1" smtClean="0"/>
              <a:t>sentido</a:t>
            </a:r>
            <a:r>
              <a:rPr lang="en-US" baseline="0" dirty="0" smtClean="0"/>
              <a:t> </a:t>
            </a:r>
            <a:r>
              <a:rPr lang="en-US" baseline="0" dirty="0" err="1" smtClean="0"/>
              <a:t>para</a:t>
            </a:r>
            <a:r>
              <a:rPr lang="en-US" baseline="0" dirty="0" smtClean="0"/>
              <a:t> </a:t>
            </a:r>
            <a:r>
              <a:rPr lang="en-US" baseline="0" dirty="0" err="1" smtClean="0"/>
              <a:t>uma</a:t>
            </a:r>
            <a:r>
              <a:rPr lang="en-US" baseline="0" dirty="0" smtClean="0"/>
              <a:t> </a:t>
            </a:r>
            <a:r>
              <a:rPr lang="en-US" baseline="0" dirty="0" err="1" smtClean="0"/>
              <a:t>plataforma</a:t>
            </a:r>
            <a:r>
              <a:rPr lang="en-US" baseline="0" dirty="0" smtClean="0"/>
              <a:t> </a:t>
            </a:r>
            <a:r>
              <a:rPr lang="en-US" baseline="0" dirty="0" err="1" smtClean="0"/>
              <a:t>mas</a:t>
            </a:r>
            <a:r>
              <a:rPr lang="en-US" baseline="0" dirty="0" smtClean="0"/>
              <a:t> </a:t>
            </a:r>
            <a:r>
              <a:rPr lang="en-US" baseline="0" dirty="0" err="1" smtClean="0"/>
              <a:t>não</a:t>
            </a:r>
            <a:r>
              <a:rPr lang="en-US" baseline="0" dirty="0" smtClean="0"/>
              <a:t> </a:t>
            </a:r>
            <a:r>
              <a:rPr lang="en-US" baseline="0" dirty="0" err="1" smtClean="0"/>
              <a:t>para</a:t>
            </a:r>
            <a:r>
              <a:rPr lang="en-US" baseline="0" dirty="0" smtClean="0"/>
              <a:t> </a:t>
            </a:r>
            <a:r>
              <a:rPr lang="en-US" baseline="0" dirty="0" err="1" smtClean="0"/>
              <a:t>outra</a:t>
            </a:r>
            <a:r>
              <a:rPr lang="en-US" baseline="0" dirty="0" smtClean="0"/>
              <a:t>.</a:t>
            </a:r>
            <a:endParaRPr lang="pt-BR" dirty="0"/>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26456595-887D-42B3-A4FD-910C0429BCBE}" type="slidenum">
              <a:rPr lang="pt-BR" smtClean="0"/>
              <a:pPr/>
              <a:t>22</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Os </a:t>
            </a:r>
            <a:r>
              <a:rPr lang="en-US" dirty="0" err="1" smtClean="0"/>
              <a:t>primeiros</a:t>
            </a:r>
            <a:r>
              <a:rPr lang="en-US" dirty="0" smtClean="0"/>
              <a:t> </a:t>
            </a:r>
            <a:r>
              <a:rPr lang="en-US" dirty="0" err="1" smtClean="0"/>
              <a:t>jogos</a:t>
            </a:r>
            <a:r>
              <a:rPr lang="en-US" dirty="0" smtClean="0"/>
              <a:t> </a:t>
            </a:r>
            <a:r>
              <a:rPr lang="en-US" dirty="0" err="1" smtClean="0"/>
              <a:t>digitais</a:t>
            </a:r>
            <a:r>
              <a:rPr lang="en-US" dirty="0" smtClean="0"/>
              <a:t> da </a:t>
            </a:r>
            <a:r>
              <a:rPr lang="en-US" dirty="0" err="1" smtClean="0"/>
              <a:t>história</a:t>
            </a:r>
            <a:r>
              <a:rPr lang="en-US" dirty="0" smtClean="0"/>
              <a:t> </a:t>
            </a:r>
            <a:r>
              <a:rPr lang="en-US" dirty="0" err="1" smtClean="0"/>
              <a:t>são</a:t>
            </a:r>
            <a:r>
              <a:rPr lang="en-US" dirty="0" smtClean="0"/>
              <a:t> </a:t>
            </a:r>
            <a:r>
              <a:rPr lang="en-US" dirty="0" err="1" smtClean="0"/>
              <a:t>exibidos</a:t>
            </a:r>
            <a:r>
              <a:rPr lang="en-US" dirty="0" smtClean="0"/>
              <a:t> </a:t>
            </a:r>
            <a:r>
              <a:rPr lang="en-US" dirty="0" err="1" smtClean="0"/>
              <a:t>acima</a:t>
            </a:r>
            <a:r>
              <a:rPr lang="en-US" dirty="0" smtClean="0"/>
              <a:t>: </a:t>
            </a:r>
            <a:r>
              <a:rPr lang="en-US" dirty="0" err="1" smtClean="0"/>
              <a:t>jogo</a:t>
            </a:r>
            <a:r>
              <a:rPr lang="en-US" baseline="0" dirty="0" smtClean="0"/>
              <a:t> de </a:t>
            </a:r>
            <a:r>
              <a:rPr lang="en-US" baseline="0" dirty="0" err="1" smtClean="0"/>
              <a:t>tênis</a:t>
            </a:r>
            <a:r>
              <a:rPr lang="en-US" baseline="0" dirty="0" smtClean="0"/>
              <a:t> </a:t>
            </a:r>
            <a:r>
              <a:rPr lang="en-US" baseline="0" dirty="0" err="1" smtClean="0"/>
              <a:t>para</a:t>
            </a:r>
            <a:r>
              <a:rPr lang="en-US" baseline="0" dirty="0" smtClean="0"/>
              <a:t> </a:t>
            </a:r>
            <a:r>
              <a:rPr lang="en-US" baseline="0" dirty="0" err="1" smtClean="0"/>
              <a:t>dois</a:t>
            </a:r>
            <a:r>
              <a:rPr lang="en-US" baseline="0" dirty="0" smtClean="0"/>
              <a:t> </a:t>
            </a:r>
            <a:r>
              <a:rPr lang="en-US" baseline="0" dirty="0" err="1" smtClean="0"/>
              <a:t>em</a:t>
            </a:r>
            <a:r>
              <a:rPr lang="en-US" baseline="0" dirty="0" smtClean="0"/>
              <a:t> um </a:t>
            </a:r>
            <a:r>
              <a:rPr lang="en-US" baseline="0" dirty="0" err="1" smtClean="0"/>
              <a:t>osciloscópio</a:t>
            </a:r>
            <a:r>
              <a:rPr lang="en-US" baseline="0" dirty="0" smtClean="0"/>
              <a:t> (o </a:t>
            </a:r>
            <a:r>
              <a:rPr lang="en-US" baseline="0" dirty="0" err="1" smtClean="0"/>
              <a:t>primeiro</a:t>
            </a:r>
            <a:r>
              <a:rPr lang="en-US" baseline="0" dirty="0" smtClean="0"/>
              <a:t> </a:t>
            </a:r>
            <a:r>
              <a:rPr lang="en-US" baseline="0" dirty="0" err="1" smtClean="0"/>
              <a:t>jogo</a:t>
            </a:r>
            <a:r>
              <a:rPr lang="en-US" baseline="0" dirty="0" smtClean="0"/>
              <a:t> </a:t>
            </a:r>
            <a:r>
              <a:rPr lang="en-US" baseline="0" dirty="0" err="1" smtClean="0"/>
              <a:t>eletrônico</a:t>
            </a:r>
            <a:r>
              <a:rPr lang="en-US" baseline="0" dirty="0" smtClean="0"/>
              <a:t>) e o Space War (o </a:t>
            </a:r>
            <a:r>
              <a:rPr lang="en-US" baseline="0" dirty="0" err="1" smtClean="0"/>
              <a:t>primeiro</a:t>
            </a:r>
            <a:r>
              <a:rPr lang="en-US" baseline="0" dirty="0" smtClean="0"/>
              <a:t> </a:t>
            </a:r>
            <a:r>
              <a:rPr lang="en-US" baseline="0" dirty="0" err="1" smtClean="0"/>
              <a:t>jogo</a:t>
            </a:r>
            <a:r>
              <a:rPr lang="en-US" baseline="0" dirty="0" smtClean="0"/>
              <a:t> </a:t>
            </a:r>
            <a:r>
              <a:rPr lang="en-US" baseline="0" dirty="0" err="1" smtClean="0"/>
              <a:t>criado</a:t>
            </a:r>
            <a:r>
              <a:rPr lang="en-US" baseline="0" dirty="0" smtClean="0"/>
              <a:t> </a:t>
            </a:r>
            <a:r>
              <a:rPr lang="en-US" baseline="0" dirty="0" err="1" smtClean="0"/>
              <a:t>em</a:t>
            </a:r>
            <a:r>
              <a:rPr lang="en-US" baseline="0" dirty="0" smtClean="0"/>
              <a:t> </a:t>
            </a:r>
            <a:r>
              <a:rPr lang="en-US" baseline="0" dirty="0" err="1" smtClean="0"/>
              <a:t>computador</a:t>
            </a:r>
            <a:r>
              <a:rPr lang="en-US" baseline="0" dirty="0" smtClean="0"/>
              <a:t>).</a:t>
            </a:r>
            <a:endParaRPr lang="pt-BR" dirty="0"/>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r>
              <a:rPr lang="pt-BR" dirty="0" smtClean="0"/>
              <a:t>1) Instalar o Visual C# Express: (http://msdn2.microsoft.com/pt-br/vstudio/Aa700757.</a:t>
            </a:r>
            <a:r>
              <a:rPr lang="pt-BR" dirty="0" err="1" smtClean="0"/>
              <a:t>aspx</a:t>
            </a:r>
            <a:r>
              <a:rPr lang="pt-BR" dirty="0" smtClean="0"/>
              <a:t>)</a:t>
            </a:r>
            <a:br>
              <a:rPr lang="pt-BR" dirty="0" smtClean="0"/>
            </a:br>
            <a:r>
              <a:rPr lang="pt-BR" dirty="0" smtClean="0"/>
              <a:t/>
            </a:r>
            <a:br>
              <a:rPr lang="pt-BR" dirty="0" smtClean="0"/>
            </a:br>
            <a:r>
              <a:rPr lang="pt-BR" dirty="0" smtClean="0"/>
              <a:t>2) Instalar o SP1 do Visual C# Express: (http://www.microsoft.com/downloads/details.</a:t>
            </a:r>
            <a:r>
              <a:rPr lang="pt-BR" dirty="0" err="1" smtClean="0"/>
              <a:t>aspx</a:t>
            </a:r>
            <a:r>
              <a:rPr lang="pt-BR" dirty="0" smtClean="0"/>
              <a:t>?</a:t>
            </a:r>
            <a:r>
              <a:rPr lang="pt-BR" dirty="0" err="1" smtClean="0"/>
              <a:t>familyid</a:t>
            </a:r>
            <a:r>
              <a:rPr lang="pt-BR" dirty="0" smtClean="0"/>
              <a:t>=7b0b0339-613a-46e6-ab4d-080d4d4a8c4e&amp;</a:t>
            </a:r>
            <a:r>
              <a:rPr lang="pt-BR" dirty="0" err="1" smtClean="0"/>
              <a:t>displaylang</a:t>
            </a:r>
            <a:r>
              <a:rPr lang="pt-BR" dirty="0" smtClean="0"/>
              <a:t>=</a:t>
            </a:r>
            <a:r>
              <a:rPr lang="pt-BR" dirty="0" err="1" smtClean="0"/>
              <a:t>en</a:t>
            </a:r>
            <a:r>
              <a:rPr lang="pt-BR" dirty="0" smtClean="0"/>
              <a:t>)</a:t>
            </a:r>
            <a:br>
              <a:rPr lang="pt-BR" dirty="0" smtClean="0"/>
            </a:br>
            <a:r>
              <a:rPr lang="pt-BR" dirty="0" smtClean="0"/>
              <a:t/>
            </a:r>
            <a:br>
              <a:rPr lang="pt-BR" dirty="0" smtClean="0"/>
            </a:br>
            <a:r>
              <a:rPr lang="pt-BR" dirty="0" smtClean="0"/>
              <a:t>3) Instalar o SDK do </a:t>
            </a:r>
            <a:r>
              <a:rPr lang="pt-BR" dirty="0" err="1" smtClean="0"/>
              <a:t>DirectX</a:t>
            </a:r>
            <a:r>
              <a:rPr lang="pt-BR" dirty="0" smtClean="0"/>
              <a:t>: (http://www.microsoft.com/downloads/details.</a:t>
            </a:r>
            <a:r>
              <a:rPr lang="pt-BR" dirty="0" err="1" smtClean="0"/>
              <a:t>aspx</a:t>
            </a:r>
            <a:r>
              <a:rPr lang="pt-BR" dirty="0" smtClean="0"/>
              <a:t>?</a:t>
            </a:r>
            <a:r>
              <a:rPr lang="pt-BR" dirty="0" err="1" smtClean="0"/>
              <a:t>FamilyID</a:t>
            </a:r>
            <a:r>
              <a:rPr lang="pt-BR" dirty="0" smtClean="0"/>
              <a:t>=529f03be-1339-48c4-bd5a-8506e5acf571&amp;</a:t>
            </a:r>
            <a:r>
              <a:rPr lang="pt-BR" dirty="0" err="1" smtClean="0"/>
              <a:t>DisplayLang</a:t>
            </a:r>
            <a:r>
              <a:rPr lang="pt-BR" dirty="0" smtClean="0"/>
              <a:t>=</a:t>
            </a:r>
            <a:r>
              <a:rPr lang="pt-BR" dirty="0" err="1" smtClean="0"/>
              <a:t>en</a:t>
            </a:r>
            <a:r>
              <a:rPr lang="pt-BR" dirty="0" smtClean="0"/>
              <a:t>)</a:t>
            </a:r>
            <a:br>
              <a:rPr lang="pt-BR" dirty="0" smtClean="0"/>
            </a:br>
            <a:r>
              <a:rPr lang="pt-BR" dirty="0" smtClean="0"/>
              <a:t/>
            </a:r>
            <a:br>
              <a:rPr lang="pt-BR" dirty="0" smtClean="0"/>
            </a:br>
            <a:r>
              <a:rPr lang="pt-BR" dirty="0" smtClean="0"/>
              <a:t>4) Instalar</a:t>
            </a:r>
            <a:r>
              <a:rPr lang="pt-BR" baseline="0" dirty="0" smtClean="0"/>
              <a:t> </a:t>
            </a:r>
            <a:r>
              <a:rPr lang="pt-BR" dirty="0" smtClean="0"/>
              <a:t>o XNA </a:t>
            </a:r>
            <a:r>
              <a:rPr lang="pt-BR" dirty="0" err="1" smtClean="0"/>
              <a:t>Refresh</a:t>
            </a:r>
            <a:r>
              <a:rPr lang="pt-BR" dirty="0" smtClean="0"/>
              <a:t> 1.0 (que é o SDK do XNA em si): (http://www.microsoft.com/downloads/details.</a:t>
            </a:r>
            <a:r>
              <a:rPr lang="pt-BR" dirty="0" err="1" smtClean="0"/>
              <a:t>aspx</a:t>
            </a:r>
            <a:r>
              <a:rPr lang="pt-BR" dirty="0" smtClean="0"/>
              <a:t>?</a:t>
            </a:r>
            <a:r>
              <a:rPr lang="pt-BR" dirty="0" err="1" smtClean="0"/>
              <a:t>FamilyId</a:t>
            </a:r>
            <a:r>
              <a:rPr lang="pt-BR" dirty="0" smtClean="0"/>
              <a:t>=A7DA4763-6807-4BD5-8D18-18C60C437F93&amp;</a:t>
            </a:r>
            <a:r>
              <a:rPr lang="pt-BR" dirty="0" err="1" smtClean="0"/>
              <a:t>displaylang</a:t>
            </a:r>
            <a:r>
              <a:rPr lang="pt-BR" dirty="0" smtClean="0"/>
              <a:t>=</a:t>
            </a:r>
            <a:r>
              <a:rPr lang="pt-BR" dirty="0" err="1" smtClean="0"/>
              <a:t>en</a:t>
            </a:r>
            <a:r>
              <a:rPr lang="pt-BR" dirty="0" smtClean="0"/>
              <a:t>)</a:t>
            </a:r>
            <a:br>
              <a:rPr lang="pt-BR" dirty="0" smtClean="0"/>
            </a:br>
            <a:r>
              <a:rPr lang="pt-BR" dirty="0" smtClean="0"/>
              <a:t/>
            </a:r>
            <a:br>
              <a:rPr lang="pt-BR" dirty="0" smtClean="0"/>
            </a:br>
            <a:r>
              <a:rPr lang="pt-BR" dirty="0" smtClean="0"/>
              <a:t>E sempre dar uma olhada no </a:t>
            </a:r>
            <a:r>
              <a:rPr lang="pt-BR" dirty="0" err="1" smtClean="0"/>
              <a:t>Readme</a:t>
            </a:r>
            <a:r>
              <a:rPr lang="pt-BR" dirty="0" smtClean="0"/>
              <a:t> (http://msdn2.microsoft.com/en-us/xna/aa937796.</a:t>
            </a:r>
            <a:r>
              <a:rPr lang="pt-BR" dirty="0" err="1" smtClean="0"/>
              <a:t>aspx</a:t>
            </a:r>
            <a:r>
              <a:rPr lang="pt-BR" dirty="0" smtClean="0"/>
              <a:t>) para verificar esses passos</a:t>
            </a:r>
          </a:p>
        </p:txBody>
      </p:sp>
      <p:sp>
        <p:nvSpPr>
          <p:cNvPr id="4" name="Date Placeholder 3"/>
          <p:cNvSpPr>
            <a:spLocks noGrp="1"/>
          </p:cNvSpPr>
          <p:nvPr>
            <p:ph type="dt" sz="quarter" idx="1"/>
          </p:nvPr>
        </p:nvSpPr>
        <p:spPr/>
        <p:txBody>
          <a:bodyPr/>
          <a:lstStyle/>
          <a:p>
            <a:pPr>
              <a:defRPr/>
            </a:pPr>
            <a:fld id="{FC18EBBF-0A8A-4C8B-9954-368FEE9414A3}" type="datetime8">
              <a:rPr lang="en-US" smtClean="0"/>
              <a:pPr>
                <a:defRPr/>
              </a:pPr>
              <a:t>5/26/2009 2:01 PM</a:t>
            </a:fld>
            <a:endParaRPr lang="en-US" dirty="0"/>
          </a:p>
        </p:txBody>
      </p:sp>
      <p:sp>
        <p:nvSpPr>
          <p:cNvPr id="5" name="Slide Number Placeholder 4"/>
          <p:cNvSpPr>
            <a:spLocks noGrp="1"/>
          </p:cNvSpPr>
          <p:nvPr>
            <p:ph type="sldNum" sz="quarter" idx="5"/>
          </p:nvPr>
        </p:nvSpPr>
        <p:spPr/>
        <p:txBody>
          <a:bodyPr/>
          <a:lstStyle/>
          <a:p>
            <a:pPr>
              <a:defRPr/>
            </a:pPr>
            <a:fld id="{C6379BC5-9AAA-4D31-8164-B7DD116C456D}" type="slidenum">
              <a:rPr lang="en-US" smtClean="0"/>
              <a:pPr>
                <a:defRPr/>
              </a:pPr>
              <a:t>23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Lembrar</a:t>
            </a:r>
            <a:r>
              <a:rPr lang="en-US" dirty="0" smtClean="0"/>
              <a:t> </a:t>
            </a:r>
            <a:r>
              <a:rPr lang="en-US" dirty="0" err="1" smtClean="0"/>
              <a:t>que</a:t>
            </a:r>
            <a:r>
              <a:rPr lang="en-US" dirty="0" smtClean="0"/>
              <a:t> XNA </a:t>
            </a:r>
            <a:r>
              <a:rPr lang="en-US" dirty="0" err="1" smtClean="0"/>
              <a:t>não</a:t>
            </a:r>
            <a:r>
              <a:rPr lang="en-US" dirty="0" smtClean="0"/>
              <a:t> é </a:t>
            </a:r>
            <a:r>
              <a:rPr lang="en-US" dirty="0" err="1" smtClean="0"/>
              <a:t>apenas</a:t>
            </a:r>
            <a:r>
              <a:rPr lang="en-US" dirty="0" smtClean="0"/>
              <a:t> </a:t>
            </a:r>
            <a:r>
              <a:rPr lang="en-US" dirty="0" err="1" smtClean="0"/>
              <a:t>algo</a:t>
            </a:r>
            <a:r>
              <a:rPr lang="en-US" dirty="0" smtClean="0"/>
              <a:t> </a:t>
            </a:r>
            <a:r>
              <a:rPr lang="en-US" dirty="0" err="1" smtClean="0"/>
              <a:t>técnico</a:t>
            </a:r>
            <a:r>
              <a:rPr lang="en-US" dirty="0" smtClean="0"/>
              <a:t>,</a:t>
            </a:r>
            <a:r>
              <a:rPr lang="en-US" baseline="0" dirty="0" smtClean="0"/>
              <a:t> </a:t>
            </a:r>
            <a:r>
              <a:rPr lang="en-US" baseline="0" dirty="0" err="1" smtClean="0"/>
              <a:t>não</a:t>
            </a:r>
            <a:r>
              <a:rPr lang="en-US" baseline="0" dirty="0" smtClean="0"/>
              <a:t> é </a:t>
            </a:r>
            <a:r>
              <a:rPr lang="en-US" baseline="0" dirty="0" err="1" smtClean="0"/>
              <a:t>apenas</a:t>
            </a:r>
            <a:r>
              <a:rPr lang="en-US" baseline="0" dirty="0" smtClean="0"/>
              <a:t> </a:t>
            </a:r>
            <a:r>
              <a:rPr lang="en-US" baseline="0" dirty="0" err="1" smtClean="0"/>
              <a:t>uma</a:t>
            </a:r>
            <a:r>
              <a:rPr lang="en-US" baseline="0" dirty="0" smtClean="0"/>
              <a:t> </a:t>
            </a:r>
            <a:r>
              <a:rPr lang="en-US" baseline="0" dirty="0" err="1" smtClean="0"/>
              <a:t>plataforma</a:t>
            </a:r>
            <a:r>
              <a:rPr lang="en-US" baseline="0" dirty="0" smtClean="0"/>
              <a:t> de </a:t>
            </a:r>
            <a:r>
              <a:rPr lang="en-US" baseline="0" dirty="0" err="1" smtClean="0"/>
              <a:t>programação</a:t>
            </a:r>
            <a:r>
              <a:rPr lang="en-US" baseline="0" dirty="0" smtClean="0"/>
              <a:t>. É </a:t>
            </a:r>
            <a:r>
              <a:rPr lang="en-US" baseline="0" dirty="0" err="1" smtClean="0"/>
              <a:t>mais</a:t>
            </a:r>
            <a:r>
              <a:rPr lang="en-US" baseline="0" dirty="0" smtClean="0"/>
              <a:t> do </a:t>
            </a:r>
            <a:r>
              <a:rPr lang="en-US" baseline="0" dirty="0" err="1" smtClean="0"/>
              <a:t>que</a:t>
            </a:r>
            <a:r>
              <a:rPr lang="en-US" baseline="0" dirty="0" smtClean="0"/>
              <a:t> </a:t>
            </a:r>
            <a:r>
              <a:rPr lang="en-US" baseline="0" dirty="0" err="1" smtClean="0"/>
              <a:t>isso</a:t>
            </a:r>
            <a:r>
              <a:rPr lang="en-US" baseline="0" dirty="0" smtClean="0"/>
              <a:t>, é </a:t>
            </a:r>
            <a:r>
              <a:rPr lang="en-US" baseline="0" dirty="0" err="1" smtClean="0"/>
              <a:t>uma</a:t>
            </a:r>
            <a:r>
              <a:rPr lang="en-US" baseline="0" dirty="0" smtClean="0"/>
              <a:t> </a:t>
            </a:r>
            <a:r>
              <a:rPr lang="en-US" baseline="0" dirty="0" err="1" smtClean="0"/>
              <a:t>iniciativa</a:t>
            </a:r>
            <a:r>
              <a:rPr lang="en-US" baseline="0" dirty="0" smtClean="0"/>
              <a:t> </a:t>
            </a:r>
            <a:r>
              <a:rPr lang="en-US" baseline="0" dirty="0" err="1" smtClean="0"/>
              <a:t>que</a:t>
            </a:r>
            <a:r>
              <a:rPr lang="en-US" baseline="0" dirty="0" smtClean="0"/>
              <a:t> </a:t>
            </a:r>
            <a:r>
              <a:rPr lang="en-US" baseline="0" dirty="0" err="1" smtClean="0"/>
              <a:t>envolve</a:t>
            </a:r>
            <a:r>
              <a:rPr lang="en-US" baseline="0" dirty="0" smtClean="0"/>
              <a:t> </a:t>
            </a:r>
            <a:r>
              <a:rPr lang="en-US" baseline="0" dirty="0" err="1" smtClean="0"/>
              <a:t>pareceiros</a:t>
            </a:r>
            <a:r>
              <a:rPr lang="en-US" baseline="0" dirty="0" smtClean="0"/>
              <a:t> </a:t>
            </a:r>
            <a:r>
              <a:rPr lang="en-US" baseline="0" dirty="0" err="1" smtClean="0"/>
              <a:t>em</a:t>
            </a:r>
            <a:r>
              <a:rPr lang="en-US" baseline="0" dirty="0" smtClean="0"/>
              <a:t> um </a:t>
            </a:r>
            <a:r>
              <a:rPr lang="en-US" baseline="0" dirty="0" err="1" smtClean="0"/>
              <a:t>ecossistema</a:t>
            </a:r>
            <a:r>
              <a:rPr lang="en-US" baseline="0" dirty="0" smtClean="0"/>
              <a:t> e um </a:t>
            </a:r>
            <a:r>
              <a:rPr lang="en-US" baseline="0" dirty="0" err="1" smtClean="0"/>
              <a:t>conjunto</a:t>
            </a:r>
            <a:r>
              <a:rPr lang="en-US" baseline="0" dirty="0" smtClean="0"/>
              <a:t> de </a:t>
            </a:r>
            <a:r>
              <a:rPr lang="en-US" baseline="0" dirty="0" err="1" smtClean="0"/>
              <a:t>soluções</a:t>
            </a:r>
            <a:r>
              <a:rPr lang="en-US" baseline="0" dirty="0" smtClean="0"/>
              <a:t>.</a:t>
            </a:r>
            <a:endParaRPr lang="en-US" dirty="0"/>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dt" sz="quarter" idx="1"/>
          </p:nvPr>
        </p:nvSpPr>
        <p:spPr/>
        <p:txBody>
          <a:bodyPr/>
          <a:lstStyle/>
          <a:p>
            <a:pPr>
              <a:defRPr/>
            </a:pPr>
            <a:fld id="{3A222282-7B5B-42AF-B245-D95FC611501C}" type="datetime8">
              <a:rPr lang="en-US" smtClean="0"/>
              <a:pPr>
                <a:defRPr/>
              </a:pPr>
              <a:t>5/26/2009 2:01 PM</a:t>
            </a:fld>
            <a:endParaRPr lang="en-US" smtClean="0"/>
          </a:p>
        </p:txBody>
      </p:sp>
      <p:sp>
        <p:nvSpPr>
          <p:cNvPr id="21507" name="Rectangle 7"/>
          <p:cNvSpPr>
            <a:spLocks noGrp="1" noChangeArrowheads="1"/>
          </p:cNvSpPr>
          <p:nvPr>
            <p:ph type="sldNum" sz="quarter" idx="5"/>
          </p:nvPr>
        </p:nvSpPr>
        <p:spPr/>
        <p:txBody>
          <a:bodyPr/>
          <a:lstStyle/>
          <a:p>
            <a:pPr>
              <a:defRPr/>
            </a:pPr>
            <a:fld id="{2A7EE5CA-20DC-4862-85CA-78D7931AF72B}" type="slidenum">
              <a:rPr lang="en-US" smtClean="0"/>
              <a:pPr>
                <a:defRPr/>
              </a:pPr>
              <a:t>25</a:t>
            </a:fld>
            <a:endParaRPr lang="en-US" smtClean="0"/>
          </a:p>
        </p:txBody>
      </p:sp>
      <p:sp>
        <p:nvSpPr>
          <p:cNvPr id="21508" name="Rectangle 2"/>
          <p:cNvSpPr>
            <a:spLocks noGrp="1" noRot="1" noChangeAspect="1" noChangeArrowheads="1" noTextEdit="1"/>
          </p:cNvSpPr>
          <p:nvPr>
            <p:ph type="sldImg"/>
          </p:nvPr>
        </p:nvSpPr>
        <p:spPr>
          <a:xfrm>
            <a:off x="1143000" y="685800"/>
            <a:ext cx="4572000" cy="3429000"/>
          </a:xfrm>
          <a:ln/>
        </p:spPr>
      </p:sp>
      <p:sp>
        <p:nvSpPr>
          <p:cNvPr id="21509" name="Rectangle 3"/>
          <p:cNvSpPr>
            <a:spLocks noGrp="1" noChangeArrowheads="1"/>
          </p:cNvSpPr>
          <p:nvPr>
            <p:ph type="body" idx="1"/>
          </p:nvPr>
        </p:nvSpPr>
        <p:spPr>
          <a:xfrm>
            <a:off x="685800" y="4343400"/>
            <a:ext cx="5486400" cy="4114800"/>
          </a:xfrm>
          <a:noFill/>
          <a:ln/>
        </p:spPr>
        <p:txBody>
          <a:bodyPr/>
          <a:lstStyle/>
          <a:p>
            <a:pPr eaLnBrk="1" hangingPunct="1"/>
            <a:endParaRPr lang="pt-BR"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A9D910E3-464B-4DE1-A233-EBF743715C91}" type="datetime8">
              <a:rPr lang="en-US" smtClean="0"/>
              <a:pPr>
                <a:defRPr/>
              </a:pPr>
              <a:t>5/26/2009 2:01 PM</a:t>
            </a:fld>
            <a:endParaRPr lang="en-US"/>
          </a:p>
        </p:txBody>
      </p:sp>
      <p:sp>
        <p:nvSpPr>
          <p:cNvPr id="5" name="Slide Number Placeholder 4"/>
          <p:cNvSpPr>
            <a:spLocks noGrp="1"/>
          </p:cNvSpPr>
          <p:nvPr>
            <p:ph type="sldNum" sz="quarter" idx="11"/>
          </p:nvPr>
        </p:nvSpPr>
        <p:spPr/>
        <p:txBody>
          <a:bodyPr/>
          <a:lstStyle/>
          <a:p>
            <a:pPr>
              <a:defRPr/>
            </a:pPr>
            <a:fld id="{A8A8F651-D492-4DEE-8697-AA64A41EEA45}" type="slidenum">
              <a:rPr lang="en-US" smtClean="0"/>
              <a:pPr>
                <a:defRPr/>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pt-BR" smtClean="0"/>
          </a:p>
        </p:txBody>
      </p:sp>
      <p:sp>
        <p:nvSpPr>
          <p:cNvPr id="32772" name="Date Placeholder 3"/>
          <p:cNvSpPr>
            <a:spLocks noGrp="1"/>
          </p:cNvSpPr>
          <p:nvPr>
            <p:ph type="dt" sz="quarter" idx="1"/>
          </p:nvPr>
        </p:nvSpPr>
        <p:spPr>
          <a:noFill/>
        </p:spPr>
        <p:txBody>
          <a:bodyPr/>
          <a:lstStyle/>
          <a:p>
            <a:fld id="{5B200D46-D826-48A0-BA24-29B523CF005B}" type="datetime8">
              <a:rPr lang="en-US" smtClean="0"/>
              <a:pPr/>
              <a:t>5/26/2009 2:01 PM</a:t>
            </a:fld>
            <a:endParaRPr lang="en-US" smtClean="0"/>
          </a:p>
        </p:txBody>
      </p:sp>
      <p:sp>
        <p:nvSpPr>
          <p:cNvPr id="32773" name="Slide Number Placeholder 4"/>
          <p:cNvSpPr>
            <a:spLocks noGrp="1"/>
          </p:cNvSpPr>
          <p:nvPr>
            <p:ph type="sldNum" sz="quarter" idx="5"/>
          </p:nvPr>
        </p:nvSpPr>
        <p:spPr>
          <a:noFill/>
        </p:spPr>
        <p:txBody>
          <a:bodyPr/>
          <a:lstStyle/>
          <a:p>
            <a:fld id="{F2EAC314-7D45-4776-BA7C-688947821AC9}" type="slidenum">
              <a:rPr lang="en-US" smtClean="0"/>
              <a:pPr/>
              <a:t>27</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endParaRPr lang="pt-BR" smtClean="0"/>
          </a:p>
        </p:txBody>
      </p:sp>
      <p:sp>
        <p:nvSpPr>
          <p:cNvPr id="4" name="Date Placeholder 3"/>
          <p:cNvSpPr>
            <a:spLocks noGrp="1"/>
          </p:cNvSpPr>
          <p:nvPr>
            <p:ph type="dt" sz="quarter" idx="1"/>
          </p:nvPr>
        </p:nvSpPr>
        <p:spPr/>
        <p:txBody>
          <a:bodyPr/>
          <a:lstStyle/>
          <a:p>
            <a:pPr>
              <a:defRPr/>
            </a:pPr>
            <a:fld id="{FC18EBBF-0A8A-4C8B-9954-368FEE9414A3}" type="datetime8">
              <a:rPr lang="en-US" smtClean="0"/>
              <a:pPr>
                <a:defRPr/>
              </a:pPr>
              <a:t>5/26/2009 2:01 PM</a:t>
            </a:fld>
            <a:endParaRPr lang="en-US" dirty="0"/>
          </a:p>
        </p:txBody>
      </p:sp>
      <p:sp>
        <p:nvSpPr>
          <p:cNvPr id="5" name="Slide Number Placeholder 4"/>
          <p:cNvSpPr>
            <a:spLocks noGrp="1"/>
          </p:cNvSpPr>
          <p:nvPr>
            <p:ph type="sldNum" sz="quarter" idx="5"/>
          </p:nvPr>
        </p:nvSpPr>
        <p:spPr/>
        <p:txBody>
          <a:bodyPr/>
          <a:lstStyle/>
          <a:p>
            <a:pPr>
              <a:defRPr/>
            </a:pPr>
            <a:fld id="{C6379BC5-9AAA-4D31-8164-B7DD116C456D}" type="slidenum">
              <a:rPr lang="en-US" smtClean="0"/>
              <a:pPr>
                <a:defRPr/>
              </a:pPr>
              <a:t>28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endParaRPr lang="pt-BR" dirty="0" smtClean="0"/>
          </a:p>
        </p:txBody>
      </p:sp>
      <p:sp>
        <p:nvSpPr>
          <p:cNvPr id="4" name="Date Placeholder 3"/>
          <p:cNvSpPr>
            <a:spLocks noGrp="1"/>
          </p:cNvSpPr>
          <p:nvPr>
            <p:ph type="dt" sz="quarter" idx="1"/>
          </p:nvPr>
        </p:nvSpPr>
        <p:spPr/>
        <p:txBody>
          <a:bodyPr/>
          <a:lstStyle/>
          <a:p>
            <a:pPr>
              <a:defRPr/>
            </a:pPr>
            <a:fld id="{FC18EBBF-0A8A-4C8B-9954-368FEE9414A3}" type="datetime8">
              <a:rPr lang="en-US" smtClean="0"/>
              <a:pPr>
                <a:defRPr/>
              </a:pPr>
              <a:t>5/26/2009 2:01 PM</a:t>
            </a:fld>
            <a:endParaRPr lang="en-US" dirty="0"/>
          </a:p>
        </p:txBody>
      </p:sp>
      <p:sp>
        <p:nvSpPr>
          <p:cNvPr id="5" name="Slide Number Placeholder 4"/>
          <p:cNvSpPr>
            <a:spLocks noGrp="1"/>
          </p:cNvSpPr>
          <p:nvPr>
            <p:ph type="sldNum" sz="quarter" idx="5"/>
          </p:nvPr>
        </p:nvSpPr>
        <p:spPr/>
        <p:txBody>
          <a:bodyPr/>
          <a:lstStyle/>
          <a:p>
            <a:pPr>
              <a:defRPr/>
            </a:pPr>
            <a:fld id="{7911853E-5B0C-482F-B633-43139CCBCBD0}" type="slidenum">
              <a:rPr lang="en-US" smtClean="0"/>
              <a:pPr>
                <a:defRPr/>
              </a:pPr>
              <a:t>29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pPr eaLnBrk="1" hangingPunct="1"/>
            <a:endParaRPr lang="pt-BR" smtClean="0"/>
          </a:p>
        </p:txBody>
      </p:sp>
      <p:sp>
        <p:nvSpPr>
          <p:cNvPr id="111620" name="Date Placeholder 3"/>
          <p:cNvSpPr>
            <a:spLocks noGrp="1"/>
          </p:cNvSpPr>
          <p:nvPr>
            <p:ph type="dt" sz="quarter" idx="1"/>
          </p:nvPr>
        </p:nvSpPr>
        <p:spPr>
          <a:noFill/>
        </p:spPr>
        <p:txBody>
          <a:bodyPr/>
          <a:lstStyle/>
          <a:p>
            <a:fld id="{805EDFF9-8A6F-4C7E-937E-B24851F4894C}" type="datetime8">
              <a:rPr lang="en-US" smtClean="0"/>
              <a:pPr/>
              <a:t>5/26/2009 2:01 PM</a:t>
            </a:fld>
            <a:endParaRPr lang="en-US" smtClean="0"/>
          </a:p>
        </p:txBody>
      </p:sp>
      <p:sp>
        <p:nvSpPr>
          <p:cNvPr id="111621" name="Slide Number Placeholder 4"/>
          <p:cNvSpPr>
            <a:spLocks noGrp="1"/>
          </p:cNvSpPr>
          <p:nvPr>
            <p:ph type="sldNum" sz="quarter" idx="5"/>
          </p:nvPr>
        </p:nvSpPr>
        <p:spPr>
          <a:noFill/>
        </p:spPr>
        <p:txBody>
          <a:bodyPr/>
          <a:lstStyle/>
          <a:p>
            <a:fld id="{921ACB83-BC57-4898-8B0E-3BF1A6EF7329}" type="slidenum">
              <a:rPr lang="en-US" smtClean="0"/>
              <a:pPr/>
              <a:t>30</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pPr eaLnBrk="1" hangingPunct="1"/>
            <a:endParaRPr lang="pt-BR" smtClean="0"/>
          </a:p>
        </p:txBody>
      </p:sp>
      <p:sp>
        <p:nvSpPr>
          <p:cNvPr id="112644" name="Date Placeholder 3"/>
          <p:cNvSpPr>
            <a:spLocks noGrp="1"/>
          </p:cNvSpPr>
          <p:nvPr>
            <p:ph type="dt" sz="quarter" idx="1"/>
          </p:nvPr>
        </p:nvSpPr>
        <p:spPr>
          <a:noFill/>
        </p:spPr>
        <p:txBody>
          <a:bodyPr/>
          <a:lstStyle/>
          <a:p>
            <a:fld id="{89CB0249-D576-441E-B66A-2F862B327F16}" type="datetime8">
              <a:rPr lang="en-US" smtClean="0"/>
              <a:pPr/>
              <a:t>5/26/2009 2:01 PM</a:t>
            </a:fld>
            <a:endParaRPr lang="en-US" smtClean="0"/>
          </a:p>
        </p:txBody>
      </p:sp>
      <p:sp>
        <p:nvSpPr>
          <p:cNvPr id="112645" name="Slide Number Placeholder 4"/>
          <p:cNvSpPr>
            <a:spLocks noGrp="1"/>
          </p:cNvSpPr>
          <p:nvPr>
            <p:ph type="sldNum" sz="quarter" idx="5"/>
          </p:nvPr>
        </p:nvSpPr>
        <p:spPr>
          <a:noFill/>
        </p:spPr>
        <p:txBody>
          <a:bodyPr/>
          <a:lstStyle/>
          <a:p>
            <a:fld id="{B2741076-05A5-469F-AB15-290E407BD904}" type="slidenum">
              <a:rPr lang="en-US" smtClean="0"/>
              <a:pPr/>
              <a:t>31</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Esta demonstração exibe o RPG Starter Kit</a:t>
            </a:r>
            <a:endParaRPr lang="pt-BR" dirty="0"/>
          </a:p>
        </p:txBody>
      </p:sp>
      <p:sp>
        <p:nvSpPr>
          <p:cNvPr id="4" name="Espaço Reservado para Data 3"/>
          <p:cNvSpPr>
            <a:spLocks noGrp="1"/>
          </p:cNvSpPr>
          <p:nvPr>
            <p:ph type="dt" idx="10"/>
          </p:nvPr>
        </p:nvSpPr>
        <p:spPr/>
        <p:txBody>
          <a:bodyPr/>
          <a:lstStyle/>
          <a:p>
            <a:fld id="{94BB1313-101E-46FF-9FFD-B75454447F7D}" type="datetime8">
              <a:rPr lang="en-US" smtClean="0"/>
              <a:pPr/>
              <a:t>5/26/2009 2:01 PM</a:t>
            </a:fld>
            <a:endParaRPr lang="en-US"/>
          </a:p>
        </p:txBody>
      </p:sp>
      <p:sp>
        <p:nvSpPr>
          <p:cNvPr id="5" name="Espaço Reservado para Número de Slide 4"/>
          <p:cNvSpPr>
            <a:spLocks noGrp="1"/>
          </p:cNvSpPr>
          <p:nvPr>
            <p:ph type="sldNum" sz="quarter" idx="11"/>
          </p:nvPr>
        </p:nvSpPr>
        <p:spPr/>
        <p:txBody>
          <a:bodyPr/>
          <a:lstStyle/>
          <a:p>
            <a:fld id="{DB669240-AB0A-4419-9A00-5269D7154FAF}"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Acima</a:t>
            </a:r>
            <a:r>
              <a:rPr lang="en-US" dirty="0" smtClean="0"/>
              <a:t>,</a:t>
            </a:r>
            <a:r>
              <a:rPr lang="en-US" baseline="0" dirty="0" smtClean="0"/>
              <a:t> </a:t>
            </a:r>
            <a:r>
              <a:rPr lang="en-US" baseline="0" dirty="0" err="1" smtClean="0"/>
              <a:t>jogos</a:t>
            </a:r>
            <a:r>
              <a:rPr lang="en-US" baseline="0" dirty="0" smtClean="0"/>
              <a:t> </a:t>
            </a:r>
            <a:r>
              <a:rPr lang="en-US" baseline="0" dirty="0" err="1" smtClean="0"/>
              <a:t>sensacionais</a:t>
            </a:r>
            <a:r>
              <a:rPr lang="en-US" baseline="0" dirty="0" smtClean="0"/>
              <a:t> (Asteroids e Pong) </a:t>
            </a:r>
            <a:r>
              <a:rPr lang="en-US" baseline="0" dirty="0" err="1" smtClean="0"/>
              <a:t>são</a:t>
            </a:r>
            <a:r>
              <a:rPr lang="en-US" baseline="0" dirty="0" smtClean="0"/>
              <a:t> </a:t>
            </a:r>
            <a:r>
              <a:rPr lang="en-US" baseline="0" dirty="0" err="1" smtClean="0"/>
              <a:t>exibidos</a:t>
            </a:r>
            <a:r>
              <a:rPr lang="en-US" baseline="0" dirty="0" smtClean="0"/>
              <a:t>. São </a:t>
            </a:r>
            <a:r>
              <a:rPr lang="en-US" baseline="0" dirty="0" err="1" smtClean="0"/>
              <a:t>sensacionais</a:t>
            </a:r>
            <a:r>
              <a:rPr lang="en-US" baseline="0" dirty="0" smtClean="0"/>
              <a:t> </a:t>
            </a:r>
            <a:r>
              <a:rPr lang="en-US" baseline="0" dirty="0" err="1" smtClean="0"/>
              <a:t>pois</a:t>
            </a:r>
            <a:r>
              <a:rPr lang="en-US" baseline="0" dirty="0" smtClean="0"/>
              <a:t> </a:t>
            </a:r>
            <a:r>
              <a:rPr lang="en-US" baseline="0" dirty="0" err="1" smtClean="0"/>
              <a:t>foram</a:t>
            </a:r>
            <a:r>
              <a:rPr lang="en-US" baseline="0" dirty="0" smtClean="0"/>
              <a:t> </a:t>
            </a:r>
            <a:r>
              <a:rPr lang="en-US" baseline="0" dirty="0" err="1" smtClean="0"/>
              <a:t>criados</a:t>
            </a:r>
            <a:r>
              <a:rPr lang="en-US" baseline="0" dirty="0" smtClean="0"/>
              <a:t> de </a:t>
            </a:r>
            <a:r>
              <a:rPr lang="en-US" baseline="0" dirty="0" err="1" smtClean="0"/>
              <a:t>maneira</a:t>
            </a:r>
            <a:r>
              <a:rPr lang="en-US" baseline="0" dirty="0" smtClean="0"/>
              <a:t> </a:t>
            </a:r>
            <a:r>
              <a:rPr lang="en-US" baseline="0" dirty="0" err="1" smtClean="0"/>
              <a:t>quase</a:t>
            </a:r>
            <a:r>
              <a:rPr lang="en-US" baseline="0" dirty="0" smtClean="0"/>
              <a:t> </a:t>
            </a:r>
            <a:r>
              <a:rPr lang="en-US" baseline="0" dirty="0" err="1" smtClean="0"/>
              <a:t>heróica</a:t>
            </a:r>
            <a:r>
              <a:rPr lang="en-US" baseline="0" dirty="0" smtClean="0"/>
              <a:t>, </a:t>
            </a:r>
            <a:r>
              <a:rPr lang="en-US" baseline="0" dirty="0" err="1" smtClean="0"/>
              <a:t>conseguindo</a:t>
            </a:r>
            <a:r>
              <a:rPr lang="en-US" baseline="0" dirty="0" smtClean="0"/>
              <a:t> </a:t>
            </a:r>
            <a:r>
              <a:rPr lang="en-US" baseline="0" dirty="0" err="1" smtClean="0"/>
              <a:t>superar</a:t>
            </a:r>
            <a:r>
              <a:rPr lang="en-US" baseline="0" dirty="0" smtClean="0"/>
              <a:t> as </a:t>
            </a:r>
            <a:r>
              <a:rPr lang="en-US" baseline="0" dirty="0" err="1" smtClean="0"/>
              <a:t>limitações</a:t>
            </a:r>
            <a:r>
              <a:rPr lang="en-US" baseline="0" dirty="0" smtClean="0"/>
              <a:t> de hardware e software de </a:t>
            </a:r>
            <a:r>
              <a:rPr lang="en-US" baseline="0" dirty="0" err="1" smtClean="0"/>
              <a:t>suas</a:t>
            </a:r>
            <a:r>
              <a:rPr lang="en-US" baseline="0" dirty="0" smtClean="0"/>
              <a:t> </a:t>
            </a:r>
            <a:r>
              <a:rPr lang="en-US" baseline="0" dirty="0" err="1" smtClean="0"/>
              <a:t>épocas</a:t>
            </a:r>
            <a:r>
              <a:rPr lang="en-US" baseline="0" dirty="0" smtClean="0"/>
              <a:t> (antes da </a:t>
            </a:r>
            <a:r>
              <a:rPr lang="en-US" baseline="0" dirty="0" err="1" smtClean="0"/>
              <a:t>década</a:t>
            </a:r>
            <a:r>
              <a:rPr lang="en-US" baseline="0" dirty="0" smtClean="0"/>
              <a:t> de 70) </a:t>
            </a:r>
            <a:r>
              <a:rPr lang="en-US" baseline="0" dirty="0" err="1" smtClean="0"/>
              <a:t>para</a:t>
            </a:r>
            <a:r>
              <a:rPr lang="en-US" baseline="0" dirty="0" smtClean="0"/>
              <a:t> </a:t>
            </a:r>
            <a:r>
              <a:rPr lang="en-US" baseline="0" dirty="0" err="1" smtClean="0"/>
              <a:t>prover</a:t>
            </a:r>
            <a:r>
              <a:rPr lang="en-US" baseline="0" dirty="0" smtClean="0"/>
              <a:t> </a:t>
            </a:r>
            <a:r>
              <a:rPr lang="en-US" baseline="0" dirty="0" err="1" smtClean="0"/>
              <a:t>diversão</a:t>
            </a:r>
            <a:r>
              <a:rPr lang="en-US" baseline="0" dirty="0" smtClean="0"/>
              <a:t>.</a:t>
            </a:r>
            <a:endParaRPr lang="pt-BR" dirty="0"/>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err="1" smtClean="0"/>
              <a:t>Esta</a:t>
            </a:r>
            <a:r>
              <a:rPr lang="en-US" dirty="0" smtClean="0"/>
              <a:t> </a:t>
            </a:r>
            <a:r>
              <a:rPr lang="en-US" dirty="0" err="1" smtClean="0"/>
              <a:t>demonstração</a:t>
            </a:r>
            <a:r>
              <a:rPr lang="en-US" dirty="0" smtClean="0"/>
              <a:t> </a:t>
            </a:r>
            <a:r>
              <a:rPr lang="en-US" dirty="0" err="1" smtClean="0"/>
              <a:t>exibe</a:t>
            </a:r>
            <a:r>
              <a:rPr lang="en-US" dirty="0" smtClean="0"/>
              <a:t> o XNA Racing</a:t>
            </a:r>
            <a:r>
              <a:rPr lang="en-US" baseline="0" dirty="0" smtClean="0"/>
              <a:t> Starter Kit.</a:t>
            </a:r>
            <a:endParaRPr lang="pt-BR" dirty="0"/>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endParaRPr lang="pt-BR" dirty="0" smtClean="0"/>
          </a:p>
        </p:txBody>
      </p:sp>
      <p:sp>
        <p:nvSpPr>
          <p:cNvPr id="4" name="Date Placeholder 3"/>
          <p:cNvSpPr>
            <a:spLocks noGrp="1"/>
          </p:cNvSpPr>
          <p:nvPr>
            <p:ph type="dt" sz="quarter" idx="1"/>
          </p:nvPr>
        </p:nvSpPr>
        <p:spPr/>
        <p:txBody>
          <a:bodyPr/>
          <a:lstStyle/>
          <a:p>
            <a:pPr>
              <a:defRPr/>
            </a:pPr>
            <a:fld id="{FC18EBBF-0A8A-4C8B-9954-368FEE9414A3}" type="datetime8">
              <a:rPr lang="en-US" smtClean="0"/>
              <a:pPr>
                <a:defRPr/>
              </a:pPr>
              <a:t>5/26/2009 2:01 PM</a:t>
            </a:fld>
            <a:endParaRPr lang="en-US" dirty="0"/>
          </a:p>
        </p:txBody>
      </p:sp>
      <p:sp>
        <p:nvSpPr>
          <p:cNvPr id="5" name="Slide Number Placeholder 4"/>
          <p:cNvSpPr>
            <a:spLocks noGrp="1"/>
          </p:cNvSpPr>
          <p:nvPr>
            <p:ph type="sldNum" sz="quarter" idx="5"/>
          </p:nvPr>
        </p:nvSpPr>
        <p:spPr/>
        <p:txBody>
          <a:bodyPr/>
          <a:lstStyle/>
          <a:p>
            <a:pPr>
              <a:defRPr/>
            </a:pPr>
            <a:fld id="{7911853E-5B0C-482F-B633-43139CCBCBD0}" type="slidenum">
              <a:rPr lang="en-US" smtClean="0"/>
              <a:pPr>
                <a:defRPr/>
              </a:pPr>
              <a:t>34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dt" sz="quarter" idx="1"/>
          </p:nvPr>
        </p:nvSpPr>
        <p:spPr/>
        <p:txBody>
          <a:bodyPr/>
          <a:lstStyle/>
          <a:p>
            <a:pPr>
              <a:defRPr/>
            </a:pPr>
            <a:fld id="{34048A01-9113-41B6-B646-A751F68E0FFC}" type="datetime8">
              <a:rPr lang="en-US" smtClean="0"/>
              <a:pPr>
                <a:defRPr/>
              </a:pPr>
              <a:t>5/26/2009 2:01 PM</a:t>
            </a:fld>
            <a:endParaRPr lang="en-US" smtClean="0"/>
          </a:p>
        </p:txBody>
      </p:sp>
      <p:sp>
        <p:nvSpPr>
          <p:cNvPr id="24579" name="Rectangle 7"/>
          <p:cNvSpPr>
            <a:spLocks noGrp="1" noChangeArrowheads="1"/>
          </p:cNvSpPr>
          <p:nvPr>
            <p:ph type="sldNum" sz="quarter" idx="5"/>
          </p:nvPr>
        </p:nvSpPr>
        <p:spPr/>
        <p:txBody>
          <a:bodyPr/>
          <a:lstStyle/>
          <a:p>
            <a:pPr>
              <a:defRPr/>
            </a:pPr>
            <a:fld id="{7485AF00-5AFE-4E1F-B032-34B3AE52CE91}" type="slidenum">
              <a:rPr lang="en-US" smtClean="0"/>
              <a:pPr>
                <a:defRPr/>
              </a:pPr>
              <a:t>35</a:t>
            </a:fld>
            <a:endParaRPr lang="en-US" smtClean="0"/>
          </a:p>
        </p:txBody>
      </p:sp>
      <p:sp>
        <p:nvSpPr>
          <p:cNvPr id="26628" name="Rectangle 2"/>
          <p:cNvSpPr>
            <a:spLocks noGrp="1" noRot="1" noChangeAspect="1" noChangeArrowheads="1" noTextEdit="1"/>
          </p:cNvSpPr>
          <p:nvPr>
            <p:ph type="sldImg"/>
          </p:nvPr>
        </p:nvSpPr>
        <p:spPr>
          <a:xfrm>
            <a:off x="1143000" y="685800"/>
            <a:ext cx="4572000" cy="3429000"/>
          </a:xfrm>
          <a:ln/>
        </p:spPr>
      </p:sp>
      <p:sp>
        <p:nvSpPr>
          <p:cNvPr id="26629" name="Rectangle 3"/>
          <p:cNvSpPr>
            <a:spLocks noGrp="1" noChangeArrowheads="1"/>
          </p:cNvSpPr>
          <p:nvPr>
            <p:ph type="body" idx="1"/>
          </p:nvPr>
        </p:nvSpPr>
        <p:spPr>
          <a:xfrm>
            <a:off x="685800" y="4343400"/>
            <a:ext cx="5486400" cy="4114800"/>
          </a:xfrm>
          <a:noFill/>
          <a:ln/>
        </p:spPr>
        <p:txBody>
          <a:bodyPr/>
          <a:lstStyle/>
          <a:p>
            <a:pPr eaLnBrk="1" hangingPunct="1"/>
            <a:endParaRPr lang="pt-B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dt" sz="quarter" idx="1"/>
          </p:nvPr>
        </p:nvSpPr>
        <p:spPr/>
        <p:txBody>
          <a:bodyPr/>
          <a:lstStyle/>
          <a:p>
            <a:pPr>
              <a:defRPr/>
            </a:pPr>
            <a:fld id="{34048A01-9113-41B6-B646-A751F68E0FFC}" type="datetime8">
              <a:rPr lang="en-US" smtClean="0"/>
              <a:pPr>
                <a:defRPr/>
              </a:pPr>
              <a:t>5/26/2009 2:01 PM</a:t>
            </a:fld>
            <a:endParaRPr lang="en-US" smtClean="0"/>
          </a:p>
        </p:txBody>
      </p:sp>
      <p:sp>
        <p:nvSpPr>
          <p:cNvPr id="24579" name="Rectangle 7"/>
          <p:cNvSpPr>
            <a:spLocks noGrp="1" noChangeArrowheads="1"/>
          </p:cNvSpPr>
          <p:nvPr>
            <p:ph type="sldNum" sz="quarter" idx="5"/>
          </p:nvPr>
        </p:nvSpPr>
        <p:spPr/>
        <p:txBody>
          <a:bodyPr/>
          <a:lstStyle/>
          <a:p>
            <a:pPr>
              <a:defRPr/>
            </a:pPr>
            <a:fld id="{7485AF00-5AFE-4E1F-B032-34B3AE52CE91}" type="slidenum">
              <a:rPr lang="en-US" smtClean="0"/>
              <a:pPr>
                <a:defRPr/>
              </a:pPr>
              <a:t>36</a:t>
            </a:fld>
            <a:endParaRPr lang="en-US" smtClean="0"/>
          </a:p>
        </p:txBody>
      </p:sp>
      <p:sp>
        <p:nvSpPr>
          <p:cNvPr id="26628" name="Rectangle 2"/>
          <p:cNvSpPr>
            <a:spLocks noGrp="1" noRot="1" noChangeAspect="1" noChangeArrowheads="1" noTextEdit="1"/>
          </p:cNvSpPr>
          <p:nvPr>
            <p:ph type="sldImg"/>
          </p:nvPr>
        </p:nvSpPr>
        <p:spPr>
          <a:xfrm>
            <a:off x="1143000" y="685800"/>
            <a:ext cx="4572000" cy="3429000"/>
          </a:xfrm>
          <a:ln/>
        </p:spPr>
      </p:sp>
      <p:sp>
        <p:nvSpPr>
          <p:cNvPr id="26629" name="Rectangle 3"/>
          <p:cNvSpPr>
            <a:spLocks noGrp="1" noChangeArrowheads="1"/>
          </p:cNvSpPr>
          <p:nvPr>
            <p:ph type="body" idx="1"/>
          </p:nvPr>
        </p:nvSpPr>
        <p:spPr>
          <a:xfrm>
            <a:off x="685800" y="4343400"/>
            <a:ext cx="5486400" cy="4114800"/>
          </a:xfrm>
          <a:noFill/>
          <a:ln/>
        </p:spPr>
        <p:txBody>
          <a:bodyPr/>
          <a:lstStyle/>
          <a:p>
            <a:pPr eaLnBrk="1" hangingPunct="1"/>
            <a:endParaRPr lang="pt-B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endParaRPr lang="pt-BR" dirty="0" smtClean="0"/>
          </a:p>
        </p:txBody>
      </p:sp>
      <p:sp>
        <p:nvSpPr>
          <p:cNvPr id="4" name="Date Placeholder 3"/>
          <p:cNvSpPr>
            <a:spLocks noGrp="1"/>
          </p:cNvSpPr>
          <p:nvPr>
            <p:ph type="dt" sz="quarter" idx="1"/>
          </p:nvPr>
        </p:nvSpPr>
        <p:spPr/>
        <p:txBody>
          <a:bodyPr/>
          <a:lstStyle/>
          <a:p>
            <a:pPr>
              <a:defRPr/>
            </a:pPr>
            <a:fld id="{FC18EBBF-0A8A-4C8B-9954-368FEE9414A3}" type="datetime8">
              <a:rPr lang="en-US" smtClean="0"/>
              <a:pPr>
                <a:defRPr/>
              </a:pPr>
              <a:t>5/26/2009 2:01 PM</a:t>
            </a:fld>
            <a:endParaRPr lang="en-US" dirty="0"/>
          </a:p>
        </p:txBody>
      </p:sp>
      <p:sp>
        <p:nvSpPr>
          <p:cNvPr id="5" name="Slide Number Placeholder 4"/>
          <p:cNvSpPr>
            <a:spLocks noGrp="1"/>
          </p:cNvSpPr>
          <p:nvPr>
            <p:ph type="sldNum" sz="quarter" idx="5"/>
          </p:nvPr>
        </p:nvSpPr>
        <p:spPr/>
        <p:txBody>
          <a:bodyPr/>
          <a:lstStyle/>
          <a:p>
            <a:pPr>
              <a:defRPr/>
            </a:pPr>
            <a:fld id="{7911853E-5B0C-482F-B633-43139CCBCBD0}" type="slidenum">
              <a:rPr lang="en-US" smtClean="0"/>
              <a:pPr>
                <a:defRPr/>
              </a:pPr>
              <a:t>37</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dt" sz="quarter" idx="1"/>
          </p:nvPr>
        </p:nvSpPr>
        <p:spPr/>
        <p:txBody>
          <a:bodyPr/>
          <a:lstStyle/>
          <a:p>
            <a:pPr>
              <a:defRPr/>
            </a:pPr>
            <a:fld id="{34048A01-9113-41B6-B646-A751F68E0FFC}" type="datetime8">
              <a:rPr lang="en-US" smtClean="0"/>
              <a:pPr>
                <a:defRPr/>
              </a:pPr>
              <a:t>5/26/2009 2:01 PM</a:t>
            </a:fld>
            <a:endParaRPr lang="en-US" smtClean="0"/>
          </a:p>
        </p:txBody>
      </p:sp>
      <p:sp>
        <p:nvSpPr>
          <p:cNvPr id="24579" name="Rectangle 7"/>
          <p:cNvSpPr>
            <a:spLocks noGrp="1" noChangeArrowheads="1"/>
          </p:cNvSpPr>
          <p:nvPr>
            <p:ph type="sldNum" sz="quarter" idx="5"/>
          </p:nvPr>
        </p:nvSpPr>
        <p:spPr/>
        <p:txBody>
          <a:bodyPr/>
          <a:lstStyle/>
          <a:p>
            <a:pPr>
              <a:defRPr/>
            </a:pPr>
            <a:fld id="{7485AF00-5AFE-4E1F-B032-34B3AE52CE91}" type="slidenum">
              <a:rPr lang="en-US" smtClean="0"/>
              <a:pPr>
                <a:defRPr/>
              </a:pPr>
              <a:t>38</a:t>
            </a:fld>
            <a:endParaRPr lang="en-US" smtClean="0"/>
          </a:p>
        </p:txBody>
      </p:sp>
      <p:sp>
        <p:nvSpPr>
          <p:cNvPr id="26628" name="Rectangle 2"/>
          <p:cNvSpPr>
            <a:spLocks noGrp="1" noRot="1" noChangeAspect="1" noChangeArrowheads="1" noTextEdit="1"/>
          </p:cNvSpPr>
          <p:nvPr>
            <p:ph type="sldImg"/>
          </p:nvPr>
        </p:nvSpPr>
        <p:spPr>
          <a:xfrm>
            <a:off x="1143000" y="685800"/>
            <a:ext cx="4572000" cy="3429000"/>
          </a:xfrm>
          <a:ln/>
        </p:spPr>
      </p:sp>
      <p:sp>
        <p:nvSpPr>
          <p:cNvPr id="26629" name="Rectangle 3"/>
          <p:cNvSpPr>
            <a:spLocks noGrp="1" noChangeArrowheads="1"/>
          </p:cNvSpPr>
          <p:nvPr>
            <p:ph type="body" idx="1"/>
          </p:nvPr>
        </p:nvSpPr>
        <p:spPr>
          <a:xfrm>
            <a:off x="685800" y="4343400"/>
            <a:ext cx="5486400" cy="4114800"/>
          </a:xfrm>
          <a:noFill/>
          <a:ln/>
        </p:spPr>
        <p:txBody>
          <a:bodyPr/>
          <a:lstStyle/>
          <a:p>
            <a:pPr eaLnBrk="1" hangingPunct="1"/>
            <a:endParaRPr lang="pt-B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dt" sz="quarter" idx="1"/>
          </p:nvPr>
        </p:nvSpPr>
        <p:spPr/>
        <p:txBody>
          <a:bodyPr/>
          <a:lstStyle/>
          <a:p>
            <a:pPr>
              <a:defRPr/>
            </a:pPr>
            <a:fld id="{34048A01-9113-41B6-B646-A751F68E0FFC}" type="datetime8">
              <a:rPr lang="en-US" smtClean="0"/>
              <a:pPr>
                <a:defRPr/>
              </a:pPr>
              <a:t>5/26/2009 2:01 PM</a:t>
            </a:fld>
            <a:endParaRPr lang="en-US" smtClean="0"/>
          </a:p>
        </p:txBody>
      </p:sp>
      <p:sp>
        <p:nvSpPr>
          <p:cNvPr id="24579" name="Rectangle 7"/>
          <p:cNvSpPr>
            <a:spLocks noGrp="1" noChangeArrowheads="1"/>
          </p:cNvSpPr>
          <p:nvPr>
            <p:ph type="sldNum" sz="quarter" idx="5"/>
          </p:nvPr>
        </p:nvSpPr>
        <p:spPr/>
        <p:txBody>
          <a:bodyPr/>
          <a:lstStyle/>
          <a:p>
            <a:pPr>
              <a:defRPr/>
            </a:pPr>
            <a:fld id="{7485AF00-5AFE-4E1F-B032-34B3AE52CE91}" type="slidenum">
              <a:rPr lang="en-US" smtClean="0"/>
              <a:pPr>
                <a:defRPr/>
              </a:pPr>
              <a:t>39</a:t>
            </a:fld>
            <a:endParaRPr lang="en-US" smtClean="0"/>
          </a:p>
        </p:txBody>
      </p:sp>
      <p:sp>
        <p:nvSpPr>
          <p:cNvPr id="26628" name="Rectangle 2"/>
          <p:cNvSpPr>
            <a:spLocks noGrp="1" noRot="1" noChangeAspect="1" noChangeArrowheads="1" noTextEdit="1"/>
          </p:cNvSpPr>
          <p:nvPr>
            <p:ph type="sldImg"/>
          </p:nvPr>
        </p:nvSpPr>
        <p:spPr>
          <a:xfrm>
            <a:off x="1143000" y="685800"/>
            <a:ext cx="4572000" cy="3429000"/>
          </a:xfrm>
          <a:ln/>
        </p:spPr>
      </p:sp>
      <p:sp>
        <p:nvSpPr>
          <p:cNvPr id="26629" name="Rectangle 3"/>
          <p:cNvSpPr>
            <a:spLocks noGrp="1" noChangeArrowheads="1"/>
          </p:cNvSpPr>
          <p:nvPr>
            <p:ph type="body" idx="1"/>
          </p:nvPr>
        </p:nvSpPr>
        <p:spPr>
          <a:xfrm>
            <a:off x="685800" y="4343400"/>
            <a:ext cx="5486400" cy="4114800"/>
          </a:xfrm>
          <a:noFill/>
          <a:ln/>
        </p:spPr>
        <p:txBody>
          <a:bodyPr/>
          <a:lstStyle/>
          <a:p>
            <a:pPr eaLnBrk="1" hangingPunct="1"/>
            <a:endParaRPr lang="pt-B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26456595-887D-42B3-A4FD-910C0429BCBE}" type="slidenum">
              <a:rPr lang="pt-BR" smtClean="0"/>
              <a:pPr/>
              <a:t>40</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26456595-887D-42B3-A4FD-910C0429BCBE}" type="slidenum">
              <a:rPr lang="pt-BR" smtClean="0"/>
              <a:pPr/>
              <a:t>41</a:t>
            </a:fld>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26456595-887D-42B3-A4FD-910C0429BCBE}" type="slidenum">
              <a:rPr lang="pt-BR" smtClean="0"/>
              <a:pPr/>
              <a:t>42</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Anos</a:t>
            </a:r>
            <a:r>
              <a:rPr lang="en-US" dirty="0" smtClean="0"/>
              <a:t> 70/80: </a:t>
            </a:r>
            <a:r>
              <a:rPr lang="en-US" dirty="0" err="1" smtClean="0"/>
              <a:t>jogos</a:t>
            </a:r>
            <a:r>
              <a:rPr lang="en-US" dirty="0" smtClean="0"/>
              <a:t> simples (Breakout</a:t>
            </a:r>
            <a:r>
              <a:rPr lang="en-US" baseline="0" dirty="0" smtClean="0"/>
              <a:t> e Pitfall)</a:t>
            </a:r>
            <a:r>
              <a:rPr lang="en-US" dirty="0" smtClean="0"/>
              <a:t>, </a:t>
            </a:r>
            <a:r>
              <a:rPr lang="en-US" dirty="0" err="1" smtClean="0"/>
              <a:t>desenvolvidos</a:t>
            </a:r>
            <a:r>
              <a:rPr lang="en-US" baseline="0" dirty="0" smtClean="0"/>
              <a:t> </a:t>
            </a:r>
            <a:r>
              <a:rPr lang="en-US" baseline="0" dirty="0" err="1" smtClean="0"/>
              <a:t>por</a:t>
            </a:r>
            <a:r>
              <a:rPr lang="en-US" baseline="0" dirty="0" smtClean="0"/>
              <a:t> </a:t>
            </a:r>
            <a:r>
              <a:rPr lang="en-US" baseline="0" dirty="0" err="1" smtClean="0"/>
              <a:t>uma</a:t>
            </a:r>
            <a:r>
              <a:rPr lang="en-US" baseline="0" dirty="0" smtClean="0"/>
              <a:t> </a:t>
            </a:r>
            <a:r>
              <a:rPr lang="en-US" baseline="0" dirty="0" err="1" smtClean="0"/>
              <a:t>única</a:t>
            </a:r>
            <a:r>
              <a:rPr lang="en-US" baseline="0" dirty="0" smtClean="0"/>
              <a:t> </a:t>
            </a:r>
            <a:r>
              <a:rPr lang="en-US" baseline="0" dirty="0" err="1" smtClean="0"/>
              <a:t>pessoa</a:t>
            </a:r>
            <a:r>
              <a:rPr lang="en-US" baseline="0" dirty="0" smtClean="0"/>
              <a:t>.</a:t>
            </a:r>
            <a:endParaRPr lang="pt-BR" dirty="0"/>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endParaRPr lang="pt-BR" dirty="0" smtClean="0"/>
          </a:p>
        </p:txBody>
      </p:sp>
      <p:sp>
        <p:nvSpPr>
          <p:cNvPr id="4" name="Date Placeholder 3"/>
          <p:cNvSpPr>
            <a:spLocks noGrp="1"/>
          </p:cNvSpPr>
          <p:nvPr>
            <p:ph type="dt" sz="quarter" idx="1"/>
          </p:nvPr>
        </p:nvSpPr>
        <p:spPr/>
        <p:txBody>
          <a:bodyPr/>
          <a:lstStyle/>
          <a:p>
            <a:pPr>
              <a:defRPr/>
            </a:pPr>
            <a:fld id="{FC18EBBF-0A8A-4C8B-9954-368FEE9414A3}" type="datetime8">
              <a:rPr lang="en-US" smtClean="0"/>
              <a:pPr>
                <a:defRPr/>
              </a:pPr>
              <a:t>5/26/2009 2:01 PM</a:t>
            </a:fld>
            <a:endParaRPr lang="en-US" dirty="0"/>
          </a:p>
        </p:txBody>
      </p:sp>
      <p:sp>
        <p:nvSpPr>
          <p:cNvPr id="5" name="Slide Number Placeholder 4"/>
          <p:cNvSpPr>
            <a:spLocks noGrp="1"/>
          </p:cNvSpPr>
          <p:nvPr>
            <p:ph type="sldNum" sz="quarter" idx="5"/>
          </p:nvPr>
        </p:nvSpPr>
        <p:spPr/>
        <p:txBody>
          <a:bodyPr/>
          <a:lstStyle/>
          <a:p>
            <a:pPr>
              <a:defRPr/>
            </a:pPr>
            <a:fld id="{7911853E-5B0C-482F-B633-43139CCBCBD0}" type="slidenum">
              <a:rPr lang="en-US" smtClean="0"/>
              <a:pPr>
                <a:defRPr/>
              </a:pPr>
              <a:t>43</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dt" sz="quarter" idx="1"/>
          </p:nvPr>
        </p:nvSpPr>
        <p:spPr/>
        <p:txBody>
          <a:bodyPr/>
          <a:lstStyle/>
          <a:p>
            <a:pPr>
              <a:defRPr/>
            </a:pPr>
            <a:fld id="{A7632CA5-60EE-43EA-A848-34D983A8B095}" type="datetime8">
              <a:rPr lang="en-US" smtClean="0"/>
              <a:pPr>
                <a:defRPr/>
              </a:pPr>
              <a:t>5/26/2009 2:01 PM</a:t>
            </a:fld>
            <a:endParaRPr lang="en-US" smtClean="0"/>
          </a:p>
        </p:txBody>
      </p:sp>
      <p:sp>
        <p:nvSpPr>
          <p:cNvPr id="25603" name="Rectangle 7"/>
          <p:cNvSpPr>
            <a:spLocks noGrp="1" noChangeArrowheads="1"/>
          </p:cNvSpPr>
          <p:nvPr>
            <p:ph type="sldNum" sz="quarter" idx="5"/>
          </p:nvPr>
        </p:nvSpPr>
        <p:spPr/>
        <p:txBody>
          <a:bodyPr/>
          <a:lstStyle/>
          <a:p>
            <a:pPr>
              <a:defRPr/>
            </a:pPr>
            <a:fld id="{4A187B97-4D71-4B1E-AC9A-F1C24915F2B6}" type="slidenum">
              <a:rPr lang="en-US" smtClean="0"/>
              <a:pPr>
                <a:defRPr/>
              </a:pPr>
              <a:t>44</a:t>
            </a:fld>
            <a:endParaRPr lang="en-US" smtClean="0"/>
          </a:p>
        </p:txBody>
      </p:sp>
      <p:sp>
        <p:nvSpPr>
          <p:cNvPr id="27652" name="Rectangle 2"/>
          <p:cNvSpPr>
            <a:spLocks noGrp="1" noRot="1" noChangeAspect="1" noChangeArrowheads="1" noTextEdit="1"/>
          </p:cNvSpPr>
          <p:nvPr>
            <p:ph type="sldImg"/>
          </p:nvPr>
        </p:nvSpPr>
        <p:spPr>
          <a:xfrm>
            <a:off x="1143000" y="685800"/>
            <a:ext cx="4572000" cy="3429000"/>
          </a:xfrm>
          <a:ln/>
        </p:spPr>
      </p:sp>
      <p:sp>
        <p:nvSpPr>
          <p:cNvPr id="27653" name="Rectangle 3"/>
          <p:cNvSpPr>
            <a:spLocks noGrp="1" noChangeArrowheads="1"/>
          </p:cNvSpPr>
          <p:nvPr>
            <p:ph type="body" idx="1"/>
          </p:nvPr>
        </p:nvSpPr>
        <p:spPr>
          <a:xfrm>
            <a:off x="685800" y="4343400"/>
            <a:ext cx="5486400" cy="4114800"/>
          </a:xfrm>
          <a:noFill/>
          <a:ln/>
        </p:spPr>
        <p:txBody>
          <a:bodyPr/>
          <a:lstStyle/>
          <a:p>
            <a:pPr eaLnBrk="1" hangingPunct="1"/>
            <a:endParaRPr lang="pt-B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pPr eaLnBrk="1" hangingPunct="1"/>
            <a:r>
              <a:rPr lang="pt-BR" dirty="0" err="1" smtClean="0"/>
              <a:t>Sample</a:t>
            </a:r>
            <a:r>
              <a:rPr lang="pt-BR" dirty="0" smtClean="0"/>
              <a:t> disponível em http://creators.xna.com/Headlines/developmentaspx/archive/2007/02/13/Skinned-Model-Sample.</a:t>
            </a:r>
            <a:r>
              <a:rPr lang="pt-BR" dirty="0" err="1" smtClean="0"/>
              <a:t>aspx</a:t>
            </a:r>
            <a:endParaRPr lang="pt-BR" dirty="0" smtClean="0"/>
          </a:p>
          <a:p>
            <a:pPr eaLnBrk="1" hangingPunct="1"/>
            <a:endParaRPr lang="pt-BR" dirty="0" smtClean="0"/>
          </a:p>
          <a:p>
            <a:pPr eaLnBrk="1" hangingPunct="1"/>
            <a:r>
              <a:rPr lang="en-US" dirty="0" smtClean="0"/>
              <a:t>Out of the box, the XNA Framework provides only partial support for animation. It defines an intermediate object model for storing animation data inside the Content Pipeline, and can import data into this object model from FBX and X formats. The built-in </a:t>
            </a:r>
            <a:r>
              <a:rPr lang="en-US" dirty="0" err="1" smtClean="0">
                <a:hlinkClick r:id="rId3"/>
              </a:rPr>
              <a:t>ModelProcessor</a:t>
            </a:r>
            <a:r>
              <a:rPr lang="en-US" dirty="0" smtClean="0"/>
              <a:t> also converts vertex channels of </a:t>
            </a:r>
            <a:r>
              <a:rPr lang="en-US" dirty="0" err="1" smtClean="0"/>
              <a:t>BoneWeightCollection</a:t>
            </a:r>
            <a:r>
              <a:rPr lang="en-US" dirty="0" smtClean="0"/>
              <a:t> data into pairs of channels with </a:t>
            </a:r>
            <a:r>
              <a:rPr lang="en-US" dirty="0" err="1" smtClean="0"/>
              <a:t>VertexElementUsage</a:t>
            </a:r>
            <a:r>
              <a:rPr lang="en-US" dirty="0" smtClean="0"/>
              <a:t> </a:t>
            </a:r>
            <a:r>
              <a:rPr lang="en-US" dirty="0" err="1" smtClean="0"/>
              <a:t>BlendIndices</a:t>
            </a:r>
            <a:r>
              <a:rPr lang="en-US" dirty="0" smtClean="0"/>
              <a:t> and </a:t>
            </a:r>
            <a:r>
              <a:rPr lang="en-US" dirty="0" err="1" smtClean="0"/>
              <a:t>BlendWeight</a:t>
            </a:r>
            <a:r>
              <a:rPr lang="en-US" dirty="0" smtClean="0"/>
              <a:t>, suitable for skinned rendering on the GPU. The framework does not include any run-time animation classes, however. That functionality is implemented by this sample.</a:t>
            </a:r>
          </a:p>
        </p:txBody>
      </p:sp>
      <p:sp>
        <p:nvSpPr>
          <p:cNvPr id="125956" name="Date Placeholder 3"/>
          <p:cNvSpPr>
            <a:spLocks noGrp="1"/>
          </p:cNvSpPr>
          <p:nvPr>
            <p:ph type="dt" sz="quarter" idx="1"/>
          </p:nvPr>
        </p:nvSpPr>
        <p:spPr>
          <a:noFill/>
        </p:spPr>
        <p:txBody>
          <a:bodyPr/>
          <a:lstStyle/>
          <a:p>
            <a:fld id="{04C307F1-53DE-4E10-9B41-2DC11E708E31}" type="datetime8">
              <a:rPr lang="en-US" smtClean="0"/>
              <a:pPr/>
              <a:t>5/26/2009 2:01 PM</a:t>
            </a:fld>
            <a:endParaRPr lang="en-US" smtClean="0"/>
          </a:p>
        </p:txBody>
      </p:sp>
      <p:sp>
        <p:nvSpPr>
          <p:cNvPr id="125957" name="Slide Number Placeholder 4"/>
          <p:cNvSpPr>
            <a:spLocks noGrp="1"/>
          </p:cNvSpPr>
          <p:nvPr>
            <p:ph type="sldNum" sz="quarter" idx="5"/>
          </p:nvPr>
        </p:nvSpPr>
        <p:spPr>
          <a:noFill/>
        </p:spPr>
        <p:txBody>
          <a:bodyPr/>
          <a:lstStyle/>
          <a:p>
            <a:fld id="{F222B8CC-BEAA-4CE9-9EBE-BD82EB88ADE0}" type="slidenum">
              <a:rPr lang="en-US" smtClean="0"/>
              <a:pPr/>
              <a:t>45</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eaLnBrk="1" hangingPunct="1"/>
            <a:r>
              <a:rPr lang="pt-BR" dirty="0" err="1" smtClean="0"/>
              <a:t>Sample</a:t>
            </a:r>
            <a:r>
              <a:rPr lang="pt-BR" dirty="0" smtClean="0"/>
              <a:t> disponível em http://creators.xna.com/Headlines/developmentaspx/archive/2007/02/13/Sprite-Effects-Sample.</a:t>
            </a:r>
            <a:r>
              <a:rPr lang="pt-BR" dirty="0" err="1" smtClean="0"/>
              <a:t>aspx</a:t>
            </a:r>
            <a:endParaRPr lang="pt-BR" dirty="0" smtClean="0"/>
          </a:p>
          <a:p>
            <a:pPr eaLnBrk="1" hangingPunct="1"/>
            <a:endParaRPr lang="pt-BR" dirty="0" smtClean="0"/>
          </a:p>
          <a:p>
            <a:pPr eaLnBrk="1" hangingPunct="1"/>
            <a:r>
              <a:rPr lang="en-US" dirty="0" smtClean="0"/>
              <a:t>The sample includes five different rendering techniques. To switch to the next technique, press the </a:t>
            </a:r>
            <a:r>
              <a:rPr lang="en-US" b="1" dirty="0" smtClean="0"/>
              <a:t>A</a:t>
            </a:r>
            <a:r>
              <a:rPr lang="en-US" dirty="0" smtClean="0"/>
              <a:t> button on your gamepad, or SPACEBAR on your keyboard.</a:t>
            </a:r>
          </a:p>
          <a:p>
            <a:pPr eaLnBrk="1" hangingPunct="1"/>
            <a:r>
              <a:rPr lang="en-US" dirty="0" smtClean="0"/>
              <a:t>The first custom content pipeline processor merges color and alpha information from two separate source files into a single texture. This allows the alpha data to be drawn as a simple grayscale image, which can be convenient if you are using a paint program that does not properly support images with embedded alpha channels.</a:t>
            </a:r>
          </a:p>
          <a:p>
            <a:pPr eaLnBrk="1" hangingPunct="1"/>
            <a:r>
              <a:rPr lang="en-US" dirty="0" smtClean="0"/>
              <a:t>The second custom processor converts an image containing grayscale height values into a normal-map texture.</a:t>
            </a:r>
          </a:p>
        </p:txBody>
      </p:sp>
      <p:sp>
        <p:nvSpPr>
          <p:cNvPr id="126980" name="Date Placeholder 3"/>
          <p:cNvSpPr>
            <a:spLocks noGrp="1"/>
          </p:cNvSpPr>
          <p:nvPr>
            <p:ph type="dt" sz="quarter" idx="1"/>
          </p:nvPr>
        </p:nvSpPr>
        <p:spPr>
          <a:noFill/>
        </p:spPr>
        <p:txBody>
          <a:bodyPr/>
          <a:lstStyle/>
          <a:p>
            <a:fld id="{848DEA8A-17E7-4ED1-9ACD-3507E00D8F53}" type="datetime8">
              <a:rPr lang="en-US" smtClean="0"/>
              <a:pPr/>
              <a:t>5/26/2009 2:01 PM</a:t>
            </a:fld>
            <a:endParaRPr lang="en-US" smtClean="0"/>
          </a:p>
        </p:txBody>
      </p:sp>
      <p:sp>
        <p:nvSpPr>
          <p:cNvPr id="126981" name="Slide Number Placeholder 4"/>
          <p:cNvSpPr>
            <a:spLocks noGrp="1"/>
          </p:cNvSpPr>
          <p:nvPr>
            <p:ph type="sldNum" sz="quarter" idx="5"/>
          </p:nvPr>
        </p:nvSpPr>
        <p:spPr>
          <a:noFill/>
        </p:spPr>
        <p:txBody>
          <a:bodyPr/>
          <a:lstStyle/>
          <a:p>
            <a:fld id="{F233167E-85CE-4FE5-8A82-8C81B2211010}" type="slidenum">
              <a:rPr lang="en-US" smtClean="0"/>
              <a:pPr/>
              <a:t>46</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pPr eaLnBrk="1" hangingPunct="1"/>
            <a:r>
              <a:rPr lang="pt-BR" dirty="0" err="1" smtClean="0"/>
              <a:t>Sample</a:t>
            </a:r>
            <a:r>
              <a:rPr lang="pt-BR" dirty="0" smtClean="0"/>
              <a:t> disponível em http://creators.xna.com/Headlines/developmentaspx/archive/2007/02/13/Generated-Geometry-Sample.</a:t>
            </a:r>
            <a:r>
              <a:rPr lang="pt-BR" dirty="0" err="1" smtClean="0"/>
              <a:t>aspx</a:t>
            </a:r>
            <a:endParaRPr lang="pt-BR" dirty="0" smtClean="0"/>
          </a:p>
          <a:p>
            <a:pPr eaLnBrk="1" hangingPunct="1"/>
            <a:endParaRPr lang="pt-BR" dirty="0" smtClean="0"/>
          </a:p>
          <a:p>
            <a:pPr eaLnBrk="1" hangingPunct="1"/>
            <a:r>
              <a:rPr lang="en-US" dirty="0" smtClean="0"/>
              <a:t>The sample renders a simple terrain with a sky behind it. The input data consists entirely of textures: a height-field bitmap describing the terrain, and a sky bitmap. Custom content pipeline processors convert the height-field bitmap into geometry, and generate a </a:t>
            </a:r>
            <a:r>
              <a:rPr lang="en-US" dirty="0" err="1" smtClean="0"/>
              <a:t>skydome</a:t>
            </a:r>
            <a:r>
              <a:rPr lang="en-US" dirty="0" smtClean="0"/>
              <a:t> mesh for rendering the sky texture.</a:t>
            </a:r>
          </a:p>
        </p:txBody>
      </p:sp>
      <p:sp>
        <p:nvSpPr>
          <p:cNvPr id="128004" name="Date Placeholder 3"/>
          <p:cNvSpPr>
            <a:spLocks noGrp="1"/>
          </p:cNvSpPr>
          <p:nvPr>
            <p:ph type="dt" sz="quarter" idx="1"/>
          </p:nvPr>
        </p:nvSpPr>
        <p:spPr>
          <a:noFill/>
        </p:spPr>
        <p:txBody>
          <a:bodyPr/>
          <a:lstStyle/>
          <a:p>
            <a:fld id="{76672212-191B-4565-8450-C6CD4C001A56}" type="datetime8">
              <a:rPr lang="en-US" smtClean="0"/>
              <a:pPr/>
              <a:t>5/26/2009 2:01 PM</a:t>
            </a:fld>
            <a:endParaRPr lang="en-US" smtClean="0"/>
          </a:p>
        </p:txBody>
      </p:sp>
      <p:sp>
        <p:nvSpPr>
          <p:cNvPr id="128005" name="Slide Number Placeholder 4"/>
          <p:cNvSpPr>
            <a:spLocks noGrp="1"/>
          </p:cNvSpPr>
          <p:nvPr>
            <p:ph type="sldNum" sz="quarter" idx="5"/>
          </p:nvPr>
        </p:nvSpPr>
        <p:spPr>
          <a:noFill/>
        </p:spPr>
        <p:txBody>
          <a:bodyPr/>
          <a:lstStyle/>
          <a:p>
            <a:fld id="{C081FDE2-C214-4FB6-9779-3E9EB0BBA3B6}" type="slidenum">
              <a:rPr lang="en-US" smtClean="0"/>
              <a:pPr/>
              <a:t>47</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pPr eaLnBrk="1" hangingPunct="1"/>
            <a:r>
              <a:rPr lang="en-US" dirty="0" smtClean="0"/>
              <a:t>Sample </a:t>
            </a:r>
            <a:r>
              <a:rPr lang="en-US" dirty="0" err="1" smtClean="0"/>
              <a:t>disponível</a:t>
            </a:r>
            <a:r>
              <a:rPr lang="en-US" dirty="0" smtClean="0"/>
              <a:t> </a:t>
            </a:r>
            <a:r>
              <a:rPr lang="en-US" dirty="0" err="1" smtClean="0"/>
              <a:t>em</a:t>
            </a:r>
            <a:r>
              <a:rPr lang="en-US" dirty="0" smtClean="0"/>
              <a:t> http://creators.xna.com/Headlines/developmentaspx/archive/2007/02/22/Billboard-Sample.aspx</a:t>
            </a:r>
          </a:p>
          <a:p>
            <a:pPr eaLnBrk="1" hangingPunct="1"/>
            <a:endParaRPr lang="en-US" dirty="0" smtClean="0"/>
          </a:p>
          <a:p>
            <a:pPr eaLnBrk="1" hangingPunct="1"/>
            <a:r>
              <a:rPr lang="en-US" dirty="0" smtClean="0"/>
              <a:t>A billboard is a way of faking complex objects without bothering to render a full 3D model. The idea is that where the 3D object would have been, you simply render a 2D sprite with a picture of the object textured onto it. If the player moves around to look at the object from a different direction, you rotate the sprite so that it will always face toward the camera, thus preventing them from ever seeing it "edge on" and being able to tell that it is just a 2D image.</a:t>
            </a:r>
          </a:p>
          <a:p>
            <a:pPr eaLnBrk="1" hangingPunct="1"/>
            <a:endParaRPr lang="en-US" dirty="0" smtClean="0"/>
          </a:p>
          <a:p>
            <a:pPr eaLnBrk="1" hangingPunct="1"/>
            <a:r>
              <a:rPr lang="en-US" dirty="0" smtClean="0"/>
              <a:t>This technique is obviously not as convincing as rendering a true 3D model would be, but it can be much faster, especially for large numbers of objects such as the field of grass shown in this sample. By moving the camera around, you can get an idea of what situations the billboards look good in, and also where the illusion starts to break down.</a:t>
            </a:r>
          </a:p>
          <a:p>
            <a:pPr eaLnBrk="1" hangingPunct="1"/>
            <a:endParaRPr lang="en-US" dirty="0" smtClean="0"/>
          </a:p>
          <a:p>
            <a:pPr eaLnBrk="1" hangingPunct="1"/>
            <a:r>
              <a:rPr lang="en-US" dirty="0" smtClean="0"/>
              <a:t>Because this billboard implementation runs entirely in the vertex </a:t>
            </a:r>
            <a:r>
              <a:rPr lang="en-US" dirty="0" err="1" smtClean="0"/>
              <a:t>shader</a:t>
            </a:r>
            <a:r>
              <a:rPr lang="en-US" dirty="0" smtClean="0"/>
              <a:t>, there is no additional CPU load from rendering billboards compared to normal static geometry. This makes it feasible to render very large numbers of billboards at a good </a:t>
            </a:r>
            <a:r>
              <a:rPr lang="en-US" dirty="0" err="1" smtClean="0"/>
              <a:t>framerate</a:t>
            </a:r>
            <a:r>
              <a:rPr lang="en-US" dirty="0" smtClean="0"/>
              <a:t>.</a:t>
            </a:r>
          </a:p>
          <a:p>
            <a:pPr eaLnBrk="1" hangingPunct="1"/>
            <a:endParaRPr lang="en-US" dirty="0" smtClean="0"/>
          </a:p>
          <a:p>
            <a:pPr eaLnBrk="1" hangingPunct="1"/>
            <a:endParaRPr lang="pt-BR" dirty="0" smtClean="0"/>
          </a:p>
        </p:txBody>
      </p:sp>
      <p:sp>
        <p:nvSpPr>
          <p:cNvPr id="129028" name="Date Placeholder 3"/>
          <p:cNvSpPr>
            <a:spLocks noGrp="1"/>
          </p:cNvSpPr>
          <p:nvPr>
            <p:ph type="dt" sz="quarter" idx="1"/>
          </p:nvPr>
        </p:nvSpPr>
        <p:spPr>
          <a:noFill/>
        </p:spPr>
        <p:txBody>
          <a:bodyPr/>
          <a:lstStyle/>
          <a:p>
            <a:fld id="{6876528E-BD95-44B2-92F2-ED08FB554308}" type="datetime8">
              <a:rPr lang="en-US" smtClean="0"/>
              <a:pPr/>
              <a:t>5/26/2009 2:01 PM</a:t>
            </a:fld>
            <a:endParaRPr lang="en-US" smtClean="0"/>
          </a:p>
        </p:txBody>
      </p:sp>
      <p:sp>
        <p:nvSpPr>
          <p:cNvPr id="129029" name="Slide Number Placeholder 4"/>
          <p:cNvSpPr>
            <a:spLocks noGrp="1"/>
          </p:cNvSpPr>
          <p:nvPr>
            <p:ph type="sldNum" sz="quarter" idx="5"/>
          </p:nvPr>
        </p:nvSpPr>
        <p:spPr>
          <a:noFill/>
        </p:spPr>
        <p:txBody>
          <a:bodyPr/>
          <a:lstStyle/>
          <a:p>
            <a:fld id="{6E2B9017-EE84-4FA6-AF3D-7876BACF9A08}" type="slidenum">
              <a:rPr lang="en-US" smtClean="0"/>
              <a:pPr/>
              <a:t>48</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pPr eaLnBrk="1" hangingPunct="1"/>
            <a:r>
              <a:rPr lang="en-US" dirty="0" smtClean="0"/>
              <a:t>Sample </a:t>
            </a:r>
            <a:r>
              <a:rPr lang="en-US" dirty="0" err="1" smtClean="0"/>
              <a:t>disponível</a:t>
            </a:r>
            <a:r>
              <a:rPr lang="en-US" dirty="0" smtClean="0"/>
              <a:t> </a:t>
            </a:r>
            <a:r>
              <a:rPr lang="en-US" dirty="0" err="1" smtClean="0"/>
              <a:t>em</a:t>
            </a:r>
            <a:r>
              <a:rPr lang="en-US" dirty="0" smtClean="0"/>
              <a:t> http://creators.xna.com/Headlines/developmentaspx/archive/2007/02/22/Billboard-Sample.aspx</a:t>
            </a:r>
          </a:p>
          <a:p>
            <a:pPr eaLnBrk="1" hangingPunct="1"/>
            <a:endParaRPr lang="en-US" dirty="0" smtClean="0"/>
          </a:p>
          <a:p>
            <a:pPr eaLnBrk="1" hangingPunct="1"/>
            <a:r>
              <a:rPr lang="en-US" dirty="0" smtClean="0"/>
              <a:t>A billboard is a way of faking complex objects without bothering to render a full 3D model. The idea is that where the 3D object would have been, you simply render a 2D sprite with a picture of the object textured onto it. If the player moves around to look at the object from a different direction, you rotate the sprite so that it will always face toward the camera, thus preventing them from ever seeing it "edge on" and being able to tell that it is just a 2D image.</a:t>
            </a:r>
          </a:p>
          <a:p>
            <a:pPr eaLnBrk="1" hangingPunct="1"/>
            <a:endParaRPr lang="en-US" dirty="0" smtClean="0"/>
          </a:p>
          <a:p>
            <a:pPr eaLnBrk="1" hangingPunct="1"/>
            <a:r>
              <a:rPr lang="en-US" dirty="0" smtClean="0"/>
              <a:t>This technique is obviously not as convincing as rendering a true 3D model would be, but it can be much faster, especially for large numbers of objects such as the field of grass shown in this sample. By moving the camera around, you can get an idea of what situations the billboards look good in, and also where the illusion starts to break down.</a:t>
            </a:r>
          </a:p>
          <a:p>
            <a:pPr eaLnBrk="1" hangingPunct="1"/>
            <a:endParaRPr lang="en-US" dirty="0" smtClean="0"/>
          </a:p>
          <a:p>
            <a:pPr eaLnBrk="1" hangingPunct="1"/>
            <a:r>
              <a:rPr lang="en-US" dirty="0" smtClean="0"/>
              <a:t>Because this billboard implementation runs entirely in the vertex </a:t>
            </a:r>
            <a:r>
              <a:rPr lang="en-US" dirty="0" err="1" smtClean="0"/>
              <a:t>shader</a:t>
            </a:r>
            <a:r>
              <a:rPr lang="en-US" dirty="0" smtClean="0"/>
              <a:t>, there is no additional CPU load from rendering billboards compared to normal static geometry. This makes it feasible to render very large numbers of billboards at a good </a:t>
            </a:r>
            <a:r>
              <a:rPr lang="en-US" dirty="0" err="1" smtClean="0"/>
              <a:t>framerate</a:t>
            </a:r>
            <a:r>
              <a:rPr lang="en-US" dirty="0" smtClean="0"/>
              <a:t>.</a:t>
            </a:r>
          </a:p>
          <a:p>
            <a:pPr eaLnBrk="1" hangingPunct="1"/>
            <a:endParaRPr lang="en-US" dirty="0" smtClean="0"/>
          </a:p>
          <a:p>
            <a:pPr eaLnBrk="1" hangingPunct="1"/>
            <a:endParaRPr lang="pt-BR" dirty="0" smtClean="0"/>
          </a:p>
        </p:txBody>
      </p:sp>
      <p:sp>
        <p:nvSpPr>
          <p:cNvPr id="130052" name="Date Placeholder 3"/>
          <p:cNvSpPr>
            <a:spLocks noGrp="1"/>
          </p:cNvSpPr>
          <p:nvPr>
            <p:ph type="dt" sz="quarter" idx="1"/>
          </p:nvPr>
        </p:nvSpPr>
        <p:spPr>
          <a:noFill/>
        </p:spPr>
        <p:txBody>
          <a:bodyPr/>
          <a:lstStyle/>
          <a:p>
            <a:fld id="{70190E49-B22E-498F-9A1C-C4672B48DA54}" type="datetime8">
              <a:rPr lang="en-US" smtClean="0"/>
              <a:pPr/>
              <a:t>5/26/2009 2:01 PM</a:t>
            </a:fld>
            <a:endParaRPr lang="en-US" smtClean="0"/>
          </a:p>
        </p:txBody>
      </p:sp>
      <p:sp>
        <p:nvSpPr>
          <p:cNvPr id="130053" name="Slide Number Placeholder 4"/>
          <p:cNvSpPr>
            <a:spLocks noGrp="1"/>
          </p:cNvSpPr>
          <p:nvPr>
            <p:ph type="sldNum" sz="quarter" idx="5"/>
          </p:nvPr>
        </p:nvSpPr>
        <p:spPr>
          <a:noFill/>
        </p:spPr>
        <p:txBody>
          <a:bodyPr/>
          <a:lstStyle/>
          <a:p>
            <a:fld id="{BB45309E-BECC-41FB-BDF1-135EEBF0D0D7}" type="slidenum">
              <a:rPr lang="en-US" smtClean="0"/>
              <a:pPr/>
              <a:t>49</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pPr eaLnBrk="1" hangingPunct="1"/>
            <a:r>
              <a:rPr lang="pt-BR" dirty="0" err="1" smtClean="0"/>
              <a:t>Sample</a:t>
            </a:r>
            <a:r>
              <a:rPr lang="pt-BR" dirty="0" smtClean="0"/>
              <a:t> disponível </a:t>
            </a:r>
            <a:r>
              <a:rPr lang="pt-BR" dirty="0" smtClean="0"/>
              <a:t>em</a:t>
            </a:r>
            <a:endParaRPr lang="pt-BR" dirty="0" smtClean="0"/>
          </a:p>
          <a:p>
            <a:pPr eaLnBrk="1" hangingPunct="1"/>
            <a:r>
              <a:rPr lang="pt-BR" dirty="0" smtClean="0"/>
              <a:t>http://creators.xna.com/Headlines/developmentaspx/archive/2007/02/13/Tiled-Sprites-Sample.</a:t>
            </a:r>
            <a:r>
              <a:rPr lang="pt-BR" dirty="0" err="1" smtClean="0"/>
              <a:t>aspx</a:t>
            </a:r>
            <a:endParaRPr lang="pt-BR" dirty="0" smtClean="0"/>
          </a:p>
          <a:p>
            <a:pPr eaLnBrk="1" hangingPunct="1"/>
            <a:r>
              <a:rPr lang="en-US" dirty="0" smtClean="0"/>
              <a:t>A common technique for getting the most mileage out of sprites is to use grids of sprite "tiles" to reduce the amount of texture data needed at any one time to draw a scene. Tiles are individual sprites that are repeated to create a composite 2D image. Often, multiple source tiles are stored in a single texture, sometimes called a sprite sheet.</a:t>
            </a:r>
          </a:p>
          <a:p>
            <a:pPr eaLnBrk="1" hangingPunct="1"/>
            <a:r>
              <a:rPr lang="en-US" dirty="0" smtClean="0"/>
              <a:t>Although a game level might have tens of thousands of tiles in the game world, only those that are visible should be drawn. Otherwise, you see a severe performance hit for submitting more draw calls than are needed to render the scene.</a:t>
            </a:r>
          </a:p>
          <a:p>
            <a:pPr eaLnBrk="1" hangingPunct="1"/>
            <a:r>
              <a:rPr lang="en-US" dirty="0" smtClean="0"/>
              <a:t>To simplify interactions with the tiles in the game world, the sample provides a 2D Camera implementation. You will find a camera abstraction useful, particularly when rotating or zooming the world. This enables you to rapidly translate screen space to world space.</a:t>
            </a:r>
          </a:p>
          <a:p>
            <a:pPr eaLnBrk="1" hangingPunct="1"/>
            <a:r>
              <a:rPr lang="en-US" dirty="0" smtClean="0"/>
              <a:t>Sprite animation is a similar data management task to tiling, since several source sprites make up multiple frames of an animation. This sample shows a way to quickly generate a series of animation frames from a sprite sheet and step through the animation.</a:t>
            </a:r>
          </a:p>
        </p:txBody>
      </p:sp>
      <p:sp>
        <p:nvSpPr>
          <p:cNvPr id="131076" name="Date Placeholder 3"/>
          <p:cNvSpPr>
            <a:spLocks noGrp="1"/>
          </p:cNvSpPr>
          <p:nvPr>
            <p:ph type="dt" sz="quarter" idx="1"/>
          </p:nvPr>
        </p:nvSpPr>
        <p:spPr>
          <a:noFill/>
        </p:spPr>
        <p:txBody>
          <a:bodyPr/>
          <a:lstStyle/>
          <a:p>
            <a:fld id="{0592EE06-6385-43E9-840F-26997FD5E8C4}" type="datetime8">
              <a:rPr lang="en-US" smtClean="0"/>
              <a:pPr/>
              <a:t>5/26/2009 2:41 PM</a:t>
            </a:fld>
            <a:endParaRPr lang="en-US" smtClean="0"/>
          </a:p>
        </p:txBody>
      </p:sp>
      <p:sp>
        <p:nvSpPr>
          <p:cNvPr id="131077" name="Slide Number Placeholder 4"/>
          <p:cNvSpPr>
            <a:spLocks noGrp="1"/>
          </p:cNvSpPr>
          <p:nvPr>
            <p:ph type="sldNum" sz="quarter" idx="5"/>
          </p:nvPr>
        </p:nvSpPr>
        <p:spPr>
          <a:noFill/>
        </p:spPr>
        <p:txBody>
          <a:bodyPr/>
          <a:lstStyle/>
          <a:p>
            <a:fld id="{66DFA18B-39AE-4868-AD35-C112C4F413FA}" type="slidenum">
              <a:rPr lang="en-US" smtClean="0"/>
              <a:pPr/>
              <a:t>50</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pPr eaLnBrk="1" hangingPunct="1"/>
            <a:r>
              <a:rPr lang="pt-BR" dirty="0" err="1" smtClean="0"/>
              <a:t>Sample</a:t>
            </a:r>
            <a:r>
              <a:rPr lang="pt-BR" dirty="0" smtClean="0"/>
              <a:t> disponível em http://fabio.policarpo.nom.br/xna/index.htm</a:t>
            </a:r>
          </a:p>
          <a:p>
            <a:pPr eaLnBrk="1" hangingPunct="1"/>
            <a:endParaRPr lang="pt-BR" dirty="0" smtClean="0"/>
          </a:p>
          <a:p>
            <a:pPr eaLnBrk="1" hangingPunct="1"/>
            <a:r>
              <a:rPr lang="en-US" dirty="0" smtClean="0"/>
              <a:t>This sample supports point and box collision detection and response to any generic 3D</a:t>
            </a:r>
          </a:p>
          <a:p>
            <a:pPr eaLnBrk="1" hangingPunct="1"/>
            <a:r>
              <a:rPr lang="en-US" dirty="0" smtClean="0"/>
              <a:t>polygon mesh. It was designed to work well under windows and Xbox360 and uses a tree structure to </a:t>
            </a:r>
            <a:r>
              <a:rPr lang="pt-BR" dirty="0" err="1" smtClean="0"/>
              <a:t>accelerate</a:t>
            </a:r>
            <a:r>
              <a:rPr lang="pt-BR" dirty="0" smtClean="0"/>
              <a:t> </a:t>
            </a:r>
            <a:r>
              <a:rPr lang="pt-BR" dirty="0" err="1" smtClean="0"/>
              <a:t>intersection</a:t>
            </a:r>
            <a:r>
              <a:rPr lang="pt-BR" dirty="0" smtClean="0"/>
              <a:t> </a:t>
            </a:r>
            <a:r>
              <a:rPr lang="pt-BR" dirty="0" err="1" smtClean="0"/>
              <a:t>calculations</a:t>
            </a:r>
            <a:r>
              <a:rPr lang="pt-BR" dirty="0" smtClean="0"/>
              <a:t>.</a:t>
            </a:r>
          </a:p>
          <a:p>
            <a:pPr eaLnBrk="1" hangingPunct="1"/>
            <a:endParaRPr lang="pt-BR" dirty="0" smtClean="0"/>
          </a:p>
          <a:p>
            <a:pPr eaLnBrk="1" hangingPunct="1"/>
            <a:r>
              <a:rPr lang="en-US" dirty="0" smtClean="0"/>
              <a:t>A sample game using the library is supplied and implements two common game cameras used by FPS games. The cameras use the box collision support to constrain the player inside the game level.</a:t>
            </a:r>
          </a:p>
          <a:p>
            <a:pPr eaLnBrk="1" hangingPunct="1"/>
            <a:endParaRPr lang="en-US" dirty="0" smtClean="0"/>
          </a:p>
          <a:p>
            <a:pPr eaLnBrk="1" hangingPunct="1"/>
            <a:r>
              <a:rPr lang="en-US" dirty="0" smtClean="0"/>
              <a:t>Weapon projectile collision is also demonstrated using the point collision support for faster performance allowing a large number of projectiles at the same time.</a:t>
            </a:r>
          </a:p>
          <a:p>
            <a:pPr eaLnBrk="1" hangingPunct="1"/>
            <a:endParaRPr lang="en-US" dirty="0" smtClean="0"/>
          </a:p>
          <a:p>
            <a:pPr eaLnBrk="1" hangingPunct="1"/>
            <a:r>
              <a:rPr lang="en-US" dirty="0" smtClean="0"/>
              <a:t>The observer camera used in the demo behaves like a ship from the game Descent. It collides as a cube and can move in any direction (6 DOF camera moving and rotating in all three axis).</a:t>
            </a:r>
          </a:p>
          <a:p>
            <a:pPr eaLnBrk="1" hangingPunct="1"/>
            <a:endParaRPr lang="en-US" dirty="0" smtClean="0"/>
          </a:p>
          <a:p>
            <a:pPr eaLnBrk="1" hangingPunct="1"/>
            <a:r>
              <a:rPr lang="en-US" dirty="0" smtClean="0"/>
              <a:t>The person camera behaves like a Quake player. It uses a rectangle box (square in XZ plane) and in subjected to a gravity force on the Y axis. The camera uses a second box collision call to detect contact with ground allowing the player to jump and smoothly go up and down stairs and ramps.</a:t>
            </a:r>
            <a:endParaRPr lang="pt-BR" dirty="0" smtClean="0"/>
          </a:p>
          <a:p>
            <a:pPr eaLnBrk="1" hangingPunct="1"/>
            <a:endParaRPr lang="pt-BR" dirty="0" smtClean="0"/>
          </a:p>
        </p:txBody>
      </p:sp>
      <p:sp>
        <p:nvSpPr>
          <p:cNvPr id="132100" name="Date Placeholder 3"/>
          <p:cNvSpPr>
            <a:spLocks noGrp="1"/>
          </p:cNvSpPr>
          <p:nvPr>
            <p:ph type="dt" sz="quarter" idx="1"/>
          </p:nvPr>
        </p:nvSpPr>
        <p:spPr>
          <a:noFill/>
        </p:spPr>
        <p:txBody>
          <a:bodyPr/>
          <a:lstStyle/>
          <a:p>
            <a:fld id="{68CB272C-5D56-424B-B191-D4C13C34E5F4}" type="datetime8">
              <a:rPr lang="en-US" smtClean="0"/>
              <a:pPr/>
              <a:t>5/26/2009 2:01 PM</a:t>
            </a:fld>
            <a:endParaRPr lang="en-US" smtClean="0"/>
          </a:p>
        </p:txBody>
      </p:sp>
      <p:sp>
        <p:nvSpPr>
          <p:cNvPr id="132101" name="Slide Number Placeholder 4"/>
          <p:cNvSpPr>
            <a:spLocks noGrp="1"/>
          </p:cNvSpPr>
          <p:nvPr>
            <p:ph type="sldNum" sz="quarter" idx="5"/>
          </p:nvPr>
        </p:nvSpPr>
        <p:spPr>
          <a:noFill/>
        </p:spPr>
        <p:txBody>
          <a:bodyPr/>
          <a:lstStyle/>
          <a:p>
            <a:fld id="{23155066-6BCB-4081-B982-671DF5A4C976}" type="slidenum">
              <a:rPr lang="en-US" smtClean="0"/>
              <a:pPr/>
              <a:t>51</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endParaRPr lang="pt-BR" dirty="0" smtClean="0"/>
          </a:p>
        </p:txBody>
      </p:sp>
      <p:sp>
        <p:nvSpPr>
          <p:cNvPr id="4" name="Date Placeholder 3"/>
          <p:cNvSpPr>
            <a:spLocks noGrp="1"/>
          </p:cNvSpPr>
          <p:nvPr>
            <p:ph type="dt" sz="quarter" idx="1"/>
          </p:nvPr>
        </p:nvSpPr>
        <p:spPr/>
        <p:txBody>
          <a:bodyPr/>
          <a:lstStyle/>
          <a:p>
            <a:pPr>
              <a:defRPr/>
            </a:pPr>
            <a:fld id="{FC18EBBF-0A8A-4C8B-9954-368FEE9414A3}" type="datetime8">
              <a:rPr lang="en-US" smtClean="0"/>
              <a:pPr>
                <a:defRPr/>
              </a:pPr>
              <a:t>5/26/2009 2:01 PM</a:t>
            </a:fld>
            <a:endParaRPr lang="en-US" dirty="0"/>
          </a:p>
        </p:txBody>
      </p:sp>
      <p:sp>
        <p:nvSpPr>
          <p:cNvPr id="5" name="Slide Number Placeholder 4"/>
          <p:cNvSpPr>
            <a:spLocks noGrp="1"/>
          </p:cNvSpPr>
          <p:nvPr>
            <p:ph type="sldNum" sz="quarter" idx="5"/>
          </p:nvPr>
        </p:nvSpPr>
        <p:spPr/>
        <p:txBody>
          <a:bodyPr/>
          <a:lstStyle/>
          <a:p>
            <a:pPr>
              <a:defRPr/>
            </a:pPr>
            <a:fld id="{7911853E-5B0C-482F-B633-43139CCBCBD0}" type="slidenum">
              <a:rPr lang="en-US" smtClean="0"/>
              <a:pPr>
                <a:defRPr/>
              </a:pPr>
              <a:t>52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Jogos</a:t>
            </a:r>
            <a:r>
              <a:rPr lang="en-US" dirty="0" smtClean="0"/>
              <a:t> </a:t>
            </a:r>
            <a:r>
              <a:rPr lang="en-US" dirty="0" err="1" smtClean="0"/>
              <a:t>que</a:t>
            </a:r>
            <a:r>
              <a:rPr lang="en-US" dirty="0" smtClean="0"/>
              <a:t> </a:t>
            </a:r>
            <a:r>
              <a:rPr lang="en-US" dirty="0" err="1" smtClean="0"/>
              <a:t>envolvem</a:t>
            </a:r>
            <a:r>
              <a:rPr lang="en-US" dirty="0" smtClean="0"/>
              <a:t> </a:t>
            </a:r>
            <a:r>
              <a:rPr lang="en-US" dirty="0" err="1" smtClean="0"/>
              <a:t>centenas</a:t>
            </a:r>
            <a:r>
              <a:rPr lang="en-US" dirty="0" smtClean="0"/>
              <a:t> de </a:t>
            </a:r>
            <a:r>
              <a:rPr lang="en-US" dirty="0" err="1" smtClean="0"/>
              <a:t>pessoas</a:t>
            </a:r>
            <a:r>
              <a:rPr lang="en-US" dirty="0" smtClean="0"/>
              <a:t> e </a:t>
            </a:r>
            <a:r>
              <a:rPr lang="en-US" dirty="0" err="1" smtClean="0"/>
              <a:t>possuem</a:t>
            </a:r>
            <a:r>
              <a:rPr lang="en-US" dirty="0" smtClean="0"/>
              <a:t> </a:t>
            </a:r>
            <a:r>
              <a:rPr lang="en-US" dirty="0" err="1" smtClean="0"/>
              <a:t>orçamentos</a:t>
            </a:r>
            <a:r>
              <a:rPr lang="en-US" dirty="0" smtClean="0"/>
              <a:t> </a:t>
            </a:r>
            <a:r>
              <a:rPr lang="en-US" dirty="0" err="1" smtClean="0"/>
              <a:t>milionários</a:t>
            </a:r>
            <a:r>
              <a:rPr lang="en-US" dirty="0" smtClean="0"/>
              <a:t>. A </a:t>
            </a:r>
            <a:r>
              <a:rPr lang="en-US" dirty="0" err="1" smtClean="0"/>
              <a:t>qualidade</a:t>
            </a:r>
            <a:r>
              <a:rPr lang="en-US" baseline="0" dirty="0" smtClean="0"/>
              <a:t> </a:t>
            </a:r>
            <a:r>
              <a:rPr lang="en-US" baseline="0" dirty="0" err="1" smtClean="0"/>
              <a:t>gráfica</a:t>
            </a:r>
            <a:r>
              <a:rPr lang="en-US" baseline="0" dirty="0" smtClean="0"/>
              <a:t> </a:t>
            </a:r>
            <a:r>
              <a:rPr lang="en-US" baseline="0" dirty="0" err="1" smtClean="0"/>
              <a:t>evidencia</a:t>
            </a:r>
            <a:r>
              <a:rPr lang="en-US" baseline="0" dirty="0" smtClean="0"/>
              <a:t> a </a:t>
            </a:r>
            <a:r>
              <a:rPr lang="en-US" baseline="0" dirty="0" err="1" smtClean="0"/>
              <a:t>evolução</a:t>
            </a:r>
            <a:r>
              <a:rPr lang="en-US" baseline="0" dirty="0" smtClean="0"/>
              <a:t> no </a:t>
            </a:r>
            <a:r>
              <a:rPr lang="en-US" baseline="0" dirty="0" err="1" smtClean="0"/>
              <a:t>desenvolvimento</a:t>
            </a:r>
            <a:r>
              <a:rPr lang="en-US" baseline="0" dirty="0" smtClean="0"/>
              <a:t> de </a:t>
            </a:r>
            <a:r>
              <a:rPr lang="en-US" baseline="0" dirty="0" err="1" smtClean="0"/>
              <a:t>jogos</a:t>
            </a:r>
            <a:r>
              <a:rPr lang="en-US" baseline="0" dirty="0" smtClean="0"/>
              <a:t>. </a:t>
            </a:r>
          </a:p>
          <a:p>
            <a:r>
              <a:rPr lang="en-US" baseline="0" dirty="0" smtClean="0"/>
              <a:t>O </a:t>
            </a:r>
            <a:r>
              <a:rPr lang="en-US" baseline="0" dirty="0" err="1" smtClean="0"/>
              <a:t>gameplay</a:t>
            </a:r>
            <a:r>
              <a:rPr lang="en-US" baseline="0" dirty="0" smtClean="0"/>
              <a:t> do Viva Piñata e do Gears of War, </a:t>
            </a:r>
            <a:r>
              <a:rPr lang="en-US" baseline="0" dirty="0" err="1" smtClean="0"/>
              <a:t>por</a:t>
            </a:r>
            <a:r>
              <a:rPr lang="en-US" baseline="0" dirty="0" smtClean="0"/>
              <a:t> </a:t>
            </a:r>
            <a:r>
              <a:rPr lang="en-US" baseline="0" dirty="0" err="1" smtClean="0"/>
              <a:t>exemplo</a:t>
            </a:r>
            <a:r>
              <a:rPr lang="en-US" baseline="0" dirty="0" smtClean="0"/>
              <a:t>, é </a:t>
            </a:r>
            <a:r>
              <a:rPr lang="en-US" baseline="0" dirty="0" err="1" smtClean="0"/>
              <a:t>bem</a:t>
            </a:r>
            <a:r>
              <a:rPr lang="en-US" baseline="0" dirty="0" smtClean="0"/>
              <a:t> </a:t>
            </a:r>
            <a:r>
              <a:rPr lang="en-US" baseline="0" dirty="0" err="1" smtClean="0"/>
              <a:t>próximo</a:t>
            </a:r>
            <a:r>
              <a:rPr lang="en-US" baseline="0" dirty="0" smtClean="0"/>
              <a:t> do </a:t>
            </a:r>
            <a:r>
              <a:rPr lang="en-US" baseline="0" dirty="0" err="1" smtClean="0"/>
              <a:t>que</a:t>
            </a:r>
            <a:r>
              <a:rPr lang="en-US" baseline="0" dirty="0" smtClean="0"/>
              <a:t> </a:t>
            </a:r>
            <a:r>
              <a:rPr lang="en-US" baseline="0" dirty="0" err="1" smtClean="0"/>
              <a:t>mostram</a:t>
            </a:r>
            <a:r>
              <a:rPr lang="en-US" baseline="0" dirty="0" smtClean="0"/>
              <a:t> as </a:t>
            </a:r>
            <a:r>
              <a:rPr lang="en-US" baseline="0" dirty="0" err="1" smtClean="0"/>
              <a:t>fotos</a:t>
            </a:r>
            <a:r>
              <a:rPr lang="en-US" baseline="0" dirty="0" smtClean="0"/>
              <a:t> </a:t>
            </a:r>
            <a:r>
              <a:rPr lang="en-US" baseline="0" dirty="0" err="1" smtClean="0"/>
              <a:t>acima</a:t>
            </a:r>
            <a:r>
              <a:rPr lang="en-US" baseline="0" dirty="0" smtClean="0"/>
              <a:t>.</a:t>
            </a:r>
            <a:endParaRPr lang="pt-BR" dirty="0"/>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dt" sz="quarter" idx="1"/>
          </p:nvPr>
        </p:nvSpPr>
        <p:spPr/>
        <p:txBody>
          <a:bodyPr/>
          <a:lstStyle/>
          <a:p>
            <a:pPr>
              <a:defRPr/>
            </a:pPr>
            <a:fld id="{492BF0AC-13EF-4C90-ADC9-CB023AF9649A}" type="datetime8">
              <a:rPr lang="en-US" smtClean="0"/>
              <a:pPr>
                <a:defRPr/>
              </a:pPr>
              <a:t>5/26/2009 2:01 PM</a:t>
            </a:fld>
            <a:endParaRPr lang="en-US" smtClean="0"/>
          </a:p>
        </p:txBody>
      </p:sp>
      <p:sp>
        <p:nvSpPr>
          <p:cNvPr id="26627" name="Rectangle 7"/>
          <p:cNvSpPr>
            <a:spLocks noGrp="1" noChangeArrowheads="1"/>
          </p:cNvSpPr>
          <p:nvPr>
            <p:ph type="sldNum" sz="quarter" idx="5"/>
          </p:nvPr>
        </p:nvSpPr>
        <p:spPr/>
        <p:txBody>
          <a:bodyPr/>
          <a:lstStyle/>
          <a:p>
            <a:pPr>
              <a:defRPr/>
            </a:pPr>
            <a:fld id="{5EE0B9B6-A68F-4DA8-8FF9-81225682D6FA}" type="slidenum">
              <a:rPr lang="en-US" smtClean="0"/>
              <a:pPr>
                <a:defRPr/>
              </a:pPr>
              <a:t>53</a:t>
            </a:fld>
            <a:endParaRPr lang="en-US" smtClean="0"/>
          </a:p>
        </p:txBody>
      </p:sp>
      <p:sp>
        <p:nvSpPr>
          <p:cNvPr id="28676" name="Rectangle 2"/>
          <p:cNvSpPr>
            <a:spLocks noGrp="1" noRot="1" noChangeAspect="1" noChangeArrowheads="1" noTextEdit="1"/>
          </p:cNvSpPr>
          <p:nvPr>
            <p:ph type="sldImg"/>
          </p:nvPr>
        </p:nvSpPr>
        <p:spPr>
          <a:xfrm>
            <a:off x="1143000" y="685800"/>
            <a:ext cx="4572000" cy="3429000"/>
          </a:xfrm>
          <a:ln/>
        </p:spPr>
      </p:sp>
      <p:sp>
        <p:nvSpPr>
          <p:cNvPr id="28677" name="Rectangle 3"/>
          <p:cNvSpPr>
            <a:spLocks noGrp="1" noChangeArrowheads="1"/>
          </p:cNvSpPr>
          <p:nvPr>
            <p:ph type="body" idx="1"/>
          </p:nvPr>
        </p:nvSpPr>
        <p:spPr>
          <a:xfrm>
            <a:off x="685800" y="4343400"/>
            <a:ext cx="5486400" cy="4114800"/>
          </a:xfrm>
          <a:noFill/>
          <a:ln/>
        </p:spPr>
        <p:txBody>
          <a:bodyPr/>
          <a:lstStyle/>
          <a:p>
            <a:pPr eaLnBrk="1" hangingPunct="1"/>
            <a:r>
              <a:rPr lang="en-US" dirty="0" smtClean="0"/>
              <a:t>Our Audio APIs are built on top of XACT, which is the Microsoft cross-platform audio API for Windows and the Xbox 360.  The idea behind XACT is somewhat similar to </a:t>
            </a:r>
            <a:r>
              <a:rPr lang="en-US" dirty="0" err="1" smtClean="0"/>
              <a:t>shaders</a:t>
            </a:r>
            <a:r>
              <a:rPr lang="en-US" dirty="0" smtClean="0"/>
              <a:t> in Direct3D.  Sound authors use the XACT tool to create “packages” of sound effects and configure things like volume, looping, channel mixing (including 5.1), etc.  The developer then takes the package, loads it, and can easily play sounds by name, not having to worry about initializing buffers, streaming data in, or other management.  The sound author can create a “</a:t>
            </a:r>
            <a:r>
              <a:rPr lang="en-US" dirty="0" err="1" smtClean="0"/>
              <a:t>BigExplosion</a:t>
            </a:r>
            <a:r>
              <a:rPr lang="en-US" dirty="0" smtClean="0"/>
              <a:t>” sound that consists of a few different WAV files, has an LFE effect, and mixes between the other channels.  The programmer doesn’t need to know any of these details; he just gets the cue for “</a:t>
            </a:r>
            <a:r>
              <a:rPr lang="en-US" dirty="0" err="1" smtClean="0"/>
              <a:t>BigExplosion</a:t>
            </a:r>
            <a:r>
              <a:rPr lang="en-US" dirty="0" smtClean="0"/>
              <a:t>” and calls Play on it.  Nice and simple!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endParaRPr lang="pt-BR" dirty="0" smtClean="0"/>
          </a:p>
        </p:txBody>
      </p:sp>
      <p:sp>
        <p:nvSpPr>
          <p:cNvPr id="4" name="Date Placeholder 3"/>
          <p:cNvSpPr>
            <a:spLocks noGrp="1"/>
          </p:cNvSpPr>
          <p:nvPr>
            <p:ph type="dt" sz="quarter" idx="1"/>
          </p:nvPr>
        </p:nvSpPr>
        <p:spPr/>
        <p:txBody>
          <a:bodyPr/>
          <a:lstStyle/>
          <a:p>
            <a:pPr>
              <a:defRPr/>
            </a:pPr>
            <a:fld id="{FC18EBBF-0A8A-4C8B-9954-368FEE9414A3}" type="datetime8">
              <a:rPr lang="en-US" smtClean="0"/>
              <a:pPr>
                <a:defRPr/>
              </a:pPr>
              <a:t>5/26/2009 2:01 PM</a:t>
            </a:fld>
            <a:endParaRPr lang="en-US" dirty="0"/>
          </a:p>
        </p:txBody>
      </p:sp>
      <p:sp>
        <p:nvSpPr>
          <p:cNvPr id="5" name="Slide Number Placeholder 4"/>
          <p:cNvSpPr>
            <a:spLocks noGrp="1"/>
          </p:cNvSpPr>
          <p:nvPr>
            <p:ph type="sldNum" sz="quarter" idx="5"/>
          </p:nvPr>
        </p:nvSpPr>
        <p:spPr/>
        <p:txBody>
          <a:bodyPr/>
          <a:lstStyle/>
          <a:p>
            <a:pPr>
              <a:defRPr/>
            </a:pPr>
            <a:fld id="{7911853E-5B0C-482F-B633-43139CCBCBD0}" type="slidenum">
              <a:rPr lang="en-US" smtClean="0"/>
              <a:pPr>
                <a:defRPr/>
              </a:pPr>
              <a:t>54</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dt" sz="quarter" idx="1"/>
          </p:nvPr>
        </p:nvSpPr>
        <p:spPr/>
        <p:txBody>
          <a:bodyPr/>
          <a:lstStyle/>
          <a:p>
            <a:pPr>
              <a:defRPr/>
            </a:pPr>
            <a:fld id="{599F3F4F-C495-493E-9DF3-83C10C04E15A}" type="datetime8">
              <a:rPr lang="en-US" smtClean="0"/>
              <a:pPr>
                <a:defRPr/>
              </a:pPr>
              <a:t>5/26/2009 2:01 PM</a:t>
            </a:fld>
            <a:endParaRPr lang="en-US" smtClean="0"/>
          </a:p>
        </p:txBody>
      </p:sp>
      <p:sp>
        <p:nvSpPr>
          <p:cNvPr id="27651" name="Rectangle 7"/>
          <p:cNvSpPr>
            <a:spLocks noGrp="1" noChangeArrowheads="1"/>
          </p:cNvSpPr>
          <p:nvPr>
            <p:ph type="sldNum" sz="quarter" idx="5"/>
          </p:nvPr>
        </p:nvSpPr>
        <p:spPr/>
        <p:txBody>
          <a:bodyPr/>
          <a:lstStyle/>
          <a:p>
            <a:pPr>
              <a:defRPr/>
            </a:pPr>
            <a:fld id="{1754D359-01ED-46B6-BC9D-FC03B0CF98FC}" type="slidenum">
              <a:rPr lang="en-US" smtClean="0"/>
              <a:pPr>
                <a:defRPr/>
              </a:pPr>
              <a:t>55</a:t>
            </a:fld>
            <a:endParaRPr lang="en-US" smtClean="0"/>
          </a:p>
        </p:txBody>
      </p:sp>
      <p:sp>
        <p:nvSpPr>
          <p:cNvPr id="29700" name="Rectangle 2"/>
          <p:cNvSpPr>
            <a:spLocks noGrp="1" noRot="1" noChangeAspect="1" noChangeArrowheads="1" noTextEdit="1"/>
          </p:cNvSpPr>
          <p:nvPr>
            <p:ph type="sldImg"/>
          </p:nvPr>
        </p:nvSpPr>
        <p:spPr>
          <a:xfrm>
            <a:off x="1143000" y="685800"/>
            <a:ext cx="4572000" cy="3429000"/>
          </a:xfrm>
          <a:ln/>
        </p:spPr>
      </p:sp>
      <p:sp>
        <p:nvSpPr>
          <p:cNvPr id="29701" name="Rectangle 3"/>
          <p:cNvSpPr>
            <a:spLocks noGrp="1" noChangeArrowheads="1"/>
          </p:cNvSpPr>
          <p:nvPr>
            <p:ph type="body" idx="1"/>
          </p:nvPr>
        </p:nvSpPr>
        <p:spPr>
          <a:xfrm>
            <a:off x="685800" y="4343400"/>
            <a:ext cx="5486400" cy="4114800"/>
          </a:xfrm>
          <a:noFill/>
          <a:ln/>
        </p:spPr>
        <p:txBody>
          <a:bodyPr/>
          <a:lstStyle/>
          <a:p>
            <a:pPr eaLnBrk="1" hangingPunct="1"/>
            <a:r>
              <a:rPr lang="en-US" dirty="0" smtClean="0"/>
              <a:t>The Input API is built on top of </a:t>
            </a:r>
            <a:r>
              <a:rPr lang="en-US" dirty="0" err="1" smtClean="0"/>
              <a:t>XInput</a:t>
            </a:r>
            <a:r>
              <a:rPr lang="en-US" dirty="0" smtClean="0"/>
              <a:t>, which is the cross-platform API that drives the common controller (Xbox 360 Controller).  Input offers an immediate mode API that requires no initialization.  No need to worry about acquiring or releasing a device, setting the sharing mode, etc.  All you need to do is call </a:t>
            </a:r>
            <a:r>
              <a:rPr lang="en-US" dirty="0" err="1" smtClean="0"/>
              <a:t>GetState</a:t>
            </a:r>
            <a:r>
              <a:rPr lang="en-US" dirty="0" smtClean="0"/>
              <a:t> on the appropriate controller type and that’s it!  We provide a </a:t>
            </a:r>
            <a:r>
              <a:rPr lang="en-US" dirty="0" err="1" smtClean="0"/>
              <a:t>GamePad</a:t>
            </a:r>
            <a:r>
              <a:rPr lang="en-US" dirty="0" smtClean="0"/>
              <a:t> type that represents the Xbox 360 Controller for Windows and the Xbox 360, as well as Keyboard type for both platforms and a Mouse type for Windows.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dt" sz="quarter" idx="1"/>
          </p:nvPr>
        </p:nvSpPr>
        <p:spPr/>
        <p:txBody>
          <a:bodyPr/>
          <a:lstStyle/>
          <a:p>
            <a:pPr>
              <a:defRPr/>
            </a:pPr>
            <a:fld id="{599F3F4F-C495-493E-9DF3-83C10C04E15A}" type="datetime8">
              <a:rPr lang="en-US" smtClean="0"/>
              <a:pPr>
                <a:defRPr/>
              </a:pPr>
              <a:t>5/26/2009 2:01 PM</a:t>
            </a:fld>
            <a:endParaRPr lang="en-US" smtClean="0"/>
          </a:p>
        </p:txBody>
      </p:sp>
      <p:sp>
        <p:nvSpPr>
          <p:cNvPr id="27651" name="Rectangle 7"/>
          <p:cNvSpPr>
            <a:spLocks noGrp="1" noChangeArrowheads="1"/>
          </p:cNvSpPr>
          <p:nvPr>
            <p:ph type="sldNum" sz="quarter" idx="5"/>
          </p:nvPr>
        </p:nvSpPr>
        <p:spPr/>
        <p:txBody>
          <a:bodyPr/>
          <a:lstStyle/>
          <a:p>
            <a:pPr>
              <a:defRPr/>
            </a:pPr>
            <a:fld id="{1754D359-01ED-46B6-BC9D-FC03B0CF98FC}" type="slidenum">
              <a:rPr lang="en-US" smtClean="0"/>
              <a:pPr>
                <a:defRPr/>
              </a:pPr>
              <a:t>57</a:t>
            </a:fld>
            <a:endParaRPr lang="en-US" smtClean="0"/>
          </a:p>
        </p:txBody>
      </p:sp>
      <p:sp>
        <p:nvSpPr>
          <p:cNvPr id="29700" name="Rectangle 2"/>
          <p:cNvSpPr>
            <a:spLocks noGrp="1" noRot="1" noChangeAspect="1" noChangeArrowheads="1" noTextEdit="1"/>
          </p:cNvSpPr>
          <p:nvPr>
            <p:ph type="sldImg"/>
          </p:nvPr>
        </p:nvSpPr>
        <p:spPr>
          <a:xfrm>
            <a:off x="1143000" y="685800"/>
            <a:ext cx="4572000" cy="3429000"/>
          </a:xfrm>
          <a:ln/>
        </p:spPr>
      </p:sp>
      <p:sp>
        <p:nvSpPr>
          <p:cNvPr id="29701" name="Rectangle 3"/>
          <p:cNvSpPr>
            <a:spLocks noGrp="1" noChangeArrowheads="1"/>
          </p:cNvSpPr>
          <p:nvPr>
            <p:ph type="body" idx="1"/>
          </p:nvPr>
        </p:nvSpPr>
        <p:spPr>
          <a:xfrm>
            <a:off x="685800" y="4343400"/>
            <a:ext cx="5486400" cy="4114800"/>
          </a:xfrm>
          <a:noFill/>
          <a:ln/>
        </p:spPr>
        <p:txBody>
          <a:bodyPr/>
          <a:lstStyle/>
          <a:p>
            <a:pPr eaLnBrk="1" hangingPunct="1"/>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endParaRPr lang="pt-BR" dirty="0" smtClean="0"/>
          </a:p>
        </p:txBody>
      </p:sp>
      <p:sp>
        <p:nvSpPr>
          <p:cNvPr id="4" name="Date Placeholder 3"/>
          <p:cNvSpPr>
            <a:spLocks noGrp="1"/>
          </p:cNvSpPr>
          <p:nvPr>
            <p:ph type="dt" sz="quarter" idx="1"/>
          </p:nvPr>
        </p:nvSpPr>
        <p:spPr/>
        <p:txBody>
          <a:bodyPr/>
          <a:lstStyle/>
          <a:p>
            <a:pPr>
              <a:defRPr/>
            </a:pPr>
            <a:fld id="{FC18EBBF-0A8A-4C8B-9954-368FEE9414A3}" type="datetime8">
              <a:rPr lang="en-US" smtClean="0"/>
              <a:pPr>
                <a:defRPr/>
              </a:pPr>
              <a:t>5/26/2009 2:01 PM</a:t>
            </a:fld>
            <a:endParaRPr lang="en-US" dirty="0"/>
          </a:p>
        </p:txBody>
      </p:sp>
      <p:sp>
        <p:nvSpPr>
          <p:cNvPr id="5" name="Slide Number Placeholder 4"/>
          <p:cNvSpPr>
            <a:spLocks noGrp="1"/>
          </p:cNvSpPr>
          <p:nvPr>
            <p:ph type="sldNum" sz="quarter" idx="5"/>
          </p:nvPr>
        </p:nvSpPr>
        <p:spPr/>
        <p:txBody>
          <a:bodyPr/>
          <a:lstStyle/>
          <a:p>
            <a:pPr>
              <a:defRPr/>
            </a:pPr>
            <a:fld id="{7911853E-5B0C-482F-B633-43139CCBCBD0}" type="slidenum">
              <a:rPr lang="en-US" smtClean="0"/>
              <a:pPr>
                <a:defRPr/>
              </a:pPr>
              <a:t>58</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dt" sz="quarter" idx="1"/>
          </p:nvPr>
        </p:nvSpPr>
        <p:spPr/>
        <p:txBody>
          <a:bodyPr/>
          <a:lstStyle/>
          <a:p>
            <a:pPr>
              <a:defRPr/>
            </a:pPr>
            <a:fld id="{E6DEB8FE-FE68-4081-A1FC-D1E608B3895E}" type="datetime8">
              <a:rPr lang="en-US" smtClean="0"/>
              <a:pPr>
                <a:defRPr/>
              </a:pPr>
              <a:t>5/26/2009 2:01 PM</a:t>
            </a:fld>
            <a:endParaRPr lang="en-US" smtClean="0"/>
          </a:p>
        </p:txBody>
      </p:sp>
      <p:sp>
        <p:nvSpPr>
          <p:cNvPr id="28675" name="Rectangle 7"/>
          <p:cNvSpPr>
            <a:spLocks noGrp="1" noChangeArrowheads="1"/>
          </p:cNvSpPr>
          <p:nvPr>
            <p:ph type="sldNum" sz="quarter" idx="5"/>
          </p:nvPr>
        </p:nvSpPr>
        <p:spPr/>
        <p:txBody>
          <a:bodyPr/>
          <a:lstStyle/>
          <a:p>
            <a:pPr>
              <a:defRPr/>
            </a:pPr>
            <a:fld id="{D64C4655-4703-4B41-82FF-AF3B41D6396F}" type="slidenum">
              <a:rPr lang="en-US" smtClean="0"/>
              <a:pPr>
                <a:defRPr/>
              </a:pPr>
              <a:t>59</a:t>
            </a:fld>
            <a:endParaRPr lang="en-US" smtClean="0"/>
          </a:p>
        </p:txBody>
      </p:sp>
      <p:sp>
        <p:nvSpPr>
          <p:cNvPr id="30724" name="Rectangle 2"/>
          <p:cNvSpPr>
            <a:spLocks noGrp="1" noRot="1" noChangeAspect="1" noChangeArrowheads="1" noTextEdit="1"/>
          </p:cNvSpPr>
          <p:nvPr>
            <p:ph type="sldImg"/>
          </p:nvPr>
        </p:nvSpPr>
        <p:spPr>
          <a:xfrm>
            <a:off x="1143000" y="685800"/>
            <a:ext cx="4572000" cy="3429000"/>
          </a:xfrm>
          <a:ln/>
        </p:spPr>
      </p:sp>
      <p:sp>
        <p:nvSpPr>
          <p:cNvPr id="30725" name="Rectangle 3"/>
          <p:cNvSpPr>
            <a:spLocks noGrp="1" noChangeArrowheads="1"/>
          </p:cNvSpPr>
          <p:nvPr>
            <p:ph type="body" idx="1"/>
          </p:nvPr>
        </p:nvSpPr>
        <p:spPr>
          <a:xfrm>
            <a:off x="685800" y="4343400"/>
            <a:ext cx="5486400" cy="4114800"/>
          </a:xfrm>
          <a:noFill/>
          <a:ln/>
        </p:spPr>
        <p:txBody>
          <a:bodyPr/>
          <a:lstStyle/>
          <a:p>
            <a:pPr eaLnBrk="1" hangingPunct="1"/>
            <a:r>
              <a:rPr lang="en-US" dirty="0" smtClean="0"/>
              <a:t>The Storage API provides the way you can read and write game data (such as save games, high scores, etc.) in a platform neutral manner.  On Windows, this isn’t a big deal since you have System.IO and the Environment methods that allow you to the correct location for the current user. On the Xbox 360, you need to associate game state with a profile and a storage device, such as the hard drive or a memory unit.  Storage makes it very easy to do so, and, in keeping with the cross-platform goal, we “emulate” this on Windows so you can use the exact same code on both platforms to read and write your data.</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endParaRPr lang="pt-BR" dirty="0" smtClean="0"/>
          </a:p>
        </p:txBody>
      </p:sp>
      <p:sp>
        <p:nvSpPr>
          <p:cNvPr id="4" name="Date Placeholder 3"/>
          <p:cNvSpPr>
            <a:spLocks noGrp="1"/>
          </p:cNvSpPr>
          <p:nvPr>
            <p:ph type="dt" sz="quarter" idx="1"/>
          </p:nvPr>
        </p:nvSpPr>
        <p:spPr/>
        <p:txBody>
          <a:bodyPr/>
          <a:lstStyle/>
          <a:p>
            <a:pPr>
              <a:defRPr/>
            </a:pPr>
            <a:fld id="{FC18EBBF-0A8A-4C8B-9954-368FEE9414A3}" type="datetime8">
              <a:rPr lang="en-US" smtClean="0"/>
              <a:pPr>
                <a:defRPr/>
              </a:pPr>
              <a:t>5/26/2009 2:01 PM</a:t>
            </a:fld>
            <a:endParaRPr lang="en-US" dirty="0"/>
          </a:p>
        </p:txBody>
      </p:sp>
      <p:sp>
        <p:nvSpPr>
          <p:cNvPr id="5" name="Slide Number Placeholder 4"/>
          <p:cNvSpPr>
            <a:spLocks noGrp="1"/>
          </p:cNvSpPr>
          <p:nvPr>
            <p:ph type="sldNum" sz="quarter" idx="5"/>
          </p:nvPr>
        </p:nvSpPr>
        <p:spPr/>
        <p:txBody>
          <a:bodyPr/>
          <a:lstStyle/>
          <a:p>
            <a:pPr>
              <a:defRPr/>
            </a:pPr>
            <a:fld id="{7911853E-5B0C-482F-B633-43139CCBCBD0}" type="slidenum">
              <a:rPr lang="en-US" smtClean="0"/>
              <a:pPr>
                <a:defRPr/>
              </a:pPr>
              <a:t>60</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dt" sz="quarter" idx="1"/>
          </p:nvPr>
        </p:nvSpPr>
        <p:spPr>
          <a:noFill/>
        </p:spPr>
        <p:txBody>
          <a:bodyPr/>
          <a:lstStyle/>
          <a:p>
            <a:fld id="{9744681C-2001-4E7F-829F-EAE09274C624}" type="datetime8">
              <a:rPr lang="en-US" smtClean="0"/>
              <a:pPr/>
              <a:t>5/26/2009 2:01 PM</a:t>
            </a:fld>
            <a:endParaRPr lang="en-US" smtClean="0"/>
          </a:p>
        </p:txBody>
      </p:sp>
      <p:sp>
        <p:nvSpPr>
          <p:cNvPr id="22531" name="Rectangle 7"/>
          <p:cNvSpPr>
            <a:spLocks noGrp="1" noChangeArrowheads="1"/>
          </p:cNvSpPr>
          <p:nvPr>
            <p:ph type="sldNum" sz="quarter" idx="5"/>
          </p:nvPr>
        </p:nvSpPr>
        <p:spPr>
          <a:noFill/>
        </p:spPr>
        <p:txBody>
          <a:bodyPr/>
          <a:lstStyle/>
          <a:p>
            <a:fld id="{7E273EFF-89F2-4BB5-856F-445F0DE34634}" type="slidenum">
              <a:rPr lang="en-US" smtClean="0"/>
              <a:pPr/>
              <a:t>63</a:t>
            </a:fld>
            <a:endParaRPr lang="en-US" smtClean="0"/>
          </a:p>
        </p:txBody>
      </p:sp>
      <p:sp>
        <p:nvSpPr>
          <p:cNvPr id="22532" name="Rectangle 2"/>
          <p:cNvSpPr>
            <a:spLocks noGrp="1" noRot="1" noChangeAspect="1" noChangeArrowheads="1" noTextEdit="1"/>
          </p:cNvSpPr>
          <p:nvPr>
            <p:ph type="sldImg"/>
          </p:nvPr>
        </p:nvSpPr>
        <p:spPr>
          <a:ln/>
        </p:spPr>
      </p:sp>
      <p:sp>
        <p:nvSpPr>
          <p:cNvPr id="22533" name="Rectangle 3"/>
          <p:cNvSpPr>
            <a:spLocks noGrp="1" noChangeArrowheads="1"/>
          </p:cNvSpPr>
          <p:nvPr>
            <p:ph type="body" idx="1"/>
          </p:nvPr>
        </p:nvSpPr>
        <p:spPr>
          <a:noFill/>
          <a:ln/>
        </p:spPr>
        <p:txBody>
          <a:bodyPr/>
          <a:lstStyle/>
          <a:p>
            <a:pPr marL="228600" indent="-228600" eaLnBrk="1" hangingPunct="1">
              <a:buFontTx/>
              <a:buNone/>
            </a:pPr>
            <a:r>
              <a:rPr lang="en-US" dirty="0" smtClean="0"/>
              <a:t>O link a </a:t>
            </a:r>
            <a:r>
              <a:rPr lang="en-US" dirty="0" err="1" smtClean="0"/>
              <a:t>seguir</a:t>
            </a:r>
            <a:r>
              <a:rPr lang="en-US" dirty="0" smtClean="0"/>
              <a:t> </a:t>
            </a:r>
            <a:r>
              <a:rPr lang="en-US" dirty="0" err="1" smtClean="0"/>
              <a:t>mostra</a:t>
            </a:r>
            <a:r>
              <a:rPr lang="en-US" baseline="0" dirty="0" smtClean="0"/>
              <a:t> o </a:t>
            </a:r>
            <a:r>
              <a:rPr lang="en-US" baseline="0" dirty="0" err="1" smtClean="0"/>
              <a:t>jogo</a:t>
            </a:r>
            <a:r>
              <a:rPr lang="en-US" baseline="0" dirty="0" smtClean="0"/>
              <a:t> </a:t>
            </a:r>
            <a:r>
              <a:rPr lang="en-US" baseline="0" dirty="0" err="1" smtClean="0"/>
              <a:t>AbduX</a:t>
            </a:r>
            <a:r>
              <a:rPr lang="en-US" baseline="0" dirty="0" smtClean="0"/>
              <a:t>, </a:t>
            </a:r>
            <a:r>
              <a:rPr lang="en-US" baseline="0" dirty="0" err="1" smtClean="0"/>
              <a:t>desenvolvido</a:t>
            </a:r>
            <a:r>
              <a:rPr lang="en-US" baseline="0" dirty="0" smtClean="0"/>
              <a:t> </a:t>
            </a:r>
            <a:r>
              <a:rPr lang="en-US" baseline="0" dirty="0" err="1" smtClean="0"/>
              <a:t>em</a:t>
            </a:r>
            <a:r>
              <a:rPr lang="en-US" baseline="0" dirty="0" smtClean="0"/>
              <a:t> 4 </a:t>
            </a:r>
            <a:r>
              <a:rPr lang="en-US" baseline="0" dirty="0" err="1" smtClean="0"/>
              <a:t>dias</a:t>
            </a:r>
            <a:r>
              <a:rPr lang="en-US" baseline="0" dirty="0" smtClean="0"/>
              <a:t> e </a:t>
            </a:r>
            <a:r>
              <a:rPr lang="en-US" baseline="0" dirty="0" err="1" smtClean="0"/>
              <a:t>que</a:t>
            </a:r>
            <a:r>
              <a:rPr lang="en-US" baseline="0" dirty="0" smtClean="0"/>
              <a:t> </a:t>
            </a:r>
            <a:r>
              <a:rPr lang="en-US" baseline="0" dirty="0" err="1" smtClean="0"/>
              <a:t>explora</a:t>
            </a:r>
            <a:r>
              <a:rPr lang="en-US" baseline="0" dirty="0" smtClean="0"/>
              <a:t> a </a:t>
            </a:r>
            <a:r>
              <a:rPr lang="en-US" baseline="0" dirty="0" err="1" smtClean="0"/>
              <a:t>facilidade</a:t>
            </a:r>
            <a:r>
              <a:rPr lang="en-US" baseline="0" dirty="0" smtClean="0"/>
              <a:t> de </a:t>
            </a:r>
            <a:r>
              <a:rPr lang="en-US" baseline="0" dirty="0" err="1" smtClean="0"/>
              <a:t>criação</a:t>
            </a:r>
            <a:r>
              <a:rPr lang="en-US" baseline="0" dirty="0" smtClean="0"/>
              <a:t> de </a:t>
            </a:r>
            <a:r>
              <a:rPr lang="en-US" baseline="0" dirty="0" err="1" smtClean="0"/>
              <a:t>jogos</a:t>
            </a:r>
            <a:r>
              <a:rPr lang="en-US" baseline="0" dirty="0" smtClean="0"/>
              <a:t> com o XNA: http://soapbox.msn.com/video.aspx?vid=89e5ef96-8f63-4632-aa17-653b9c123159 </a:t>
            </a:r>
            <a:endParaRPr lang="pt-BR"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www.brunoevangelista.com</a:t>
            </a:r>
            <a:endParaRPr lang="pt-BR" dirty="0"/>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65</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pPr eaLnBrk="1" hangingPunct="1"/>
            <a:endParaRPr lang="pt-BR" smtClean="0"/>
          </a:p>
        </p:txBody>
      </p:sp>
      <p:sp>
        <p:nvSpPr>
          <p:cNvPr id="24580" name="Date Placeholder 3"/>
          <p:cNvSpPr>
            <a:spLocks noGrp="1"/>
          </p:cNvSpPr>
          <p:nvPr>
            <p:ph type="dt" sz="quarter" idx="1"/>
          </p:nvPr>
        </p:nvSpPr>
        <p:spPr>
          <a:noFill/>
        </p:spPr>
        <p:txBody>
          <a:bodyPr/>
          <a:lstStyle/>
          <a:p>
            <a:fld id="{403DC6CF-721A-4E94-925E-2757CDEF1540}" type="datetime8">
              <a:rPr lang="en-US" smtClean="0"/>
              <a:pPr/>
              <a:t>5/26/2009 2:01 PM</a:t>
            </a:fld>
            <a:endParaRPr lang="en-US" smtClean="0"/>
          </a:p>
        </p:txBody>
      </p:sp>
      <p:sp>
        <p:nvSpPr>
          <p:cNvPr id="24581" name="Slide Number Placeholder 4"/>
          <p:cNvSpPr>
            <a:spLocks noGrp="1"/>
          </p:cNvSpPr>
          <p:nvPr>
            <p:ph type="sldNum" sz="quarter" idx="5"/>
          </p:nvPr>
        </p:nvSpPr>
        <p:spPr>
          <a:noFill/>
        </p:spPr>
        <p:txBody>
          <a:bodyPr/>
          <a:lstStyle/>
          <a:p>
            <a:fld id="{1C6E2324-AB6A-4E15-AEB0-4CF979C20DB4}" type="slidenum">
              <a:rPr lang="en-US" smtClean="0"/>
              <a:pPr/>
              <a:t>67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a:t>
            </a:r>
            <a:r>
              <a:rPr lang="en-US" baseline="0" dirty="0" smtClean="0"/>
              <a:t> </a:t>
            </a:r>
            <a:r>
              <a:rPr lang="en-US" baseline="0" dirty="0" err="1" smtClean="0"/>
              <a:t>Enduro</a:t>
            </a:r>
            <a:r>
              <a:rPr lang="en-US" baseline="0" dirty="0" smtClean="0"/>
              <a:t>, do Atari, </a:t>
            </a:r>
            <a:r>
              <a:rPr lang="en-US" baseline="0" dirty="0" err="1" smtClean="0"/>
              <a:t>representa</a:t>
            </a:r>
            <a:r>
              <a:rPr lang="en-US" baseline="0" dirty="0" smtClean="0"/>
              <a:t> </a:t>
            </a:r>
            <a:r>
              <a:rPr lang="en-US" baseline="0" dirty="0" err="1" smtClean="0"/>
              <a:t>uma</a:t>
            </a:r>
            <a:r>
              <a:rPr lang="en-US" baseline="0" dirty="0" smtClean="0"/>
              <a:t> </a:t>
            </a:r>
            <a:r>
              <a:rPr lang="en-US" baseline="0" dirty="0" err="1" smtClean="0"/>
              <a:t>geração</a:t>
            </a:r>
            <a:r>
              <a:rPr lang="en-US" baseline="0" dirty="0" smtClean="0"/>
              <a:t> de </a:t>
            </a:r>
            <a:r>
              <a:rPr lang="en-US" baseline="0" dirty="0" err="1" smtClean="0"/>
              <a:t>jogos</a:t>
            </a:r>
            <a:r>
              <a:rPr lang="en-US" baseline="0" dirty="0" smtClean="0"/>
              <a:t> </a:t>
            </a:r>
            <a:r>
              <a:rPr lang="en-US" baseline="0" dirty="0" err="1" smtClean="0"/>
              <a:t>extremamente</a:t>
            </a:r>
            <a:r>
              <a:rPr lang="en-US" baseline="0" dirty="0" smtClean="0"/>
              <a:t> simples (um </a:t>
            </a:r>
            <a:r>
              <a:rPr lang="en-US" baseline="0" dirty="0" err="1" smtClean="0"/>
              <a:t>botão</a:t>
            </a:r>
            <a:r>
              <a:rPr lang="en-US" baseline="0" dirty="0" smtClean="0"/>
              <a:t> e um </a:t>
            </a:r>
            <a:r>
              <a:rPr lang="en-US" baseline="0" dirty="0" err="1" smtClean="0"/>
              <a:t>direcional</a:t>
            </a:r>
            <a:r>
              <a:rPr lang="en-US" baseline="0" dirty="0" smtClean="0"/>
              <a:t>), </a:t>
            </a:r>
            <a:r>
              <a:rPr lang="en-US" baseline="0" dirty="0" err="1" smtClean="0"/>
              <a:t>porém</a:t>
            </a:r>
            <a:r>
              <a:rPr lang="en-US" baseline="0" dirty="0" smtClean="0"/>
              <a:t> </a:t>
            </a:r>
            <a:r>
              <a:rPr lang="en-US" baseline="0" dirty="0" err="1" smtClean="0"/>
              <a:t>viciante</a:t>
            </a:r>
            <a:r>
              <a:rPr lang="en-US" baseline="0" dirty="0" smtClean="0"/>
              <a:t>. </a:t>
            </a:r>
            <a:r>
              <a:rPr lang="en-US" baseline="0" dirty="0" err="1" smtClean="0"/>
              <a:t>Qual</a:t>
            </a:r>
            <a:r>
              <a:rPr lang="en-US" baseline="0" dirty="0" smtClean="0"/>
              <a:t> o </a:t>
            </a:r>
            <a:r>
              <a:rPr lang="en-US" baseline="0" dirty="0" err="1" smtClean="0"/>
              <a:t>segredo</a:t>
            </a:r>
            <a:r>
              <a:rPr lang="en-US" baseline="0" dirty="0" smtClean="0"/>
              <a:t> </a:t>
            </a:r>
            <a:r>
              <a:rPr lang="en-US" baseline="0" dirty="0" err="1" smtClean="0"/>
              <a:t>por</a:t>
            </a:r>
            <a:r>
              <a:rPr lang="en-US" baseline="0" dirty="0" smtClean="0"/>
              <a:t> </a:t>
            </a:r>
            <a:r>
              <a:rPr lang="en-US" baseline="0" dirty="0" err="1" smtClean="0"/>
              <a:t>trás</a:t>
            </a:r>
            <a:r>
              <a:rPr lang="en-US" baseline="0" dirty="0" smtClean="0"/>
              <a:t> disso? E </a:t>
            </a:r>
            <a:r>
              <a:rPr lang="en-US" baseline="0" dirty="0" err="1" smtClean="0"/>
              <a:t>como</a:t>
            </a:r>
            <a:r>
              <a:rPr lang="en-US" baseline="0" dirty="0" smtClean="0"/>
              <a:t> </a:t>
            </a:r>
            <a:r>
              <a:rPr lang="en-US" baseline="0" dirty="0" err="1" smtClean="0"/>
              <a:t>atingir</a:t>
            </a:r>
            <a:r>
              <a:rPr lang="en-US" baseline="0" dirty="0" smtClean="0"/>
              <a:t> </a:t>
            </a:r>
            <a:r>
              <a:rPr lang="en-US" baseline="0" dirty="0" err="1" smtClean="0"/>
              <a:t>isso</a:t>
            </a:r>
            <a:r>
              <a:rPr lang="en-US" baseline="0" dirty="0" smtClean="0"/>
              <a:t>?</a:t>
            </a:r>
            <a:endParaRPr lang="pt-BR" dirty="0"/>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p:cNvSpPr txBox="1">
            <a:spLocks noGrp="1" noChangeArrowheads="1"/>
          </p:cNvSpPr>
          <p:nvPr/>
        </p:nvSpPr>
        <p:spPr bwMode="auto">
          <a:xfrm>
            <a:off x="3884613" y="0"/>
            <a:ext cx="2971800" cy="254000"/>
          </a:xfrm>
          <a:prstGeom prst="rect">
            <a:avLst/>
          </a:prstGeom>
          <a:noFill/>
          <a:ln w="9525" algn="ctr">
            <a:noFill/>
            <a:miter lim="800000"/>
            <a:headEnd/>
            <a:tailEnd/>
          </a:ln>
        </p:spPr>
        <p:txBody>
          <a:bodyPr lIns="91438" tIns="45719" rIns="91438" bIns="45719"/>
          <a:lstStyle/>
          <a:p>
            <a:pPr algn="r"/>
            <a:fld id="{1934C592-C5A3-463E-99DA-933DC1293416}" type="datetime8">
              <a:rPr lang="en-US" sz="1200">
                <a:latin typeface="Times New Roman" pitchFamily="18" charset="0"/>
              </a:rPr>
              <a:pPr algn="r"/>
              <a:t>5/26/2009 2:01 PM</a:t>
            </a:fld>
            <a:endParaRPr lang="en-US" sz="1200">
              <a:latin typeface="Times New Roman" pitchFamily="18" charset="0"/>
            </a:endParaRPr>
          </a:p>
        </p:txBody>
      </p:sp>
      <p:sp>
        <p:nvSpPr>
          <p:cNvPr id="25603" name="TextBox 4"/>
          <p:cNvSpPr txBox="1">
            <a:spLocks noGrp="1" noChangeArrowheads="1"/>
          </p:cNvSpPr>
          <p:nvPr/>
        </p:nvSpPr>
        <p:spPr bwMode="auto">
          <a:xfrm>
            <a:off x="5583238" y="8799513"/>
            <a:ext cx="1273175" cy="342900"/>
          </a:xfrm>
          <a:prstGeom prst="rect">
            <a:avLst/>
          </a:prstGeom>
          <a:noFill/>
          <a:ln w="9525" algn="ctr">
            <a:noFill/>
            <a:miter lim="800000"/>
            <a:headEnd/>
            <a:tailEnd/>
          </a:ln>
        </p:spPr>
        <p:txBody>
          <a:bodyPr lIns="91438" tIns="45719" rIns="91438" bIns="45719" anchor="b"/>
          <a:lstStyle/>
          <a:p>
            <a:pPr algn="r"/>
            <a:fld id="{C4A17C40-A7AF-4025-9726-406749C596E1}" type="slidenum">
              <a:rPr lang="en-US" sz="1200">
                <a:latin typeface="Times New Roman" pitchFamily="18" charset="0"/>
              </a:rPr>
              <a:pPr algn="r"/>
              <a:t>68</a:t>
            </a:fld>
            <a:endParaRPr lang="en-US" sz="1200">
              <a:latin typeface="Times New Roman" pitchFamily="18" charset="0"/>
            </a:endParaRPr>
          </a:p>
        </p:txBody>
      </p:sp>
      <p:sp>
        <p:nvSpPr>
          <p:cNvPr id="25604" name="Rectangle 49154"/>
          <p:cNvSpPr>
            <a:spLocks noGrp="1" noRot="1" noChangeAspect="1" noChangeArrowheads="1" noTextEdit="1"/>
          </p:cNvSpPr>
          <p:nvPr>
            <p:ph type="sldImg"/>
          </p:nvPr>
        </p:nvSpPr>
        <p:spPr>
          <a:ln cap="flat">
            <a:headEnd type="none" w="med" len="med"/>
            <a:tailEnd type="none" w="med" len="med"/>
          </a:ln>
        </p:spPr>
      </p:sp>
      <p:sp>
        <p:nvSpPr>
          <p:cNvPr id="25605" name="Rectangle 1164290"/>
          <p:cNvSpPr>
            <a:spLocks noGrp="1" noChangeArrowheads="1"/>
          </p:cNvSpPr>
          <p:nvPr>
            <p:ph type="body" idx="1"/>
          </p:nvPr>
        </p:nvSpPr>
        <p:spPr>
          <a:xfrm>
            <a:off x="341313" y="3556000"/>
            <a:ext cx="6199187" cy="4902200"/>
          </a:xfrm>
          <a:noFill/>
          <a:ln/>
        </p:spPr>
        <p:txBody>
          <a:bodyPr/>
          <a:lstStyle/>
          <a:p>
            <a:pPr eaLnBrk="1" hangingPunct="1"/>
            <a:endParaRPr lang="pt-BR" smtClean="0">
              <a:ea typeface="Calibri" pitchFamily="34" charset="0"/>
              <a:cs typeface="Times New Roman"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pPr eaLnBrk="1" hangingPunct="1"/>
            <a:endParaRPr lang="pt-BR" smtClean="0"/>
          </a:p>
        </p:txBody>
      </p:sp>
      <p:sp>
        <p:nvSpPr>
          <p:cNvPr id="26628" name="Date Placeholder 3"/>
          <p:cNvSpPr>
            <a:spLocks noGrp="1"/>
          </p:cNvSpPr>
          <p:nvPr>
            <p:ph type="dt" sz="quarter" idx="1"/>
          </p:nvPr>
        </p:nvSpPr>
        <p:spPr>
          <a:noFill/>
        </p:spPr>
        <p:txBody>
          <a:bodyPr/>
          <a:lstStyle/>
          <a:p>
            <a:fld id="{D93F6440-F9CA-4671-B8C3-FBED66E84A69}" type="datetime8">
              <a:rPr lang="en-US" smtClean="0"/>
              <a:pPr/>
              <a:t>5/26/2009 2:01 PM</a:t>
            </a:fld>
            <a:endParaRPr lang="en-US" smtClean="0"/>
          </a:p>
        </p:txBody>
      </p:sp>
      <p:sp>
        <p:nvSpPr>
          <p:cNvPr id="26629" name="Slide Number Placeholder 4"/>
          <p:cNvSpPr>
            <a:spLocks noGrp="1"/>
          </p:cNvSpPr>
          <p:nvPr>
            <p:ph type="sldNum" sz="quarter" idx="5"/>
          </p:nvPr>
        </p:nvSpPr>
        <p:spPr>
          <a:noFill/>
        </p:spPr>
        <p:txBody>
          <a:bodyPr/>
          <a:lstStyle/>
          <a:p>
            <a:fld id="{96229DCF-7E6F-41BC-A3B7-00FA36086155}" type="slidenum">
              <a:rPr lang="en-US" smtClean="0"/>
              <a:pPr/>
              <a:t>69</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dt" sz="quarter" idx="1"/>
          </p:nvPr>
        </p:nvSpPr>
        <p:spPr/>
        <p:txBody>
          <a:bodyPr/>
          <a:lstStyle/>
          <a:p>
            <a:pPr>
              <a:defRPr/>
            </a:pPr>
            <a:fld id="{103385C2-BE8A-425A-B1CB-1938EDBD5E80}" type="datetime8">
              <a:rPr lang="en-US" smtClean="0"/>
              <a:pPr>
                <a:defRPr/>
              </a:pPr>
              <a:t>5/26/2009 2:01 PM</a:t>
            </a:fld>
            <a:endParaRPr lang="en-US" smtClean="0"/>
          </a:p>
        </p:txBody>
      </p:sp>
      <p:sp>
        <p:nvSpPr>
          <p:cNvPr id="33795" name="Rectangle 7"/>
          <p:cNvSpPr>
            <a:spLocks noGrp="1" noChangeArrowheads="1"/>
          </p:cNvSpPr>
          <p:nvPr>
            <p:ph type="sldNum" sz="quarter" idx="5"/>
          </p:nvPr>
        </p:nvSpPr>
        <p:spPr/>
        <p:txBody>
          <a:bodyPr/>
          <a:lstStyle/>
          <a:p>
            <a:pPr>
              <a:defRPr/>
            </a:pPr>
            <a:fld id="{B2DFA5A1-296C-44E4-9A4C-9BD095CA5666}" type="slidenum">
              <a:rPr lang="en-US" smtClean="0"/>
              <a:pPr>
                <a:defRPr/>
              </a:pPr>
              <a:t>72</a:t>
            </a:fld>
            <a:endParaRPr lang="en-US" smtClean="0"/>
          </a:p>
        </p:txBody>
      </p:sp>
      <p:sp>
        <p:nvSpPr>
          <p:cNvPr id="35844" name="Rectangle 2"/>
          <p:cNvSpPr>
            <a:spLocks noGrp="1" noRot="1" noChangeAspect="1" noChangeArrowheads="1" noTextEdit="1"/>
          </p:cNvSpPr>
          <p:nvPr>
            <p:ph type="sldImg"/>
          </p:nvPr>
        </p:nvSpPr>
        <p:spPr>
          <a:xfrm>
            <a:off x="1143000" y="685800"/>
            <a:ext cx="4572000" cy="3429000"/>
          </a:xfrm>
          <a:ln/>
        </p:spPr>
      </p:sp>
      <p:sp>
        <p:nvSpPr>
          <p:cNvPr id="35845" name="Rectangle 3"/>
          <p:cNvSpPr>
            <a:spLocks noGrp="1" noChangeArrowheads="1"/>
          </p:cNvSpPr>
          <p:nvPr>
            <p:ph type="body" idx="1"/>
          </p:nvPr>
        </p:nvSpPr>
        <p:spPr>
          <a:xfrm>
            <a:off x="685800" y="4343400"/>
            <a:ext cx="5486400" cy="4114800"/>
          </a:xfrm>
          <a:noFill/>
          <a:ln/>
        </p:spPr>
        <p:txBody>
          <a:bodyPr/>
          <a:lstStyle/>
          <a:p>
            <a:pPr eaLnBrk="1" hangingPunct="1"/>
            <a:endParaRPr lang="pt-BR"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33EA3EFA-205B-4FD5-9943-844B636A45C2}" type="datetime8">
              <a:rPr lang="en-US"/>
              <a:pPr/>
              <a:t>5/26/2009 2:01 PM</a:t>
            </a:fld>
            <a:endParaRPr lang="en-US"/>
          </a:p>
        </p:txBody>
      </p:sp>
      <p:sp>
        <p:nvSpPr>
          <p:cNvPr id="5" name="Rectangle 7"/>
          <p:cNvSpPr>
            <a:spLocks noGrp="1" noChangeArrowheads="1"/>
          </p:cNvSpPr>
          <p:nvPr>
            <p:ph type="sldNum" sz="quarter" idx="5"/>
          </p:nvPr>
        </p:nvSpPr>
        <p:spPr>
          <a:ln/>
        </p:spPr>
        <p:txBody>
          <a:bodyPr/>
          <a:lstStyle/>
          <a:p>
            <a:fld id="{4C25BD5B-DAF8-4BAB-A79F-7929143B5358}" type="slidenum">
              <a:rPr lang="en-US"/>
              <a:pPr/>
              <a:t>79</a:t>
            </a:fld>
            <a:endParaRPr lang="en-US"/>
          </a:p>
        </p:txBody>
      </p:sp>
      <p:sp>
        <p:nvSpPr>
          <p:cNvPr id="1011714" name="Rectangle 2"/>
          <p:cNvSpPr>
            <a:spLocks noGrp="1" noRot="1" noChangeAspect="1" noChangeArrowheads="1" noTextEdit="1"/>
          </p:cNvSpPr>
          <p:nvPr>
            <p:ph type="sldImg"/>
          </p:nvPr>
        </p:nvSpPr>
        <p:spPr>
          <a:xfrm>
            <a:off x="1143000" y="685800"/>
            <a:ext cx="4572000" cy="3429000"/>
          </a:xfrm>
          <a:ln/>
        </p:spPr>
      </p:sp>
      <p:sp>
        <p:nvSpPr>
          <p:cNvPr id="101171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Por</a:t>
            </a:r>
            <a:r>
              <a:rPr lang="en-US" dirty="0" smtClean="0"/>
              <a:t> “</a:t>
            </a:r>
            <a:r>
              <a:rPr lang="en-US" dirty="0" err="1" smtClean="0"/>
              <a:t>jogos</a:t>
            </a:r>
            <a:r>
              <a:rPr lang="en-US" dirty="0" smtClean="0"/>
              <a:t> </a:t>
            </a:r>
            <a:r>
              <a:rPr lang="en-US" dirty="0" err="1" smtClean="0"/>
              <a:t>digitais</a:t>
            </a:r>
            <a:r>
              <a:rPr lang="en-US" dirty="0" smtClean="0"/>
              <a:t>”, </a:t>
            </a:r>
            <a:r>
              <a:rPr lang="en-US" dirty="0" err="1" smtClean="0"/>
              <a:t>procura</a:t>
            </a:r>
            <a:r>
              <a:rPr lang="en-US" dirty="0" smtClean="0"/>
              <a:t>-se</a:t>
            </a:r>
            <a:r>
              <a:rPr lang="en-US" baseline="0" dirty="0" smtClean="0"/>
              <a:t> </a:t>
            </a:r>
            <a:r>
              <a:rPr lang="en-US" baseline="0" dirty="0" err="1" smtClean="0"/>
              <a:t>endereçar</a:t>
            </a:r>
            <a:r>
              <a:rPr lang="en-US" baseline="0" dirty="0" smtClean="0"/>
              <a:t> </a:t>
            </a:r>
            <a:r>
              <a:rPr lang="en-US" baseline="0" dirty="0" err="1" smtClean="0"/>
              <a:t>tanto</a:t>
            </a:r>
            <a:r>
              <a:rPr lang="en-US" baseline="0" dirty="0" smtClean="0"/>
              <a:t> </a:t>
            </a:r>
            <a:r>
              <a:rPr lang="en-US" baseline="0" dirty="0" err="1" smtClean="0"/>
              <a:t>jogos</a:t>
            </a:r>
            <a:r>
              <a:rPr lang="en-US" baseline="0" dirty="0" smtClean="0"/>
              <a:t> </a:t>
            </a:r>
            <a:r>
              <a:rPr lang="en-US" baseline="0" dirty="0" err="1" smtClean="0"/>
              <a:t>para</a:t>
            </a:r>
            <a:r>
              <a:rPr lang="en-US" baseline="0" dirty="0" smtClean="0"/>
              <a:t> </a:t>
            </a:r>
            <a:r>
              <a:rPr lang="en-US" baseline="0" dirty="0" err="1" smtClean="0"/>
              <a:t>computador</a:t>
            </a:r>
            <a:r>
              <a:rPr lang="en-US" baseline="0" dirty="0" smtClean="0"/>
              <a:t> </a:t>
            </a:r>
            <a:r>
              <a:rPr lang="en-US" baseline="0" dirty="0" err="1" smtClean="0"/>
              <a:t>como</a:t>
            </a:r>
            <a:r>
              <a:rPr lang="en-US" baseline="0" dirty="0" smtClean="0"/>
              <a:t> </a:t>
            </a:r>
            <a:r>
              <a:rPr lang="en-US" baseline="0" dirty="0" err="1" smtClean="0"/>
              <a:t>jogos</a:t>
            </a:r>
            <a:r>
              <a:rPr lang="en-US" baseline="0" dirty="0" smtClean="0"/>
              <a:t> </a:t>
            </a:r>
            <a:r>
              <a:rPr lang="en-US" baseline="0" dirty="0" err="1" smtClean="0"/>
              <a:t>para</a:t>
            </a:r>
            <a:r>
              <a:rPr lang="en-US" baseline="0" dirty="0" smtClean="0"/>
              <a:t> consoles e </a:t>
            </a:r>
            <a:r>
              <a:rPr lang="en-US" baseline="0" dirty="0" err="1" smtClean="0"/>
              <a:t>outros</a:t>
            </a:r>
            <a:r>
              <a:rPr lang="en-US" baseline="0" dirty="0" smtClean="0"/>
              <a:t> </a:t>
            </a:r>
            <a:r>
              <a:rPr lang="en-US" baseline="0" dirty="0" err="1" smtClean="0"/>
              <a:t>dispositivos</a:t>
            </a:r>
            <a:r>
              <a:rPr lang="en-US" baseline="0" dirty="0" smtClean="0"/>
              <a:t> (</a:t>
            </a:r>
            <a:r>
              <a:rPr lang="en-US" baseline="0" dirty="0" err="1" smtClean="0"/>
              <a:t>celulares</a:t>
            </a:r>
            <a:r>
              <a:rPr lang="en-US" baseline="0" dirty="0" smtClean="0"/>
              <a:t>, etc.).</a:t>
            </a:r>
            <a:endParaRPr lang="pt-BR" dirty="0"/>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err="1" smtClean="0"/>
              <a:t>Ver</a:t>
            </a:r>
            <a:r>
              <a:rPr lang="en-US" baseline="0" dirty="0" smtClean="0"/>
              <a:t> </a:t>
            </a:r>
            <a:r>
              <a:rPr lang="en-US" baseline="0" dirty="0" err="1" smtClean="0"/>
              <a:t>estes</a:t>
            </a:r>
            <a:r>
              <a:rPr lang="en-US" baseline="0" dirty="0" smtClean="0"/>
              <a:t> e </a:t>
            </a:r>
            <a:r>
              <a:rPr lang="en-US" baseline="0" dirty="0" err="1" smtClean="0"/>
              <a:t>outros</a:t>
            </a:r>
            <a:r>
              <a:rPr lang="en-US" baseline="0" dirty="0" smtClean="0"/>
              <a:t> dados </a:t>
            </a:r>
            <a:r>
              <a:rPr lang="en-US" baseline="0" dirty="0" err="1" smtClean="0"/>
              <a:t>interessantes</a:t>
            </a:r>
            <a:r>
              <a:rPr lang="en-US" baseline="0" dirty="0" smtClean="0"/>
              <a:t> </a:t>
            </a:r>
            <a:r>
              <a:rPr lang="en-US" baseline="0" dirty="0" err="1" smtClean="0"/>
              <a:t>nas</a:t>
            </a:r>
            <a:r>
              <a:rPr lang="en-US" baseline="0" dirty="0" smtClean="0"/>
              <a:t> </a:t>
            </a:r>
            <a:r>
              <a:rPr lang="en-US" baseline="0" dirty="0" err="1" smtClean="0"/>
              <a:t>pesquisas</a:t>
            </a:r>
            <a:r>
              <a:rPr lang="en-US" baseline="0" dirty="0" smtClean="0"/>
              <a:t> </a:t>
            </a:r>
            <a:r>
              <a:rPr lang="en-US" baseline="0" dirty="0" err="1" smtClean="0"/>
              <a:t>da</a:t>
            </a:r>
            <a:r>
              <a:rPr lang="en-US" baseline="0" dirty="0" smtClean="0"/>
              <a:t> ESA, </a:t>
            </a:r>
            <a:r>
              <a:rPr lang="en-US" baseline="0" dirty="0" err="1" smtClean="0"/>
              <a:t>disponíveis</a:t>
            </a:r>
            <a:r>
              <a:rPr lang="en-US" baseline="0" dirty="0" smtClean="0"/>
              <a:t> no </a:t>
            </a:r>
            <a:r>
              <a:rPr lang="en-US" baseline="0" dirty="0" err="1" smtClean="0"/>
              <a:t>mesmo</a:t>
            </a:r>
            <a:r>
              <a:rPr lang="en-US" baseline="0" dirty="0" smtClean="0"/>
              <a:t> </a:t>
            </a:r>
            <a:r>
              <a:rPr lang="en-US" baseline="0" dirty="0" err="1" smtClean="0"/>
              <a:t>diretório</a:t>
            </a:r>
            <a:r>
              <a:rPr lang="en-US" baseline="0" dirty="0" smtClean="0"/>
              <a:t> </a:t>
            </a:r>
            <a:r>
              <a:rPr lang="en-US" baseline="0" dirty="0" err="1" smtClean="0"/>
              <a:t>desta</a:t>
            </a:r>
            <a:r>
              <a:rPr lang="en-US" baseline="0" dirty="0" smtClean="0"/>
              <a:t> </a:t>
            </a:r>
            <a:r>
              <a:rPr lang="en-US" baseline="0" dirty="0" err="1" smtClean="0"/>
              <a:t>apresentação</a:t>
            </a:r>
            <a:r>
              <a:rPr lang="en-US" baseline="0" dirty="0" smtClean="0"/>
              <a:t>.  Os dados </a:t>
            </a:r>
            <a:r>
              <a:rPr lang="en-US" baseline="0" dirty="0" err="1" smtClean="0"/>
              <a:t>são</a:t>
            </a:r>
            <a:r>
              <a:rPr lang="en-US" baseline="0" dirty="0" smtClean="0"/>
              <a:t> </a:t>
            </a:r>
            <a:r>
              <a:rPr lang="en-US" baseline="0" dirty="0" err="1" smtClean="0"/>
              <a:t>públicos</a:t>
            </a:r>
            <a:r>
              <a:rPr lang="en-US" baseline="0" dirty="0" smtClean="0"/>
              <a:t>, e </a:t>
            </a:r>
            <a:r>
              <a:rPr lang="en-US" baseline="0" dirty="0" err="1" smtClean="0"/>
              <a:t>os</a:t>
            </a:r>
            <a:r>
              <a:rPr lang="en-US" baseline="0" dirty="0" smtClean="0"/>
              <a:t> </a:t>
            </a:r>
            <a:r>
              <a:rPr lang="en-US" baseline="0" dirty="0" err="1" smtClean="0"/>
              <a:t>arquivos</a:t>
            </a:r>
            <a:r>
              <a:rPr lang="en-US" baseline="0" dirty="0" smtClean="0"/>
              <a:t> </a:t>
            </a:r>
            <a:r>
              <a:rPr lang="en-US" baseline="0" dirty="0" err="1" smtClean="0"/>
              <a:t>da</a:t>
            </a:r>
            <a:r>
              <a:rPr lang="en-US" baseline="0" dirty="0" smtClean="0"/>
              <a:t> </a:t>
            </a:r>
            <a:r>
              <a:rPr lang="en-US" baseline="0" dirty="0" err="1" smtClean="0"/>
              <a:t>pesquisa</a:t>
            </a:r>
            <a:r>
              <a:rPr lang="en-US" baseline="0" dirty="0" smtClean="0"/>
              <a:t> </a:t>
            </a:r>
            <a:r>
              <a:rPr lang="en-US" baseline="0" dirty="0" err="1" smtClean="0"/>
              <a:t>podem</a:t>
            </a:r>
            <a:r>
              <a:rPr lang="en-US" baseline="0" dirty="0" smtClean="0"/>
              <a:t> ser </a:t>
            </a:r>
            <a:r>
              <a:rPr lang="en-US" baseline="0" dirty="0" err="1" smtClean="0"/>
              <a:t>entregues</a:t>
            </a:r>
            <a:r>
              <a:rPr lang="en-US" baseline="0" dirty="0" smtClean="0"/>
              <a:t> </a:t>
            </a:r>
            <a:r>
              <a:rPr lang="en-US" baseline="0" dirty="0" err="1" smtClean="0"/>
              <a:t>aos</a:t>
            </a:r>
            <a:r>
              <a:rPr lang="en-US" baseline="0" dirty="0" smtClean="0"/>
              <a:t> </a:t>
            </a:r>
            <a:r>
              <a:rPr lang="en-US" baseline="0" dirty="0" err="1" smtClean="0"/>
              <a:t>alunos</a:t>
            </a:r>
            <a:r>
              <a:rPr lang="en-US" baseline="0" dirty="0" smtClean="0"/>
              <a:t> (</a:t>
            </a:r>
            <a:r>
              <a:rPr lang="en-US" baseline="0" dirty="0" err="1" smtClean="0"/>
              <a:t>estão</a:t>
            </a:r>
            <a:r>
              <a:rPr lang="en-US" baseline="0" dirty="0" smtClean="0"/>
              <a:t> </a:t>
            </a:r>
            <a:r>
              <a:rPr lang="en-US" baseline="0" dirty="0" err="1" smtClean="0"/>
              <a:t>disponíveis</a:t>
            </a:r>
            <a:r>
              <a:rPr lang="en-US" baseline="0" dirty="0" smtClean="0"/>
              <a:t> </a:t>
            </a:r>
            <a:r>
              <a:rPr lang="en-US" baseline="0" dirty="0" err="1" smtClean="0"/>
              <a:t>para</a:t>
            </a:r>
            <a:r>
              <a:rPr lang="en-US" baseline="0" dirty="0" smtClean="0"/>
              <a:t> download no site www.TheEsa.com)</a:t>
            </a:r>
          </a:p>
        </p:txBody>
      </p:sp>
      <p:sp>
        <p:nvSpPr>
          <p:cNvPr id="4" name="Date Placeholder 3"/>
          <p:cNvSpPr>
            <a:spLocks noGrp="1"/>
          </p:cNvSpPr>
          <p:nvPr>
            <p:ph type="dt" idx="10"/>
          </p:nvPr>
        </p:nvSpPr>
        <p:spPr/>
        <p:txBody>
          <a:bodyPr/>
          <a:lstStyle/>
          <a:p>
            <a:fld id="{94BB1313-101E-46FF-9FFD-B75454447F7D}" type="datetime8">
              <a:rPr lang="en-US" smtClean="0"/>
              <a:pPr/>
              <a:t>5/26/2009 2:01 PM</a:t>
            </a:fld>
            <a:endParaRPr lang="en-US"/>
          </a:p>
        </p:txBody>
      </p:sp>
      <p:sp>
        <p:nvSpPr>
          <p:cNvPr id="5" name="Slide Number Placeholder 4"/>
          <p:cNvSpPr>
            <a:spLocks noGrp="1"/>
          </p:cNvSpPr>
          <p:nvPr>
            <p:ph type="sldNum" sz="quarter" idx="11"/>
          </p:nvPr>
        </p:nvSpPr>
        <p:spPr/>
        <p:txBody>
          <a:bodyPr/>
          <a:lstStyle/>
          <a:p>
            <a:fld id="{DB669240-AB0A-4419-9A00-5269D7154FAF}"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1905000"/>
            <a:ext cx="8077200" cy="757130"/>
          </a:xfrm>
          <a:ln algn="ctr"/>
        </p:spPr>
        <p:txBody>
          <a:bodyPr anchor="ctr"/>
          <a:lstStyle>
            <a:lvl1pPr>
              <a:defRPr>
                <a:effectLst>
                  <a:outerShdw blurRad="38100" dist="38100" dir="2700000" algn="tl">
                    <a:srgbClr val="C0C0C0"/>
                  </a:outerShdw>
                </a:effectLst>
                <a:latin typeface="Calibri" pitchFamily="34" charset="0"/>
              </a:defRPr>
            </a:lvl1pPr>
          </a:lstStyle>
          <a:p>
            <a:r>
              <a:rPr lang="en-US"/>
              <a:t>Click to edit Master title style</a:t>
            </a:r>
          </a:p>
        </p:txBody>
      </p:sp>
      <p:sp>
        <p:nvSpPr>
          <p:cNvPr id="18435" name="Rectangle 3"/>
          <p:cNvSpPr>
            <a:spLocks noGrp="1" noChangeArrowheads="1"/>
          </p:cNvSpPr>
          <p:nvPr>
            <p:ph type="subTitle" idx="1"/>
          </p:nvPr>
        </p:nvSpPr>
        <p:spPr>
          <a:xfrm>
            <a:off x="685800" y="4384675"/>
            <a:ext cx="8077200" cy="535531"/>
          </a:xfrm>
        </p:spPr>
        <p:txBody>
          <a:bodyPr/>
          <a:lstStyle>
            <a:lvl1pPr marL="0" indent="0">
              <a:spcBef>
                <a:spcPct val="0"/>
              </a:spcBef>
              <a:buFont typeface="Wingdings 2" pitchFamily="18" charset="2"/>
              <a:buNone/>
              <a:defRPr>
                <a:effectLst>
                  <a:outerShdw blurRad="38100" dist="38100" dir="2700000" algn="tl">
                    <a:srgbClr val="C0C0C0"/>
                  </a:outerShdw>
                </a:effectLst>
                <a:latin typeface="Calibri" pitchFamily="34" charset="0"/>
              </a:defRPr>
            </a:lvl1pPr>
          </a:lstStyle>
          <a:p>
            <a:r>
              <a:rPr lang="en-US"/>
              <a:t>Click to edit Master subtitle style</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0363" y="228600"/>
            <a:ext cx="2128837" cy="3403600"/>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323850" y="228600"/>
            <a:ext cx="6234113" cy="340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323850" y="228600"/>
            <a:ext cx="8515350" cy="750888"/>
          </a:xfrm>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a:xfrm>
            <a:off x="381000" y="1417638"/>
            <a:ext cx="8443913" cy="221456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1905000"/>
            <a:ext cx="8077200" cy="757130"/>
          </a:xfrm>
          <a:ln algn="ctr"/>
        </p:spPr>
        <p:txBody>
          <a:bodyPr anchor="ctr"/>
          <a:lstStyle>
            <a:lvl1pPr>
              <a:defRPr>
                <a:effectLst>
                  <a:outerShdw blurRad="38100" dist="38100" dir="2700000" algn="tl">
                    <a:srgbClr val="C0C0C0"/>
                  </a:outerShdw>
                </a:effectLst>
                <a:latin typeface="Calibri" pitchFamily="34" charset="0"/>
              </a:defRPr>
            </a:lvl1pPr>
          </a:lstStyle>
          <a:p>
            <a:r>
              <a:rPr lang="en-US"/>
              <a:t>Click to edit Master title style</a:t>
            </a:r>
          </a:p>
        </p:txBody>
      </p:sp>
      <p:sp>
        <p:nvSpPr>
          <p:cNvPr id="18435" name="Rectangle 3"/>
          <p:cNvSpPr>
            <a:spLocks noGrp="1" noChangeArrowheads="1"/>
          </p:cNvSpPr>
          <p:nvPr>
            <p:ph type="subTitle" idx="1"/>
          </p:nvPr>
        </p:nvSpPr>
        <p:spPr>
          <a:xfrm>
            <a:off x="685800" y="4384675"/>
            <a:ext cx="8077200" cy="535531"/>
          </a:xfrm>
        </p:spPr>
        <p:txBody>
          <a:bodyPr/>
          <a:lstStyle>
            <a:lvl1pPr marL="0" indent="0">
              <a:spcBef>
                <a:spcPct val="0"/>
              </a:spcBef>
              <a:buFont typeface="Wingdings 2" pitchFamily="18" charset="2"/>
              <a:buNone/>
              <a:defRPr>
                <a:effectLst>
                  <a:outerShdw blurRad="38100" dist="38100" dir="2700000" algn="tl">
                    <a:srgbClr val="C0C0C0"/>
                  </a:outerShdw>
                </a:effectLst>
                <a:latin typeface="Calibri" pitchFamily="34" charset="0"/>
              </a:defRPr>
            </a:lvl1pPr>
          </a:lstStyle>
          <a:p>
            <a:r>
              <a:rPr lang="en-US"/>
              <a:t>Click to edit Master subtitle style</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8515350" cy="590931"/>
          </a:xfrm>
        </p:spPr>
        <p:txBody>
          <a:bodyPr/>
          <a:lstStyle>
            <a:lvl1pPr>
              <a:defRPr sz="3600"/>
            </a:lvl1pPr>
          </a:lstStyle>
          <a:p>
            <a:r>
              <a:rPr lang="en-US" smtClean="0"/>
              <a:t>Click to edit Master title style</a:t>
            </a:r>
            <a:endParaRPr lang="en-US"/>
          </a:p>
        </p:txBody>
      </p:sp>
      <p:sp>
        <p:nvSpPr>
          <p:cNvPr id="3" name="Content Placeholder 2"/>
          <p:cNvSpPr>
            <a:spLocks noGrp="1"/>
          </p:cNvSpPr>
          <p:nvPr>
            <p:ph idx="1"/>
          </p:nvPr>
        </p:nvSpPr>
        <p:spPr>
          <a:xfrm>
            <a:off x="381000" y="1084263"/>
            <a:ext cx="8443913" cy="2214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7638"/>
            <a:ext cx="4144963" cy="2214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78363" y="1417638"/>
            <a:ext cx="4146550" cy="2214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8515350" cy="590931"/>
          </a:xfrm>
        </p:spPr>
        <p:txBody>
          <a:bodyPr/>
          <a:lstStyle>
            <a:lvl1pPr>
              <a:defRPr sz="3600"/>
            </a:lvl1pPr>
          </a:lstStyle>
          <a:p>
            <a:r>
              <a:rPr lang="en-US" smtClean="0"/>
              <a:t>Click to edit Master title style</a:t>
            </a:r>
            <a:endParaRPr lang="en-US"/>
          </a:p>
        </p:txBody>
      </p:sp>
      <p:sp>
        <p:nvSpPr>
          <p:cNvPr id="3" name="Content Placeholder 2"/>
          <p:cNvSpPr>
            <a:spLocks noGrp="1"/>
          </p:cNvSpPr>
          <p:nvPr>
            <p:ph idx="1"/>
          </p:nvPr>
        </p:nvSpPr>
        <p:spPr>
          <a:xfrm>
            <a:off x="381000" y="1084263"/>
            <a:ext cx="8443913" cy="2214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0363" y="228600"/>
            <a:ext cx="2128837" cy="3403600"/>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323850" y="228600"/>
            <a:ext cx="6234113" cy="340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323850" y="228600"/>
            <a:ext cx="8515350" cy="750888"/>
          </a:xfrm>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a:xfrm>
            <a:off x="381000" y="1417638"/>
            <a:ext cx="8443913" cy="221456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7638"/>
            <a:ext cx="4144963" cy="2214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78363" y="1417638"/>
            <a:ext cx="4146550" cy="2214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6.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228600"/>
            <a:ext cx="8515350" cy="750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smtClean="0"/>
              <a:t>Click to edit Title Slide</a:t>
            </a:r>
          </a:p>
        </p:txBody>
      </p:sp>
      <p:sp>
        <p:nvSpPr>
          <p:cNvPr id="1032" name="Rectangle 8"/>
          <p:cNvSpPr>
            <a:spLocks noGrp="1" noChangeArrowheads="1"/>
          </p:cNvSpPr>
          <p:nvPr>
            <p:ph type="body" idx="1"/>
          </p:nvPr>
        </p:nvSpPr>
        <p:spPr bwMode="auto">
          <a:xfrm>
            <a:off x="381000" y="1417638"/>
            <a:ext cx="8443913" cy="22145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11" descr="bullet"/>
          <p:cNvPicPr>
            <a:picLocks noChangeAspect="1" noChangeArrowheads="1"/>
          </p:cNvPicPr>
          <p:nvPr/>
        </p:nvPicPr>
        <p:blipFill>
          <a:blip r:embed="rId16"/>
          <a:srcRect/>
          <a:stretch>
            <a:fillRect/>
          </a:stretch>
        </p:blipFill>
        <p:spPr bwMode="auto">
          <a:xfrm>
            <a:off x="9336088" y="0"/>
            <a:ext cx="241300" cy="241300"/>
          </a:xfrm>
          <a:prstGeom prst="rect">
            <a:avLst/>
          </a:prstGeom>
          <a:noFill/>
          <a:ln w="9525">
            <a:noFill/>
            <a:miter lim="800000"/>
            <a:headEnd/>
            <a:tailEnd/>
          </a:ln>
        </p:spPr>
      </p:pic>
      <p:pic>
        <p:nvPicPr>
          <p:cNvPr id="1029" name="Picture 7"/>
          <p:cNvPicPr>
            <a:picLocks noChangeAspect="1" noChangeArrowheads="1"/>
          </p:cNvPicPr>
          <p:nvPr userDrawn="1"/>
        </p:nvPicPr>
        <p:blipFill>
          <a:blip r:embed="rId17"/>
          <a:srcRect/>
          <a:stretch>
            <a:fillRect/>
          </a:stretch>
        </p:blipFill>
        <p:spPr bwMode="auto">
          <a:xfrm>
            <a:off x="7251700" y="6677025"/>
            <a:ext cx="1676400" cy="180975"/>
          </a:xfrm>
          <a:prstGeom prst="rect">
            <a:avLst/>
          </a:prstGeom>
          <a:noFill/>
          <a:ln w="12700">
            <a:noFill/>
            <a:miter lim="800000"/>
            <a:headEnd/>
            <a:tailEnd/>
          </a:ln>
        </p:spPr>
      </p:pic>
      <p:pic>
        <p:nvPicPr>
          <p:cNvPr id="1030" name="Picture 8"/>
          <p:cNvPicPr>
            <a:picLocks noChangeAspect="1" noChangeArrowheads="1"/>
          </p:cNvPicPr>
          <p:nvPr userDrawn="1"/>
        </p:nvPicPr>
        <p:blipFill>
          <a:blip r:embed="rId17"/>
          <a:srcRect/>
          <a:stretch>
            <a:fillRect/>
          </a:stretch>
        </p:blipFill>
        <p:spPr bwMode="auto">
          <a:xfrm>
            <a:off x="6870700" y="6677025"/>
            <a:ext cx="1676400" cy="180975"/>
          </a:xfrm>
          <a:prstGeom prst="rect">
            <a:avLst/>
          </a:prstGeom>
          <a:noFill/>
          <a:ln w="12700">
            <a:noFill/>
            <a:miter lim="800000"/>
            <a:headEnd/>
            <a:tailEnd/>
          </a:ln>
        </p:spPr>
      </p:pic>
      <p:sp>
        <p:nvSpPr>
          <p:cNvPr id="1033" name="Text Box 9"/>
          <p:cNvSpPr txBox="1">
            <a:spLocks noChangeArrowheads="1"/>
          </p:cNvSpPr>
          <p:nvPr userDrawn="1"/>
        </p:nvSpPr>
        <p:spPr bwMode="auto">
          <a:xfrm>
            <a:off x="8420100" y="6565900"/>
            <a:ext cx="1206500" cy="304800"/>
          </a:xfrm>
          <a:prstGeom prst="rect">
            <a:avLst/>
          </a:prstGeom>
          <a:noFill/>
          <a:ln w="12700">
            <a:noFill/>
            <a:miter lim="800000"/>
            <a:headEnd/>
            <a:tailEnd/>
          </a:ln>
          <a:effectLst/>
        </p:spPr>
        <p:txBody>
          <a:bodyPr>
            <a:spAutoFit/>
          </a:bodyPr>
          <a:lstStyle/>
          <a:p>
            <a:pPr algn="l">
              <a:spcBef>
                <a:spcPct val="50000"/>
              </a:spcBef>
              <a:defRPr/>
            </a:pPr>
            <a:fld id="{8FFBDA9F-EFC1-4C16-83A2-689CC44B1CEF}" type="slidenum">
              <a:rPr lang="pt-BR" sz="1400">
                <a:solidFill>
                  <a:schemeClr val="tx1"/>
                </a:solidFill>
              </a:rPr>
              <a:pPr algn="l">
                <a:spcBef>
                  <a:spcPct val="50000"/>
                </a:spcBef>
                <a:defRPr/>
              </a:pPr>
              <a:t>‹nº›</a:t>
            </a:fld>
            <a:endParaRPr lang="pt-BR" sz="1400">
              <a:solidFill>
                <a:schemeClr val="tx1"/>
              </a:solidFill>
            </a:endParaRP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p:fade/>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4800">
          <a:solidFill>
            <a:srgbClr val="F2C160"/>
          </a:solidFill>
          <a:effectLst>
            <a:outerShdw blurRad="38100" dist="38100" dir="2700000" algn="tl">
              <a:srgbClr val="000000"/>
            </a:outerShdw>
          </a:effectLst>
          <a:latin typeface="Calibri" pitchFamily="34" charset="0"/>
          <a:ea typeface="+mj-ea"/>
          <a:cs typeface="+mj-cs"/>
        </a:defRPr>
      </a:lvl1pPr>
      <a:lvl2pPr algn="l" rtl="0" eaLnBrk="0" fontAlgn="base" hangingPunct="0">
        <a:lnSpc>
          <a:spcPct val="90000"/>
        </a:lnSpc>
        <a:spcBef>
          <a:spcPct val="0"/>
        </a:spcBef>
        <a:spcAft>
          <a:spcPct val="0"/>
        </a:spcAft>
        <a:defRPr sz="4800">
          <a:solidFill>
            <a:srgbClr val="F2C160"/>
          </a:solidFill>
          <a:effectLst>
            <a:outerShdw blurRad="38100" dist="38100" dir="2700000" algn="tl">
              <a:srgbClr val="000000"/>
            </a:outerShdw>
          </a:effectLst>
          <a:latin typeface="Calibri" pitchFamily="34" charset="0"/>
        </a:defRPr>
      </a:lvl2pPr>
      <a:lvl3pPr algn="l" rtl="0" eaLnBrk="0" fontAlgn="base" hangingPunct="0">
        <a:lnSpc>
          <a:spcPct val="90000"/>
        </a:lnSpc>
        <a:spcBef>
          <a:spcPct val="0"/>
        </a:spcBef>
        <a:spcAft>
          <a:spcPct val="0"/>
        </a:spcAft>
        <a:defRPr sz="4800">
          <a:solidFill>
            <a:srgbClr val="F2C160"/>
          </a:solidFill>
          <a:effectLst>
            <a:outerShdw blurRad="38100" dist="38100" dir="2700000" algn="tl">
              <a:srgbClr val="000000"/>
            </a:outerShdw>
          </a:effectLst>
          <a:latin typeface="Calibri" pitchFamily="34" charset="0"/>
        </a:defRPr>
      </a:lvl3pPr>
      <a:lvl4pPr algn="l" rtl="0" eaLnBrk="0" fontAlgn="base" hangingPunct="0">
        <a:lnSpc>
          <a:spcPct val="90000"/>
        </a:lnSpc>
        <a:spcBef>
          <a:spcPct val="0"/>
        </a:spcBef>
        <a:spcAft>
          <a:spcPct val="0"/>
        </a:spcAft>
        <a:defRPr sz="4800">
          <a:solidFill>
            <a:srgbClr val="F2C160"/>
          </a:solidFill>
          <a:effectLst>
            <a:outerShdw blurRad="38100" dist="38100" dir="2700000" algn="tl">
              <a:srgbClr val="000000"/>
            </a:outerShdw>
          </a:effectLst>
          <a:latin typeface="Calibri" pitchFamily="34" charset="0"/>
        </a:defRPr>
      </a:lvl4pPr>
      <a:lvl5pPr algn="l" rtl="0" eaLnBrk="0" fontAlgn="base" hangingPunct="0">
        <a:lnSpc>
          <a:spcPct val="90000"/>
        </a:lnSpc>
        <a:spcBef>
          <a:spcPct val="0"/>
        </a:spcBef>
        <a:spcAft>
          <a:spcPct val="0"/>
        </a:spcAft>
        <a:defRPr sz="4800">
          <a:solidFill>
            <a:srgbClr val="F2C160"/>
          </a:solidFill>
          <a:effectLst>
            <a:outerShdw blurRad="38100" dist="38100" dir="2700000" algn="tl">
              <a:srgbClr val="000000"/>
            </a:outerShdw>
          </a:effectLst>
          <a:latin typeface="Calibri" pitchFamily="34" charset="0"/>
        </a:defRPr>
      </a:lvl5pPr>
      <a:lvl6pPr marL="457200" algn="l" rtl="0" fontAlgn="base">
        <a:lnSpc>
          <a:spcPct val="90000"/>
        </a:lnSpc>
        <a:spcBef>
          <a:spcPct val="0"/>
        </a:spcBef>
        <a:spcAft>
          <a:spcPct val="0"/>
        </a:spcAft>
        <a:defRPr sz="4800">
          <a:solidFill>
            <a:srgbClr val="F2C160"/>
          </a:solidFill>
          <a:effectLst>
            <a:outerShdw blurRad="38100" dist="38100" dir="2700000" algn="tl">
              <a:srgbClr val="000000">
                <a:alpha val="43137"/>
              </a:srgbClr>
            </a:outerShdw>
          </a:effectLst>
          <a:latin typeface="Trebuchet MS" pitchFamily="34" charset="0"/>
        </a:defRPr>
      </a:lvl6pPr>
      <a:lvl7pPr marL="914400" algn="l" rtl="0" fontAlgn="base">
        <a:lnSpc>
          <a:spcPct val="90000"/>
        </a:lnSpc>
        <a:spcBef>
          <a:spcPct val="0"/>
        </a:spcBef>
        <a:spcAft>
          <a:spcPct val="0"/>
        </a:spcAft>
        <a:defRPr sz="4800">
          <a:solidFill>
            <a:srgbClr val="F2C160"/>
          </a:solidFill>
          <a:effectLst>
            <a:outerShdw blurRad="38100" dist="38100" dir="2700000" algn="tl">
              <a:srgbClr val="000000">
                <a:alpha val="43137"/>
              </a:srgbClr>
            </a:outerShdw>
          </a:effectLst>
          <a:latin typeface="Trebuchet MS" pitchFamily="34" charset="0"/>
        </a:defRPr>
      </a:lvl7pPr>
      <a:lvl8pPr marL="1371600" algn="l" rtl="0" fontAlgn="base">
        <a:lnSpc>
          <a:spcPct val="90000"/>
        </a:lnSpc>
        <a:spcBef>
          <a:spcPct val="0"/>
        </a:spcBef>
        <a:spcAft>
          <a:spcPct val="0"/>
        </a:spcAft>
        <a:defRPr sz="4800">
          <a:solidFill>
            <a:srgbClr val="F2C160"/>
          </a:solidFill>
          <a:effectLst>
            <a:outerShdw blurRad="38100" dist="38100" dir="2700000" algn="tl">
              <a:srgbClr val="000000">
                <a:alpha val="43137"/>
              </a:srgbClr>
            </a:outerShdw>
          </a:effectLst>
          <a:latin typeface="Trebuchet MS" pitchFamily="34" charset="0"/>
        </a:defRPr>
      </a:lvl8pPr>
      <a:lvl9pPr marL="1828800" algn="l" rtl="0" fontAlgn="base">
        <a:lnSpc>
          <a:spcPct val="90000"/>
        </a:lnSpc>
        <a:spcBef>
          <a:spcPct val="0"/>
        </a:spcBef>
        <a:spcAft>
          <a:spcPct val="0"/>
        </a:spcAft>
        <a:defRPr sz="4800">
          <a:solidFill>
            <a:srgbClr val="F2C160"/>
          </a:solidFill>
          <a:effectLst>
            <a:outerShdw blurRad="38100" dist="38100" dir="2700000" algn="tl">
              <a:srgbClr val="000000">
                <a:alpha val="43137"/>
              </a:srgbClr>
            </a:outerShdw>
          </a:effectLst>
          <a:latin typeface="Trebuchet MS" pitchFamily="34" charset="0"/>
        </a:defRPr>
      </a:lvl9pPr>
    </p:titleStyle>
    <p:bodyStyle>
      <a:lvl1pPr marL="447675" indent="-447675" algn="l" rtl="0" eaLnBrk="0" fontAlgn="base" hangingPunct="0">
        <a:lnSpc>
          <a:spcPct val="90000"/>
        </a:lnSpc>
        <a:spcBef>
          <a:spcPct val="30000"/>
        </a:spcBef>
        <a:spcAft>
          <a:spcPct val="0"/>
        </a:spcAft>
        <a:buClr>
          <a:schemeClr val="tx2"/>
        </a:buClr>
        <a:buFont typeface="Wingdings 2" pitchFamily="18" charset="2"/>
        <a:buBlip>
          <a:blip r:embed="rId18"/>
        </a:buBlip>
        <a:defRPr sz="3200">
          <a:solidFill>
            <a:schemeClr val="tx1"/>
          </a:solidFill>
          <a:effectLst>
            <a:outerShdw blurRad="38100" dist="38100" dir="2700000" algn="tl">
              <a:srgbClr val="000000"/>
            </a:outerShdw>
          </a:effectLst>
          <a:latin typeface="Calibri" pitchFamily="34" charset="0"/>
          <a:ea typeface="+mn-ea"/>
          <a:cs typeface="+mn-cs"/>
        </a:defRPr>
      </a:lvl1pPr>
      <a:lvl2pPr marL="858838" indent="-409575" algn="l" rtl="0" eaLnBrk="0" fontAlgn="base" hangingPunct="0">
        <a:lnSpc>
          <a:spcPct val="90000"/>
        </a:lnSpc>
        <a:spcBef>
          <a:spcPct val="30000"/>
        </a:spcBef>
        <a:spcAft>
          <a:spcPct val="0"/>
        </a:spcAft>
        <a:buClr>
          <a:schemeClr val="tx2"/>
        </a:buClr>
        <a:buFont typeface="Wingdings 2" pitchFamily="18" charset="2"/>
        <a:buBlip>
          <a:blip r:embed="rId18"/>
        </a:buBlip>
        <a:defRPr sz="2800">
          <a:solidFill>
            <a:schemeClr val="tx1"/>
          </a:solidFill>
          <a:effectLst>
            <a:outerShdw blurRad="38100" dist="38100" dir="2700000" algn="tl">
              <a:srgbClr val="000000"/>
            </a:outerShdw>
          </a:effectLst>
          <a:latin typeface="Calibri" pitchFamily="34" charset="0"/>
        </a:defRPr>
      </a:lvl2pPr>
      <a:lvl3pPr marL="1262063" indent="-401638" algn="l" rtl="0" eaLnBrk="0" fontAlgn="base" hangingPunct="0">
        <a:lnSpc>
          <a:spcPct val="90000"/>
        </a:lnSpc>
        <a:spcBef>
          <a:spcPct val="30000"/>
        </a:spcBef>
        <a:spcAft>
          <a:spcPct val="0"/>
        </a:spcAft>
        <a:buClr>
          <a:schemeClr val="tx2"/>
        </a:buClr>
        <a:buFont typeface="Wingdings 2" pitchFamily="18" charset="2"/>
        <a:buBlip>
          <a:blip r:embed="rId18"/>
        </a:buBlip>
        <a:defRPr sz="2400">
          <a:solidFill>
            <a:schemeClr val="tx1"/>
          </a:solidFill>
          <a:effectLst>
            <a:outerShdw blurRad="38100" dist="38100" dir="2700000" algn="tl">
              <a:srgbClr val="000000"/>
            </a:outerShdw>
          </a:effectLst>
          <a:latin typeface="Calibri" pitchFamily="34" charset="0"/>
        </a:defRPr>
      </a:lvl3pPr>
      <a:lvl4pPr marL="1600200" indent="-336550" algn="l" rtl="0" eaLnBrk="0" fontAlgn="base" hangingPunct="0">
        <a:lnSpc>
          <a:spcPct val="90000"/>
        </a:lnSpc>
        <a:spcBef>
          <a:spcPct val="30000"/>
        </a:spcBef>
        <a:spcAft>
          <a:spcPct val="0"/>
        </a:spcAft>
        <a:buClr>
          <a:schemeClr val="tx2"/>
        </a:buClr>
        <a:buFont typeface="Wingdings 2" pitchFamily="18" charset="2"/>
        <a:buBlip>
          <a:blip r:embed="rId18"/>
        </a:buBlip>
        <a:defRPr sz="2000">
          <a:solidFill>
            <a:schemeClr val="tx1"/>
          </a:solidFill>
          <a:effectLst>
            <a:outerShdw blurRad="38100" dist="38100" dir="2700000" algn="tl">
              <a:srgbClr val="000000"/>
            </a:outerShdw>
          </a:effectLst>
          <a:latin typeface="Calibri" pitchFamily="34" charset="0"/>
        </a:defRPr>
      </a:lvl4pPr>
      <a:lvl5pPr marL="1947863" indent="-346075" algn="l" rtl="0" eaLnBrk="0" fontAlgn="base" hangingPunct="0">
        <a:lnSpc>
          <a:spcPct val="90000"/>
        </a:lnSpc>
        <a:spcBef>
          <a:spcPct val="30000"/>
        </a:spcBef>
        <a:spcAft>
          <a:spcPct val="0"/>
        </a:spcAft>
        <a:buClr>
          <a:schemeClr val="tx2"/>
        </a:buClr>
        <a:buFont typeface="Wingdings 2" pitchFamily="18" charset="2"/>
        <a:buBlip>
          <a:blip r:embed="rId18"/>
        </a:buBlip>
        <a:defRPr sz="2000">
          <a:solidFill>
            <a:schemeClr val="tx1"/>
          </a:solidFill>
          <a:effectLst>
            <a:outerShdw blurRad="38100" dist="38100" dir="2700000" algn="tl">
              <a:srgbClr val="000000"/>
            </a:outerShdw>
          </a:effectLst>
          <a:latin typeface="Calibri" pitchFamily="34" charset="0"/>
        </a:defRPr>
      </a:lvl5pPr>
      <a:lvl6pPr marL="2405063" indent="-346075" algn="l" rtl="0" fontAlgn="base">
        <a:lnSpc>
          <a:spcPct val="90000"/>
        </a:lnSpc>
        <a:spcBef>
          <a:spcPct val="30000"/>
        </a:spcBef>
        <a:spcAft>
          <a:spcPct val="0"/>
        </a:spcAft>
        <a:buClr>
          <a:schemeClr val="tx2"/>
        </a:buClr>
        <a:buFont typeface="Wingdings 2" pitchFamily="18" charset="2"/>
        <a:buBlip>
          <a:blip r:embed="rId18"/>
        </a:buBlip>
        <a:defRPr sz="2000">
          <a:solidFill>
            <a:schemeClr val="tx1"/>
          </a:solidFill>
          <a:effectLst>
            <a:outerShdw blurRad="38100" dist="38100" dir="2700000" algn="tl">
              <a:srgbClr val="000000">
                <a:alpha val="43137"/>
              </a:srgbClr>
            </a:outerShdw>
          </a:effectLst>
          <a:latin typeface="+mn-lt"/>
        </a:defRPr>
      </a:lvl6pPr>
      <a:lvl7pPr marL="2862263" indent="-346075" algn="l" rtl="0" fontAlgn="base">
        <a:lnSpc>
          <a:spcPct val="90000"/>
        </a:lnSpc>
        <a:spcBef>
          <a:spcPct val="30000"/>
        </a:spcBef>
        <a:spcAft>
          <a:spcPct val="0"/>
        </a:spcAft>
        <a:buClr>
          <a:schemeClr val="tx2"/>
        </a:buClr>
        <a:buFont typeface="Wingdings 2" pitchFamily="18" charset="2"/>
        <a:buBlip>
          <a:blip r:embed="rId18"/>
        </a:buBlip>
        <a:defRPr sz="2000">
          <a:solidFill>
            <a:schemeClr val="tx1"/>
          </a:solidFill>
          <a:effectLst>
            <a:outerShdw blurRad="38100" dist="38100" dir="2700000" algn="tl">
              <a:srgbClr val="000000">
                <a:alpha val="43137"/>
              </a:srgbClr>
            </a:outerShdw>
          </a:effectLst>
          <a:latin typeface="+mn-lt"/>
        </a:defRPr>
      </a:lvl7pPr>
      <a:lvl8pPr marL="3319463" indent="-346075" algn="l" rtl="0" fontAlgn="base">
        <a:lnSpc>
          <a:spcPct val="90000"/>
        </a:lnSpc>
        <a:spcBef>
          <a:spcPct val="30000"/>
        </a:spcBef>
        <a:spcAft>
          <a:spcPct val="0"/>
        </a:spcAft>
        <a:buClr>
          <a:schemeClr val="tx2"/>
        </a:buClr>
        <a:buFont typeface="Wingdings 2" pitchFamily="18" charset="2"/>
        <a:buBlip>
          <a:blip r:embed="rId18"/>
        </a:buBlip>
        <a:defRPr sz="2000">
          <a:solidFill>
            <a:schemeClr val="tx1"/>
          </a:solidFill>
          <a:effectLst>
            <a:outerShdw blurRad="38100" dist="38100" dir="2700000" algn="tl">
              <a:srgbClr val="000000">
                <a:alpha val="43137"/>
              </a:srgbClr>
            </a:outerShdw>
          </a:effectLst>
          <a:latin typeface="+mn-lt"/>
        </a:defRPr>
      </a:lvl8pPr>
      <a:lvl9pPr marL="3776663" indent="-346075" algn="l" rtl="0" fontAlgn="base">
        <a:lnSpc>
          <a:spcPct val="90000"/>
        </a:lnSpc>
        <a:spcBef>
          <a:spcPct val="30000"/>
        </a:spcBef>
        <a:spcAft>
          <a:spcPct val="0"/>
        </a:spcAft>
        <a:buClr>
          <a:schemeClr val="tx2"/>
        </a:buClr>
        <a:buFont typeface="Wingdings 2" pitchFamily="18" charset="2"/>
        <a:buBlip>
          <a:blip r:embed="rId18"/>
        </a:buBlip>
        <a:defRPr sz="2000">
          <a:solidFill>
            <a:schemeClr val="tx1"/>
          </a:solidFill>
          <a:effectLst>
            <a:outerShdw blurRad="38100" dist="38100" dir="2700000" algn="tl">
              <a:srgbClr val="000000">
                <a:alpha val="43137"/>
              </a:srgbClr>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228600"/>
            <a:ext cx="8515350" cy="750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smtClean="0"/>
              <a:t>Click to edit Title Slide</a:t>
            </a:r>
          </a:p>
        </p:txBody>
      </p:sp>
      <p:sp>
        <p:nvSpPr>
          <p:cNvPr id="1032" name="Rectangle 8"/>
          <p:cNvSpPr>
            <a:spLocks noGrp="1" noChangeArrowheads="1"/>
          </p:cNvSpPr>
          <p:nvPr>
            <p:ph type="body" idx="1"/>
          </p:nvPr>
        </p:nvSpPr>
        <p:spPr bwMode="auto">
          <a:xfrm>
            <a:off x="381000" y="1417638"/>
            <a:ext cx="8443913" cy="22145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11" descr="bullet"/>
          <p:cNvPicPr>
            <a:picLocks noChangeAspect="1" noChangeArrowheads="1"/>
          </p:cNvPicPr>
          <p:nvPr/>
        </p:nvPicPr>
        <p:blipFill>
          <a:blip r:embed="rId16"/>
          <a:srcRect/>
          <a:stretch>
            <a:fillRect/>
          </a:stretch>
        </p:blipFill>
        <p:spPr bwMode="auto">
          <a:xfrm>
            <a:off x="9336088" y="0"/>
            <a:ext cx="241300" cy="241300"/>
          </a:xfrm>
          <a:prstGeom prst="rect">
            <a:avLst/>
          </a:prstGeom>
          <a:noFill/>
          <a:ln w="9525">
            <a:noFill/>
            <a:miter lim="800000"/>
            <a:headEnd/>
            <a:tailEnd/>
          </a:ln>
        </p:spPr>
      </p:pic>
      <p:pic>
        <p:nvPicPr>
          <p:cNvPr id="1029" name="Picture 7"/>
          <p:cNvPicPr>
            <a:picLocks noChangeAspect="1" noChangeArrowheads="1"/>
          </p:cNvPicPr>
          <p:nvPr/>
        </p:nvPicPr>
        <p:blipFill>
          <a:blip r:embed="rId17"/>
          <a:srcRect/>
          <a:stretch>
            <a:fillRect/>
          </a:stretch>
        </p:blipFill>
        <p:spPr bwMode="auto">
          <a:xfrm>
            <a:off x="7251700" y="6677025"/>
            <a:ext cx="1676400" cy="180975"/>
          </a:xfrm>
          <a:prstGeom prst="rect">
            <a:avLst/>
          </a:prstGeom>
          <a:noFill/>
          <a:ln w="12700">
            <a:noFill/>
            <a:miter lim="800000"/>
            <a:headEnd/>
            <a:tailEnd/>
          </a:ln>
        </p:spPr>
      </p:pic>
      <p:pic>
        <p:nvPicPr>
          <p:cNvPr id="1030" name="Picture 8"/>
          <p:cNvPicPr>
            <a:picLocks noChangeAspect="1" noChangeArrowheads="1"/>
          </p:cNvPicPr>
          <p:nvPr/>
        </p:nvPicPr>
        <p:blipFill>
          <a:blip r:embed="rId17"/>
          <a:srcRect/>
          <a:stretch>
            <a:fillRect/>
          </a:stretch>
        </p:blipFill>
        <p:spPr bwMode="auto">
          <a:xfrm>
            <a:off x="6870700" y="6677025"/>
            <a:ext cx="1676400" cy="180975"/>
          </a:xfrm>
          <a:prstGeom prst="rect">
            <a:avLst/>
          </a:prstGeom>
          <a:noFill/>
          <a:ln w="12700">
            <a:noFill/>
            <a:miter lim="800000"/>
            <a:headEnd/>
            <a:tailEnd/>
          </a:ln>
        </p:spPr>
      </p:pic>
      <p:sp>
        <p:nvSpPr>
          <p:cNvPr id="1033" name="Text Box 9"/>
          <p:cNvSpPr txBox="1">
            <a:spLocks noChangeArrowheads="1"/>
          </p:cNvSpPr>
          <p:nvPr/>
        </p:nvSpPr>
        <p:spPr bwMode="auto">
          <a:xfrm>
            <a:off x="8420100" y="6565900"/>
            <a:ext cx="1206500" cy="304800"/>
          </a:xfrm>
          <a:prstGeom prst="rect">
            <a:avLst/>
          </a:prstGeom>
          <a:noFill/>
          <a:ln w="12700">
            <a:noFill/>
            <a:miter lim="800000"/>
            <a:headEnd/>
            <a:tailEnd/>
          </a:ln>
          <a:effectLst/>
        </p:spPr>
        <p:txBody>
          <a:bodyPr>
            <a:spAutoFit/>
          </a:bodyPr>
          <a:lstStyle/>
          <a:p>
            <a:pPr algn="l" rtl="0" fontAlgn="base">
              <a:spcBef>
                <a:spcPct val="50000"/>
              </a:spcBef>
              <a:spcAft>
                <a:spcPct val="0"/>
              </a:spcAft>
              <a:defRPr/>
            </a:pPr>
            <a:fld id="{8FFBDA9F-EFC1-4C16-83A2-689CC44B1CEF}" type="slidenum">
              <a:rPr lang="pt-BR" sz="1400" kern="1200">
                <a:solidFill>
                  <a:srgbClr val="FFFFFF"/>
                </a:solidFill>
                <a:latin typeface="Trebuchet MS" pitchFamily="34" charset="0"/>
                <a:ea typeface="+mn-ea"/>
                <a:cs typeface="+mn-cs"/>
              </a:rPr>
              <a:pPr algn="l" rtl="0" fontAlgn="base">
                <a:spcBef>
                  <a:spcPct val="50000"/>
                </a:spcBef>
                <a:spcAft>
                  <a:spcPct val="0"/>
                </a:spcAft>
                <a:defRPr/>
              </a:pPr>
              <a:t>‹nº›</a:t>
            </a:fld>
            <a:endParaRPr lang="pt-BR" sz="1400" kern="1200">
              <a:solidFill>
                <a:srgbClr val="FFFFFF"/>
              </a:solidFill>
              <a:latin typeface="Trebuchet MS" pitchFamily="34" charset="0"/>
              <a:ea typeface="+mn-ea"/>
              <a:cs typeface="+mn-cs"/>
            </a:endParaRPr>
          </a:p>
        </p:txBody>
      </p:sp>
    </p:spTree>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fade/>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4800">
          <a:solidFill>
            <a:srgbClr val="F2C160"/>
          </a:solidFill>
          <a:effectLst>
            <a:outerShdw blurRad="38100" dist="38100" dir="2700000" algn="tl">
              <a:srgbClr val="000000"/>
            </a:outerShdw>
          </a:effectLst>
          <a:latin typeface="Calibri" pitchFamily="34" charset="0"/>
          <a:ea typeface="+mj-ea"/>
          <a:cs typeface="+mj-cs"/>
        </a:defRPr>
      </a:lvl1pPr>
      <a:lvl2pPr algn="l" rtl="0" eaLnBrk="0" fontAlgn="base" hangingPunct="0">
        <a:lnSpc>
          <a:spcPct val="90000"/>
        </a:lnSpc>
        <a:spcBef>
          <a:spcPct val="0"/>
        </a:spcBef>
        <a:spcAft>
          <a:spcPct val="0"/>
        </a:spcAft>
        <a:defRPr sz="4800">
          <a:solidFill>
            <a:srgbClr val="F2C160"/>
          </a:solidFill>
          <a:effectLst>
            <a:outerShdw blurRad="38100" dist="38100" dir="2700000" algn="tl">
              <a:srgbClr val="000000"/>
            </a:outerShdw>
          </a:effectLst>
          <a:latin typeface="Calibri" pitchFamily="34" charset="0"/>
        </a:defRPr>
      </a:lvl2pPr>
      <a:lvl3pPr algn="l" rtl="0" eaLnBrk="0" fontAlgn="base" hangingPunct="0">
        <a:lnSpc>
          <a:spcPct val="90000"/>
        </a:lnSpc>
        <a:spcBef>
          <a:spcPct val="0"/>
        </a:spcBef>
        <a:spcAft>
          <a:spcPct val="0"/>
        </a:spcAft>
        <a:defRPr sz="4800">
          <a:solidFill>
            <a:srgbClr val="F2C160"/>
          </a:solidFill>
          <a:effectLst>
            <a:outerShdw blurRad="38100" dist="38100" dir="2700000" algn="tl">
              <a:srgbClr val="000000"/>
            </a:outerShdw>
          </a:effectLst>
          <a:latin typeface="Calibri" pitchFamily="34" charset="0"/>
        </a:defRPr>
      </a:lvl3pPr>
      <a:lvl4pPr algn="l" rtl="0" eaLnBrk="0" fontAlgn="base" hangingPunct="0">
        <a:lnSpc>
          <a:spcPct val="90000"/>
        </a:lnSpc>
        <a:spcBef>
          <a:spcPct val="0"/>
        </a:spcBef>
        <a:spcAft>
          <a:spcPct val="0"/>
        </a:spcAft>
        <a:defRPr sz="4800">
          <a:solidFill>
            <a:srgbClr val="F2C160"/>
          </a:solidFill>
          <a:effectLst>
            <a:outerShdw blurRad="38100" dist="38100" dir="2700000" algn="tl">
              <a:srgbClr val="000000"/>
            </a:outerShdw>
          </a:effectLst>
          <a:latin typeface="Calibri" pitchFamily="34" charset="0"/>
        </a:defRPr>
      </a:lvl4pPr>
      <a:lvl5pPr algn="l" rtl="0" eaLnBrk="0" fontAlgn="base" hangingPunct="0">
        <a:lnSpc>
          <a:spcPct val="90000"/>
        </a:lnSpc>
        <a:spcBef>
          <a:spcPct val="0"/>
        </a:spcBef>
        <a:spcAft>
          <a:spcPct val="0"/>
        </a:spcAft>
        <a:defRPr sz="4800">
          <a:solidFill>
            <a:srgbClr val="F2C160"/>
          </a:solidFill>
          <a:effectLst>
            <a:outerShdw blurRad="38100" dist="38100" dir="2700000" algn="tl">
              <a:srgbClr val="000000"/>
            </a:outerShdw>
          </a:effectLst>
          <a:latin typeface="Calibri" pitchFamily="34" charset="0"/>
        </a:defRPr>
      </a:lvl5pPr>
      <a:lvl6pPr marL="457200" algn="l" rtl="0" fontAlgn="base">
        <a:lnSpc>
          <a:spcPct val="90000"/>
        </a:lnSpc>
        <a:spcBef>
          <a:spcPct val="0"/>
        </a:spcBef>
        <a:spcAft>
          <a:spcPct val="0"/>
        </a:spcAft>
        <a:defRPr sz="4800">
          <a:solidFill>
            <a:srgbClr val="F2C160"/>
          </a:solidFill>
          <a:effectLst>
            <a:outerShdw blurRad="38100" dist="38100" dir="2700000" algn="tl">
              <a:srgbClr val="000000">
                <a:alpha val="43137"/>
              </a:srgbClr>
            </a:outerShdw>
          </a:effectLst>
          <a:latin typeface="Trebuchet MS" pitchFamily="34" charset="0"/>
        </a:defRPr>
      </a:lvl6pPr>
      <a:lvl7pPr marL="914400" algn="l" rtl="0" fontAlgn="base">
        <a:lnSpc>
          <a:spcPct val="90000"/>
        </a:lnSpc>
        <a:spcBef>
          <a:spcPct val="0"/>
        </a:spcBef>
        <a:spcAft>
          <a:spcPct val="0"/>
        </a:spcAft>
        <a:defRPr sz="4800">
          <a:solidFill>
            <a:srgbClr val="F2C160"/>
          </a:solidFill>
          <a:effectLst>
            <a:outerShdw blurRad="38100" dist="38100" dir="2700000" algn="tl">
              <a:srgbClr val="000000">
                <a:alpha val="43137"/>
              </a:srgbClr>
            </a:outerShdw>
          </a:effectLst>
          <a:latin typeface="Trebuchet MS" pitchFamily="34" charset="0"/>
        </a:defRPr>
      </a:lvl7pPr>
      <a:lvl8pPr marL="1371600" algn="l" rtl="0" fontAlgn="base">
        <a:lnSpc>
          <a:spcPct val="90000"/>
        </a:lnSpc>
        <a:spcBef>
          <a:spcPct val="0"/>
        </a:spcBef>
        <a:spcAft>
          <a:spcPct val="0"/>
        </a:spcAft>
        <a:defRPr sz="4800">
          <a:solidFill>
            <a:srgbClr val="F2C160"/>
          </a:solidFill>
          <a:effectLst>
            <a:outerShdw blurRad="38100" dist="38100" dir="2700000" algn="tl">
              <a:srgbClr val="000000">
                <a:alpha val="43137"/>
              </a:srgbClr>
            </a:outerShdw>
          </a:effectLst>
          <a:latin typeface="Trebuchet MS" pitchFamily="34" charset="0"/>
        </a:defRPr>
      </a:lvl8pPr>
      <a:lvl9pPr marL="1828800" algn="l" rtl="0" fontAlgn="base">
        <a:lnSpc>
          <a:spcPct val="90000"/>
        </a:lnSpc>
        <a:spcBef>
          <a:spcPct val="0"/>
        </a:spcBef>
        <a:spcAft>
          <a:spcPct val="0"/>
        </a:spcAft>
        <a:defRPr sz="4800">
          <a:solidFill>
            <a:srgbClr val="F2C160"/>
          </a:solidFill>
          <a:effectLst>
            <a:outerShdw blurRad="38100" dist="38100" dir="2700000" algn="tl">
              <a:srgbClr val="000000">
                <a:alpha val="43137"/>
              </a:srgbClr>
            </a:outerShdw>
          </a:effectLst>
          <a:latin typeface="Trebuchet MS" pitchFamily="34" charset="0"/>
        </a:defRPr>
      </a:lvl9pPr>
    </p:titleStyle>
    <p:bodyStyle>
      <a:lvl1pPr marL="447675" indent="-447675" algn="l" rtl="0" eaLnBrk="0" fontAlgn="base" hangingPunct="0">
        <a:lnSpc>
          <a:spcPct val="90000"/>
        </a:lnSpc>
        <a:spcBef>
          <a:spcPct val="30000"/>
        </a:spcBef>
        <a:spcAft>
          <a:spcPct val="0"/>
        </a:spcAft>
        <a:buClr>
          <a:schemeClr val="tx2"/>
        </a:buClr>
        <a:buFont typeface="Wingdings 2" pitchFamily="18" charset="2"/>
        <a:buBlip>
          <a:blip r:embed="rId18"/>
        </a:buBlip>
        <a:defRPr sz="3200">
          <a:solidFill>
            <a:schemeClr val="tx1"/>
          </a:solidFill>
          <a:effectLst>
            <a:outerShdw blurRad="38100" dist="38100" dir="2700000" algn="tl">
              <a:srgbClr val="000000"/>
            </a:outerShdw>
          </a:effectLst>
          <a:latin typeface="Calibri" pitchFamily="34" charset="0"/>
          <a:ea typeface="+mn-ea"/>
          <a:cs typeface="+mn-cs"/>
        </a:defRPr>
      </a:lvl1pPr>
      <a:lvl2pPr marL="858838" indent="-409575" algn="l" rtl="0" eaLnBrk="0" fontAlgn="base" hangingPunct="0">
        <a:lnSpc>
          <a:spcPct val="90000"/>
        </a:lnSpc>
        <a:spcBef>
          <a:spcPct val="30000"/>
        </a:spcBef>
        <a:spcAft>
          <a:spcPct val="0"/>
        </a:spcAft>
        <a:buClr>
          <a:schemeClr val="tx2"/>
        </a:buClr>
        <a:buFont typeface="Wingdings 2" pitchFamily="18" charset="2"/>
        <a:buBlip>
          <a:blip r:embed="rId18"/>
        </a:buBlip>
        <a:defRPr sz="2800">
          <a:solidFill>
            <a:schemeClr val="tx1"/>
          </a:solidFill>
          <a:effectLst>
            <a:outerShdw blurRad="38100" dist="38100" dir="2700000" algn="tl">
              <a:srgbClr val="000000"/>
            </a:outerShdw>
          </a:effectLst>
          <a:latin typeface="Calibri" pitchFamily="34" charset="0"/>
        </a:defRPr>
      </a:lvl2pPr>
      <a:lvl3pPr marL="1262063" indent="-401638" algn="l" rtl="0" eaLnBrk="0" fontAlgn="base" hangingPunct="0">
        <a:lnSpc>
          <a:spcPct val="90000"/>
        </a:lnSpc>
        <a:spcBef>
          <a:spcPct val="30000"/>
        </a:spcBef>
        <a:spcAft>
          <a:spcPct val="0"/>
        </a:spcAft>
        <a:buClr>
          <a:schemeClr val="tx2"/>
        </a:buClr>
        <a:buFont typeface="Wingdings 2" pitchFamily="18" charset="2"/>
        <a:buBlip>
          <a:blip r:embed="rId18"/>
        </a:buBlip>
        <a:defRPr sz="2400">
          <a:solidFill>
            <a:schemeClr val="tx1"/>
          </a:solidFill>
          <a:effectLst>
            <a:outerShdw blurRad="38100" dist="38100" dir="2700000" algn="tl">
              <a:srgbClr val="000000"/>
            </a:outerShdw>
          </a:effectLst>
          <a:latin typeface="Calibri" pitchFamily="34" charset="0"/>
        </a:defRPr>
      </a:lvl3pPr>
      <a:lvl4pPr marL="1600200" indent="-336550" algn="l" rtl="0" eaLnBrk="0" fontAlgn="base" hangingPunct="0">
        <a:lnSpc>
          <a:spcPct val="90000"/>
        </a:lnSpc>
        <a:spcBef>
          <a:spcPct val="30000"/>
        </a:spcBef>
        <a:spcAft>
          <a:spcPct val="0"/>
        </a:spcAft>
        <a:buClr>
          <a:schemeClr val="tx2"/>
        </a:buClr>
        <a:buFont typeface="Wingdings 2" pitchFamily="18" charset="2"/>
        <a:buBlip>
          <a:blip r:embed="rId18"/>
        </a:buBlip>
        <a:defRPr sz="2000">
          <a:solidFill>
            <a:schemeClr val="tx1"/>
          </a:solidFill>
          <a:effectLst>
            <a:outerShdw blurRad="38100" dist="38100" dir="2700000" algn="tl">
              <a:srgbClr val="000000"/>
            </a:outerShdw>
          </a:effectLst>
          <a:latin typeface="Calibri" pitchFamily="34" charset="0"/>
        </a:defRPr>
      </a:lvl4pPr>
      <a:lvl5pPr marL="1947863" indent="-346075" algn="l" rtl="0" eaLnBrk="0" fontAlgn="base" hangingPunct="0">
        <a:lnSpc>
          <a:spcPct val="90000"/>
        </a:lnSpc>
        <a:spcBef>
          <a:spcPct val="30000"/>
        </a:spcBef>
        <a:spcAft>
          <a:spcPct val="0"/>
        </a:spcAft>
        <a:buClr>
          <a:schemeClr val="tx2"/>
        </a:buClr>
        <a:buFont typeface="Wingdings 2" pitchFamily="18" charset="2"/>
        <a:buBlip>
          <a:blip r:embed="rId18"/>
        </a:buBlip>
        <a:defRPr sz="2000">
          <a:solidFill>
            <a:schemeClr val="tx1"/>
          </a:solidFill>
          <a:effectLst>
            <a:outerShdw blurRad="38100" dist="38100" dir="2700000" algn="tl">
              <a:srgbClr val="000000"/>
            </a:outerShdw>
          </a:effectLst>
          <a:latin typeface="Calibri" pitchFamily="34" charset="0"/>
        </a:defRPr>
      </a:lvl5pPr>
      <a:lvl6pPr marL="2405063" indent="-346075" algn="l" rtl="0" fontAlgn="base">
        <a:lnSpc>
          <a:spcPct val="90000"/>
        </a:lnSpc>
        <a:spcBef>
          <a:spcPct val="30000"/>
        </a:spcBef>
        <a:spcAft>
          <a:spcPct val="0"/>
        </a:spcAft>
        <a:buClr>
          <a:schemeClr val="tx2"/>
        </a:buClr>
        <a:buFont typeface="Wingdings 2" pitchFamily="18" charset="2"/>
        <a:buBlip>
          <a:blip r:embed="rId18"/>
        </a:buBlip>
        <a:defRPr sz="2000">
          <a:solidFill>
            <a:schemeClr val="tx1"/>
          </a:solidFill>
          <a:effectLst>
            <a:outerShdw blurRad="38100" dist="38100" dir="2700000" algn="tl">
              <a:srgbClr val="000000">
                <a:alpha val="43137"/>
              </a:srgbClr>
            </a:outerShdw>
          </a:effectLst>
          <a:latin typeface="+mn-lt"/>
        </a:defRPr>
      </a:lvl6pPr>
      <a:lvl7pPr marL="2862263" indent="-346075" algn="l" rtl="0" fontAlgn="base">
        <a:lnSpc>
          <a:spcPct val="90000"/>
        </a:lnSpc>
        <a:spcBef>
          <a:spcPct val="30000"/>
        </a:spcBef>
        <a:spcAft>
          <a:spcPct val="0"/>
        </a:spcAft>
        <a:buClr>
          <a:schemeClr val="tx2"/>
        </a:buClr>
        <a:buFont typeface="Wingdings 2" pitchFamily="18" charset="2"/>
        <a:buBlip>
          <a:blip r:embed="rId18"/>
        </a:buBlip>
        <a:defRPr sz="2000">
          <a:solidFill>
            <a:schemeClr val="tx1"/>
          </a:solidFill>
          <a:effectLst>
            <a:outerShdw blurRad="38100" dist="38100" dir="2700000" algn="tl">
              <a:srgbClr val="000000">
                <a:alpha val="43137"/>
              </a:srgbClr>
            </a:outerShdw>
          </a:effectLst>
          <a:latin typeface="+mn-lt"/>
        </a:defRPr>
      </a:lvl7pPr>
      <a:lvl8pPr marL="3319463" indent="-346075" algn="l" rtl="0" fontAlgn="base">
        <a:lnSpc>
          <a:spcPct val="90000"/>
        </a:lnSpc>
        <a:spcBef>
          <a:spcPct val="30000"/>
        </a:spcBef>
        <a:spcAft>
          <a:spcPct val="0"/>
        </a:spcAft>
        <a:buClr>
          <a:schemeClr val="tx2"/>
        </a:buClr>
        <a:buFont typeface="Wingdings 2" pitchFamily="18" charset="2"/>
        <a:buBlip>
          <a:blip r:embed="rId18"/>
        </a:buBlip>
        <a:defRPr sz="2000">
          <a:solidFill>
            <a:schemeClr val="tx1"/>
          </a:solidFill>
          <a:effectLst>
            <a:outerShdw blurRad="38100" dist="38100" dir="2700000" algn="tl">
              <a:srgbClr val="000000">
                <a:alpha val="43137"/>
              </a:srgbClr>
            </a:outerShdw>
          </a:effectLst>
          <a:latin typeface="+mn-lt"/>
        </a:defRPr>
      </a:lvl8pPr>
      <a:lvl9pPr marL="3776663" indent="-346075" algn="l" rtl="0" fontAlgn="base">
        <a:lnSpc>
          <a:spcPct val="90000"/>
        </a:lnSpc>
        <a:spcBef>
          <a:spcPct val="30000"/>
        </a:spcBef>
        <a:spcAft>
          <a:spcPct val="0"/>
        </a:spcAft>
        <a:buClr>
          <a:schemeClr val="tx2"/>
        </a:buClr>
        <a:buFont typeface="Wingdings 2" pitchFamily="18" charset="2"/>
        <a:buBlip>
          <a:blip r:embed="rId18"/>
        </a:buBlip>
        <a:defRPr sz="2000">
          <a:solidFill>
            <a:schemeClr val="tx1"/>
          </a:solidFill>
          <a:effectLst>
            <a:outerShdw blurRad="38100" dist="38100" dir="2700000" algn="tl">
              <a:srgbClr val="000000">
                <a:alpha val="43137"/>
              </a:srgbClr>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creators.xna.com/" TargetMode="Externa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5.pn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5.pn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Videos/gearsofwar04.wmv"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hyperlink" Target="http://soapbox.msn.com/video.aspx?vid=89e5ef96-8f63-4632-aa17-653b9c123159" TargetMode="External"/><Relationship Id="rId4" Type="http://schemas.openxmlformats.org/officeDocument/2006/relationships/image" Target="../media/image29.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13" Type="http://schemas.openxmlformats.org/officeDocument/2006/relationships/image" Target="../media/image92.png"/><Relationship Id="rId18" Type="http://schemas.openxmlformats.org/officeDocument/2006/relationships/image" Target="../media/image97.png"/><Relationship Id="rId26" Type="http://schemas.openxmlformats.org/officeDocument/2006/relationships/image" Target="../media/image104.jpeg"/><Relationship Id="rId39" Type="http://schemas.openxmlformats.org/officeDocument/2006/relationships/image" Target="../media/image111.png"/><Relationship Id="rId3" Type="http://schemas.openxmlformats.org/officeDocument/2006/relationships/image" Target="../media/image82.png"/><Relationship Id="rId21" Type="http://schemas.openxmlformats.org/officeDocument/2006/relationships/image" Target="../media/image100.png"/><Relationship Id="rId34" Type="http://schemas.openxmlformats.org/officeDocument/2006/relationships/hyperlink" Target="http://andyq.no-ip.com/blog/?cat=4" TargetMode="External"/><Relationship Id="rId42" Type="http://schemas.openxmlformats.org/officeDocument/2006/relationships/image" Target="../media/image113.png"/><Relationship Id="rId47" Type="http://schemas.openxmlformats.org/officeDocument/2006/relationships/hyperlink" Target="http://exdream.no-ip.info/blog/images/RocketCommanderXnaScreenshot0002.jpg" TargetMode="External"/><Relationship Id="rId50" Type="http://schemas.openxmlformats.org/officeDocument/2006/relationships/image" Target="../media/image117.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5" Type="http://schemas.openxmlformats.org/officeDocument/2006/relationships/hyperlink" Target="http://xbox360homebrew.com/photos/personal_project_screenshots/images/527/original.aspx" TargetMode="External"/><Relationship Id="rId33" Type="http://schemas.openxmlformats.org/officeDocument/2006/relationships/image" Target="../media/image108.jpeg"/><Relationship Id="rId38" Type="http://schemas.openxmlformats.org/officeDocument/2006/relationships/hyperlink" Target="http://www.ziggyware.com/weblinks.php?cat_id=4&amp;weblink_id=3145" TargetMode="External"/><Relationship Id="rId46" Type="http://schemas.openxmlformats.org/officeDocument/2006/relationships/image" Target="../media/image115.jpeg"/><Relationship Id="rId2" Type="http://schemas.openxmlformats.org/officeDocument/2006/relationships/notesSlide" Target="../notesSlides/notesSlide59.xml"/><Relationship Id="rId16" Type="http://schemas.openxmlformats.org/officeDocument/2006/relationships/image" Target="../media/image95.png"/><Relationship Id="rId20" Type="http://schemas.openxmlformats.org/officeDocument/2006/relationships/image" Target="../media/image99.png"/><Relationship Id="rId29" Type="http://schemas.openxmlformats.org/officeDocument/2006/relationships/hyperlink" Target="http://www.ziggyware.com/weblinks.php?cat_id=4&amp;weblink_id=60" TargetMode="External"/><Relationship Id="rId41" Type="http://schemas.openxmlformats.org/officeDocument/2006/relationships/hyperlink" Target="http://www.garagegames.com/products/torque/x" TargetMode="External"/><Relationship Id="rId1" Type="http://schemas.openxmlformats.org/officeDocument/2006/relationships/slideLayout" Target="../slideLayouts/slideLayout12.xml"/><Relationship Id="rId6" Type="http://schemas.openxmlformats.org/officeDocument/2006/relationships/image" Target="../media/image85.png"/><Relationship Id="rId11" Type="http://schemas.openxmlformats.org/officeDocument/2006/relationships/image" Target="../media/image90.png"/><Relationship Id="rId24" Type="http://schemas.openxmlformats.org/officeDocument/2006/relationships/image" Target="../media/image103.jpeg"/><Relationship Id="rId32" Type="http://schemas.openxmlformats.org/officeDocument/2006/relationships/image" Target="../media/image107.png"/><Relationship Id="rId37" Type="http://schemas.openxmlformats.org/officeDocument/2006/relationships/image" Target="../media/image110.png"/><Relationship Id="rId40" Type="http://schemas.openxmlformats.org/officeDocument/2006/relationships/image" Target="../media/image112.jpeg"/><Relationship Id="rId45" Type="http://schemas.openxmlformats.org/officeDocument/2006/relationships/hyperlink" Target="http://exdream.no-ip.info/blog/images/XnaShooterScreenshot0001.jpg" TargetMode="External"/><Relationship Id="rId5" Type="http://schemas.openxmlformats.org/officeDocument/2006/relationships/image" Target="../media/image84.png"/><Relationship Id="rId15" Type="http://schemas.openxmlformats.org/officeDocument/2006/relationships/image" Target="../media/image94.png"/><Relationship Id="rId23" Type="http://schemas.openxmlformats.org/officeDocument/2006/relationships/image" Target="../media/image102.png"/><Relationship Id="rId28" Type="http://schemas.openxmlformats.org/officeDocument/2006/relationships/image" Target="../media/image105.jpeg"/><Relationship Id="rId36" Type="http://schemas.openxmlformats.org/officeDocument/2006/relationships/hyperlink" Target="http://www.ziggyware.com/weblinks.php?cat_id=4&amp;weblink_id=3162" TargetMode="External"/><Relationship Id="rId49" Type="http://schemas.openxmlformats.org/officeDocument/2006/relationships/hyperlink" Target="http://www.paradeofrain.com/download.php?id=13" TargetMode="External"/><Relationship Id="rId10" Type="http://schemas.openxmlformats.org/officeDocument/2006/relationships/image" Target="../media/image89.png"/><Relationship Id="rId19" Type="http://schemas.openxmlformats.org/officeDocument/2006/relationships/image" Target="../media/image98.png"/><Relationship Id="rId31" Type="http://schemas.openxmlformats.org/officeDocument/2006/relationships/hyperlink" Target="http://www.ziggyware.com/weblinks.php?cat_id=4&amp;weblink_id=3168" TargetMode="External"/><Relationship Id="rId44" Type="http://schemas.openxmlformats.org/officeDocument/2006/relationships/image" Target="../media/image114.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png"/><Relationship Id="rId27" Type="http://schemas.openxmlformats.org/officeDocument/2006/relationships/hyperlink" Target="http://xbox360homebrew.com/photos/johnnylightbulb/images/1137/original.aspx" TargetMode="External"/><Relationship Id="rId30" Type="http://schemas.openxmlformats.org/officeDocument/2006/relationships/image" Target="../media/image106.png"/><Relationship Id="rId35" Type="http://schemas.openxmlformats.org/officeDocument/2006/relationships/image" Target="../media/image109.png"/><Relationship Id="rId43" Type="http://schemas.openxmlformats.org/officeDocument/2006/relationships/hyperlink" Target="http://www.ziggyware.com/weblinks.php?cat_id=4&amp;weblink_id=3183" TargetMode="External"/><Relationship Id="rId48" Type="http://schemas.openxmlformats.org/officeDocument/2006/relationships/image" Target="../media/image116.jpeg"/><Relationship Id="rId8" Type="http://schemas.openxmlformats.org/officeDocument/2006/relationships/image" Target="../media/image87.png"/><Relationship Id="rId51" Type="http://schemas.openxmlformats.org/officeDocument/2006/relationships/image" Target="../media/image118.jpeg"/></Relationships>
</file>

<file path=ppt/slides/_rels/slide68.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notesSlide" Target="../notesSlides/notesSlide60.xml"/><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png"/><Relationship Id="rId2" Type="http://schemas.openxmlformats.org/officeDocument/2006/relationships/slideLayout" Target="../slideLayouts/slideLayout6.xml"/><Relationship Id="rId16" Type="http://schemas.openxmlformats.org/officeDocument/2006/relationships/image" Target="../media/image131.png"/><Relationship Id="rId20" Type="http://schemas.openxmlformats.org/officeDocument/2006/relationships/image" Target="../media/image135.png"/><Relationship Id="rId1" Type="http://schemas.openxmlformats.org/officeDocument/2006/relationships/tags" Target="../tags/tag2.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134.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s>
</file>

<file path=ppt/slides/_rels/slide69.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5.jpeg"/><Relationship Id="rId18" Type="http://schemas.openxmlformats.org/officeDocument/2006/relationships/image" Target="../media/image150.pn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hyperlink" Target="http://xbox360homebrew.com/photos/alex/images/1150/original.aspx" TargetMode="External"/><Relationship Id="rId17" Type="http://schemas.openxmlformats.org/officeDocument/2006/relationships/image" Target="../media/image149.jpeg"/><Relationship Id="rId2" Type="http://schemas.openxmlformats.org/officeDocument/2006/relationships/notesSlide" Target="../notesSlides/notesSlide61.xml"/><Relationship Id="rId16"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39.png"/><Relationship Id="rId11" Type="http://schemas.openxmlformats.org/officeDocument/2006/relationships/image" Target="../media/image144.jpeg"/><Relationship Id="rId5" Type="http://schemas.openxmlformats.org/officeDocument/2006/relationships/image" Target="../media/image138.png"/><Relationship Id="rId15" Type="http://schemas.openxmlformats.org/officeDocument/2006/relationships/image" Target="../media/image147.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5.xml"/><Relationship Id="rId4" Type="http://schemas.openxmlformats.org/officeDocument/2006/relationships/image" Target="../media/image15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9.png"/><Relationship Id="rId2" Type="http://schemas.openxmlformats.org/officeDocument/2006/relationships/image" Target="../media/image154.jpeg"/><Relationship Id="rId1" Type="http://schemas.openxmlformats.org/officeDocument/2006/relationships/slideLayout" Target="../slideLayouts/slideLayout1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7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Aula 2 - </a:t>
            </a:r>
            <a:r>
              <a:rPr lang="en-US" dirty="0" err="1" smtClean="0"/>
              <a:t>Histórico</a:t>
            </a:r>
            <a:r>
              <a:rPr lang="en-US" dirty="0" smtClean="0"/>
              <a:t> e </a:t>
            </a:r>
            <a:r>
              <a:rPr lang="en-US" dirty="0" err="1" smtClean="0"/>
              <a:t>visão</a:t>
            </a:r>
            <a:r>
              <a:rPr lang="en-US" dirty="0" smtClean="0"/>
              <a:t> </a:t>
            </a:r>
            <a:r>
              <a:rPr lang="en-US" dirty="0" err="1" smtClean="0"/>
              <a:t>geral</a:t>
            </a:r>
            <a:r>
              <a:rPr lang="en-US" dirty="0" smtClean="0"/>
              <a:t> do XNA</a:t>
            </a:r>
            <a:endParaRPr lang="pt-BR" dirty="0"/>
          </a:p>
        </p:txBody>
      </p:sp>
      <p:sp>
        <p:nvSpPr>
          <p:cNvPr id="3" name="Espaço Reservado para Conteúdo 2"/>
          <p:cNvSpPr>
            <a:spLocks noGrp="1"/>
          </p:cNvSpPr>
          <p:nvPr>
            <p:ph idx="1"/>
          </p:nvPr>
        </p:nvSpPr>
        <p:spPr>
          <a:xfrm>
            <a:off x="381000" y="1084263"/>
            <a:ext cx="8443913" cy="6167842"/>
          </a:xfrm>
        </p:spPr>
        <p:txBody>
          <a:bodyPr/>
          <a:lstStyle/>
          <a:p>
            <a:r>
              <a:rPr lang="pt-BR" sz="2800" dirty="0" smtClean="0">
                <a:solidFill>
                  <a:schemeClr val="tx1">
                    <a:lumMod val="50000"/>
                  </a:schemeClr>
                </a:solidFill>
              </a:rPr>
              <a:t>O objetivo desta aula é dar aos alunos uma visão geral sobre a evolução do XNA em suas três versões, e quais seus principais componentes</a:t>
            </a:r>
            <a:endParaRPr lang="pt-BR" sz="900" dirty="0" smtClean="0">
              <a:solidFill>
                <a:schemeClr val="tx1">
                  <a:lumMod val="50000"/>
                </a:schemeClr>
              </a:solidFill>
            </a:endParaRPr>
          </a:p>
          <a:p>
            <a:r>
              <a:rPr lang="pt-BR" sz="2800" dirty="0" smtClean="0">
                <a:solidFill>
                  <a:schemeClr val="tx1">
                    <a:lumMod val="50000"/>
                  </a:schemeClr>
                </a:solidFill>
              </a:rPr>
              <a:t>Não há exercícios práticos para esta aula, mas sugerimos que o professor estimule o debate entre os alunos, permitindo que apresentem suas experiências no assunto para enriquecer a aula</a:t>
            </a:r>
          </a:p>
          <a:p>
            <a:r>
              <a:rPr lang="pt-BR" sz="2800" dirty="0" smtClean="0">
                <a:solidFill>
                  <a:schemeClr val="tx1">
                    <a:lumMod val="50000"/>
                  </a:schemeClr>
                </a:solidFill>
              </a:rPr>
              <a:t>As versões mais recentes dos exemplos (“demos”) apresentados nos slides 47 a 53 devem ser baixadas do site </a:t>
            </a:r>
            <a:r>
              <a:rPr lang="pt-BR" sz="2800" dirty="0" smtClean="0">
                <a:solidFill>
                  <a:schemeClr val="tx1">
                    <a:lumMod val="50000"/>
                  </a:schemeClr>
                </a:solidFill>
                <a:hlinkClick r:id="rId2"/>
              </a:rPr>
              <a:t>http://creators.xna.com</a:t>
            </a:r>
            <a:r>
              <a:rPr lang="pt-BR" sz="2800" dirty="0" smtClean="0">
                <a:solidFill>
                  <a:schemeClr val="tx1">
                    <a:lumMod val="50000"/>
                  </a:schemeClr>
                </a:solidFill>
              </a:rPr>
              <a:t> </a:t>
            </a:r>
          </a:p>
          <a:p>
            <a:r>
              <a:rPr lang="pt-BR" sz="2800" dirty="0" smtClean="0">
                <a:solidFill>
                  <a:schemeClr val="tx1">
                    <a:lumMod val="50000"/>
                  </a:schemeClr>
                </a:solidFill>
              </a:rPr>
              <a:t>Os slides desta aula foram criados por André Furtado, com diversas contribuições de outras pessoas</a:t>
            </a:r>
          </a:p>
          <a:p>
            <a:endParaRPr lang="pt-BR" sz="2800" dirty="0" smtClean="0"/>
          </a:p>
          <a:p>
            <a:endParaRPr lang="pt-BR" sz="2800"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46234" y="1905000"/>
            <a:ext cx="8016765" cy="757130"/>
          </a:xfrm>
        </p:spPr>
        <p:txBody>
          <a:bodyPr/>
          <a:lstStyle/>
          <a:p>
            <a:r>
              <a:rPr lang="en-US" dirty="0" smtClean="0"/>
              <a:t>A </a:t>
            </a:r>
            <a:r>
              <a:rPr lang="en-US" dirty="0" err="1" smtClean="0"/>
              <a:t>indústria</a:t>
            </a:r>
            <a:r>
              <a:rPr lang="en-US" dirty="0" smtClean="0"/>
              <a:t> de </a:t>
            </a:r>
            <a:r>
              <a:rPr lang="en-US" dirty="0" err="1" smtClean="0"/>
              <a:t>jogos</a:t>
            </a:r>
            <a:r>
              <a:rPr lang="en-US" dirty="0" smtClean="0"/>
              <a:t> </a:t>
            </a:r>
            <a:r>
              <a:rPr lang="en-US" dirty="0" err="1" smtClean="0"/>
              <a:t>digitais</a:t>
            </a:r>
            <a:endParaRPr lang="pt-BR" dirty="0"/>
          </a:p>
        </p:txBody>
      </p:sp>
      <p:sp>
        <p:nvSpPr>
          <p:cNvPr id="6" name="Subtitle 5"/>
          <p:cNvSpPr>
            <a:spLocks noGrp="1"/>
          </p:cNvSpPr>
          <p:nvPr>
            <p:ph type="subTitle" idx="1"/>
          </p:nvPr>
        </p:nvSpPr>
        <p:spPr>
          <a:xfrm>
            <a:off x="3090041" y="3354662"/>
            <a:ext cx="5630917" cy="535531"/>
          </a:xfrm>
        </p:spPr>
        <p:txBody>
          <a:bodyPr/>
          <a:lstStyle/>
          <a:p>
            <a:r>
              <a:rPr lang="en-US" dirty="0" smtClean="0">
                <a:solidFill>
                  <a:schemeClr val="accent1">
                    <a:lumMod val="60000"/>
                    <a:lumOff val="40000"/>
                  </a:schemeClr>
                </a:solidFill>
              </a:rPr>
              <a:t>O </a:t>
            </a:r>
            <a:r>
              <a:rPr lang="en-US" dirty="0" err="1" smtClean="0">
                <a:solidFill>
                  <a:schemeClr val="accent1">
                    <a:lumMod val="60000"/>
                    <a:lumOff val="40000"/>
                  </a:schemeClr>
                </a:solidFill>
              </a:rPr>
              <a:t>cenário</a:t>
            </a:r>
            <a:r>
              <a:rPr lang="en-US" dirty="0" smtClean="0">
                <a:solidFill>
                  <a:schemeClr val="accent1">
                    <a:lumMod val="60000"/>
                    <a:lumOff val="40000"/>
                  </a:schemeClr>
                </a:solidFill>
              </a:rPr>
              <a:t> </a:t>
            </a:r>
            <a:r>
              <a:rPr lang="en-US" dirty="0" err="1" smtClean="0">
                <a:solidFill>
                  <a:schemeClr val="accent1">
                    <a:lumMod val="60000"/>
                    <a:lumOff val="40000"/>
                  </a:schemeClr>
                </a:solidFill>
              </a:rPr>
              <a:t>atual</a:t>
            </a:r>
            <a:endParaRPr lang="pt-BR" dirty="0">
              <a:solidFill>
                <a:schemeClr val="accent1">
                  <a:lumMod val="60000"/>
                  <a:lumOff val="40000"/>
                </a:schemeClr>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err="1" smtClean="0"/>
              <a:t>indústria</a:t>
            </a:r>
            <a:r>
              <a:rPr lang="en-US" dirty="0" smtClean="0"/>
              <a:t> de </a:t>
            </a:r>
            <a:r>
              <a:rPr lang="en-US" dirty="0" err="1" smtClean="0"/>
              <a:t>jogos</a:t>
            </a:r>
            <a:r>
              <a:rPr lang="en-US" dirty="0" smtClean="0"/>
              <a:t> </a:t>
            </a:r>
            <a:r>
              <a:rPr lang="en-US" dirty="0" err="1" smtClean="0"/>
              <a:t>digitais</a:t>
            </a:r>
            <a:endParaRPr lang="pt-BR" dirty="0"/>
          </a:p>
        </p:txBody>
      </p:sp>
      <p:sp>
        <p:nvSpPr>
          <p:cNvPr id="3" name="Text Placeholder 2"/>
          <p:cNvSpPr>
            <a:spLocks noGrp="1"/>
          </p:cNvSpPr>
          <p:nvPr>
            <p:ph type="body" idx="1"/>
          </p:nvPr>
        </p:nvSpPr>
        <p:spPr>
          <a:xfrm>
            <a:off x="672662" y="1859072"/>
            <a:ext cx="8229599" cy="4395049"/>
          </a:xfrm>
        </p:spPr>
        <p:txBody>
          <a:bodyPr/>
          <a:lstStyle/>
          <a:p>
            <a:r>
              <a:rPr lang="en-US" sz="2800" dirty="0" smtClean="0">
                <a:solidFill>
                  <a:schemeClr val="accent1">
                    <a:lumMod val="60000"/>
                    <a:lumOff val="40000"/>
                  </a:schemeClr>
                </a:solidFill>
              </a:rPr>
              <a:t>É </a:t>
            </a:r>
            <a:r>
              <a:rPr lang="en-US" sz="2800" dirty="0" err="1" smtClean="0">
                <a:solidFill>
                  <a:schemeClr val="accent1">
                    <a:lumMod val="60000"/>
                    <a:lumOff val="40000"/>
                  </a:schemeClr>
                </a:solidFill>
              </a:rPr>
              <a:t>uma</a:t>
            </a:r>
            <a:r>
              <a:rPr lang="en-US" sz="2800" dirty="0" smtClean="0">
                <a:solidFill>
                  <a:schemeClr val="accent1">
                    <a:lumMod val="60000"/>
                    <a:lumOff val="40000"/>
                  </a:schemeClr>
                </a:solidFill>
              </a:rPr>
              <a:t> das </a:t>
            </a:r>
            <a:r>
              <a:rPr lang="en-US" sz="2800" dirty="0" err="1" smtClean="0">
                <a:solidFill>
                  <a:schemeClr val="accent1">
                    <a:lumMod val="60000"/>
                    <a:lumOff val="40000"/>
                  </a:schemeClr>
                </a:solidFill>
              </a:rPr>
              <a:t>mais</a:t>
            </a:r>
            <a:r>
              <a:rPr lang="en-US" sz="2800" dirty="0" smtClean="0">
                <a:solidFill>
                  <a:schemeClr val="accent1">
                    <a:lumMod val="60000"/>
                    <a:lumOff val="40000"/>
                  </a:schemeClr>
                </a:solidFill>
              </a:rPr>
              <a:t> </a:t>
            </a:r>
            <a:r>
              <a:rPr lang="en-US" sz="2800" dirty="0" err="1" smtClean="0">
                <a:solidFill>
                  <a:schemeClr val="accent1">
                    <a:lumMod val="60000"/>
                    <a:lumOff val="40000"/>
                  </a:schemeClr>
                </a:solidFill>
              </a:rPr>
              <a:t>rentáveis</a:t>
            </a:r>
            <a:r>
              <a:rPr lang="en-US" sz="2800" dirty="0" smtClean="0">
                <a:solidFill>
                  <a:schemeClr val="accent1">
                    <a:lumMod val="60000"/>
                    <a:lumOff val="40000"/>
                  </a:schemeClr>
                </a:solidFill>
              </a:rPr>
              <a:t> do </a:t>
            </a:r>
            <a:r>
              <a:rPr lang="en-US" sz="2800" dirty="0" err="1" smtClean="0">
                <a:solidFill>
                  <a:schemeClr val="accent1">
                    <a:lumMod val="60000"/>
                    <a:lumOff val="40000"/>
                  </a:schemeClr>
                </a:solidFill>
              </a:rPr>
              <a:t>mundo</a:t>
            </a:r>
            <a:endParaRPr lang="en-US" sz="2800" dirty="0" smtClean="0">
              <a:solidFill>
                <a:schemeClr val="accent1">
                  <a:lumMod val="60000"/>
                  <a:lumOff val="40000"/>
                </a:schemeClr>
              </a:solidFill>
            </a:endParaRPr>
          </a:p>
          <a:p>
            <a:pPr lvl="1"/>
            <a:r>
              <a:rPr lang="en-US" sz="2400" dirty="0" err="1" smtClean="0">
                <a:solidFill>
                  <a:schemeClr val="accent1">
                    <a:lumMod val="60000"/>
                    <a:lumOff val="40000"/>
                  </a:schemeClr>
                </a:solidFill>
              </a:rPr>
              <a:t>Faturamentos</a:t>
            </a:r>
            <a:r>
              <a:rPr lang="en-US" sz="2400" dirty="0" smtClean="0">
                <a:solidFill>
                  <a:schemeClr val="accent1">
                    <a:lumMod val="60000"/>
                    <a:lumOff val="40000"/>
                  </a:schemeClr>
                </a:solidFill>
              </a:rPr>
              <a:t> de 2007 </a:t>
            </a:r>
            <a:r>
              <a:rPr lang="en-US" sz="2400" dirty="0" err="1" smtClean="0">
                <a:solidFill>
                  <a:schemeClr val="accent1">
                    <a:lumMod val="60000"/>
                    <a:lumOff val="40000"/>
                  </a:schemeClr>
                </a:solidFill>
              </a:rPr>
              <a:t>supera</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indústrias</a:t>
            </a:r>
            <a:r>
              <a:rPr lang="en-US" sz="2400" dirty="0" smtClean="0">
                <a:solidFill>
                  <a:schemeClr val="accent1">
                    <a:lumMod val="60000"/>
                    <a:lumOff val="40000"/>
                  </a:schemeClr>
                </a:solidFill>
              </a:rPr>
              <a:t> de </a:t>
            </a:r>
            <a:r>
              <a:rPr lang="en-US" sz="2400" dirty="0" err="1" smtClean="0">
                <a:solidFill>
                  <a:schemeClr val="accent1">
                    <a:lumMod val="60000"/>
                    <a:lumOff val="40000"/>
                  </a:schemeClr>
                </a:solidFill>
              </a:rPr>
              <a:t>música</a:t>
            </a:r>
            <a:r>
              <a:rPr lang="en-US" sz="2400" dirty="0" smtClean="0">
                <a:solidFill>
                  <a:schemeClr val="accent1">
                    <a:lumMod val="60000"/>
                    <a:lumOff val="40000"/>
                  </a:schemeClr>
                </a:solidFill>
              </a:rPr>
              <a:t> e cinema</a:t>
            </a:r>
          </a:p>
          <a:p>
            <a:endParaRPr lang="en-US" sz="2800" dirty="0" smtClean="0">
              <a:solidFill>
                <a:schemeClr val="accent1">
                  <a:lumMod val="60000"/>
                  <a:lumOff val="40000"/>
                </a:schemeClr>
              </a:solidFill>
            </a:endParaRPr>
          </a:p>
          <a:p>
            <a:r>
              <a:rPr lang="en-US" sz="2800" dirty="0" err="1" smtClean="0">
                <a:solidFill>
                  <a:schemeClr val="accent1">
                    <a:lumMod val="60000"/>
                    <a:lumOff val="40000"/>
                  </a:schemeClr>
                </a:solidFill>
              </a:rPr>
              <a:t>Não</a:t>
            </a:r>
            <a:r>
              <a:rPr lang="en-US" sz="2800" dirty="0" smtClean="0">
                <a:solidFill>
                  <a:schemeClr val="accent1">
                    <a:lumMod val="60000"/>
                    <a:lumOff val="40000"/>
                  </a:schemeClr>
                </a:solidFill>
              </a:rPr>
              <a:t> é (</a:t>
            </a:r>
            <a:r>
              <a:rPr lang="en-US" sz="2800" dirty="0" err="1" smtClean="0">
                <a:solidFill>
                  <a:schemeClr val="accent1">
                    <a:lumMod val="60000"/>
                    <a:lumOff val="40000"/>
                  </a:schemeClr>
                </a:solidFill>
              </a:rPr>
              <a:t>mais</a:t>
            </a:r>
            <a:r>
              <a:rPr lang="en-US" sz="2800" dirty="0" smtClean="0">
                <a:solidFill>
                  <a:schemeClr val="accent1">
                    <a:lumMod val="60000"/>
                    <a:lumOff val="40000"/>
                  </a:schemeClr>
                </a:solidFill>
              </a:rPr>
              <a:t>) </a:t>
            </a:r>
            <a:r>
              <a:rPr lang="en-US" sz="2800" dirty="0" err="1" smtClean="0">
                <a:solidFill>
                  <a:schemeClr val="accent1">
                    <a:lumMod val="60000"/>
                    <a:lumOff val="40000"/>
                  </a:schemeClr>
                </a:solidFill>
              </a:rPr>
              <a:t>coisa</a:t>
            </a:r>
            <a:r>
              <a:rPr lang="en-US" sz="2800" dirty="0" smtClean="0">
                <a:solidFill>
                  <a:schemeClr val="accent1">
                    <a:lumMod val="60000"/>
                    <a:lumOff val="40000"/>
                  </a:schemeClr>
                </a:solidFill>
              </a:rPr>
              <a:t> de </a:t>
            </a:r>
            <a:r>
              <a:rPr lang="en-US" sz="2800" dirty="0" err="1" smtClean="0">
                <a:solidFill>
                  <a:schemeClr val="accent1">
                    <a:lumMod val="60000"/>
                    <a:lumOff val="40000"/>
                  </a:schemeClr>
                </a:solidFill>
              </a:rPr>
              <a:t>criança</a:t>
            </a:r>
            <a:endParaRPr lang="en-US" sz="2800" dirty="0" smtClean="0">
              <a:solidFill>
                <a:schemeClr val="accent1">
                  <a:lumMod val="60000"/>
                  <a:lumOff val="40000"/>
                </a:schemeClr>
              </a:solidFill>
            </a:endParaRPr>
          </a:p>
          <a:p>
            <a:pPr lvl="1"/>
            <a:r>
              <a:rPr lang="en-US" sz="2400" dirty="0" smtClean="0">
                <a:solidFill>
                  <a:schemeClr val="accent1">
                    <a:lumMod val="60000"/>
                    <a:lumOff val="40000"/>
                  </a:schemeClr>
                </a:solidFill>
              </a:rPr>
              <a:t>75% de </a:t>
            </a:r>
            <a:r>
              <a:rPr lang="en-US" sz="2400" dirty="0" err="1" smtClean="0">
                <a:solidFill>
                  <a:schemeClr val="accent1">
                    <a:lumMod val="60000"/>
                    <a:lumOff val="40000"/>
                  </a:schemeClr>
                </a:solidFill>
              </a:rPr>
              <a:t>chefes</a:t>
            </a:r>
            <a:r>
              <a:rPr lang="en-US" sz="2400" dirty="0" smtClean="0">
                <a:solidFill>
                  <a:schemeClr val="accent1">
                    <a:lumMod val="60000"/>
                    <a:lumOff val="40000"/>
                  </a:schemeClr>
                </a:solidFill>
              </a:rPr>
              <a:t> de </a:t>
            </a:r>
            <a:r>
              <a:rPr lang="en-US" sz="2400" dirty="0" err="1" smtClean="0">
                <a:solidFill>
                  <a:schemeClr val="accent1">
                    <a:lumMod val="60000"/>
                    <a:lumOff val="40000"/>
                  </a:schemeClr>
                </a:solidFill>
              </a:rPr>
              <a:t>família</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jogam</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algum</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jogo</a:t>
            </a:r>
            <a:r>
              <a:rPr lang="en-US" sz="2400" dirty="0" smtClean="0">
                <a:solidFill>
                  <a:schemeClr val="accent1">
                    <a:lumMod val="60000"/>
                    <a:lumOff val="40000"/>
                  </a:schemeClr>
                </a:solidFill>
              </a:rPr>
              <a:t> digital</a:t>
            </a:r>
          </a:p>
          <a:p>
            <a:pPr lvl="1"/>
            <a:r>
              <a:rPr lang="en-US" sz="2400" dirty="0" err="1" smtClean="0">
                <a:solidFill>
                  <a:schemeClr val="accent1">
                    <a:lumMod val="60000"/>
                    <a:lumOff val="40000"/>
                  </a:schemeClr>
                </a:solidFill>
              </a:rPr>
              <a:t>Média</a:t>
            </a:r>
            <a:r>
              <a:rPr lang="en-US" sz="2400" dirty="0" smtClean="0">
                <a:solidFill>
                  <a:schemeClr val="accent1">
                    <a:lumMod val="60000"/>
                    <a:lumOff val="40000"/>
                  </a:schemeClr>
                </a:solidFill>
              </a:rPr>
              <a:t> de </a:t>
            </a:r>
            <a:r>
              <a:rPr lang="en-US" sz="2400" dirty="0" err="1" smtClean="0">
                <a:solidFill>
                  <a:schemeClr val="accent1">
                    <a:lumMod val="60000"/>
                    <a:lumOff val="40000"/>
                  </a:schemeClr>
                </a:solidFill>
              </a:rPr>
              <a:t>idade</a:t>
            </a:r>
            <a:r>
              <a:rPr lang="en-US" sz="2400" dirty="0" smtClean="0">
                <a:solidFill>
                  <a:schemeClr val="accent1">
                    <a:lumMod val="60000"/>
                    <a:lumOff val="40000"/>
                  </a:schemeClr>
                </a:solidFill>
              </a:rPr>
              <a:t> de </a:t>
            </a:r>
            <a:r>
              <a:rPr lang="en-US" sz="2400" dirty="0" err="1" smtClean="0">
                <a:solidFill>
                  <a:schemeClr val="accent1">
                    <a:lumMod val="60000"/>
                    <a:lumOff val="40000"/>
                  </a:schemeClr>
                </a:solidFill>
              </a:rPr>
              <a:t>jogadores</a:t>
            </a:r>
            <a:r>
              <a:rPr lang="en-US" sz="2400" dirty="0" smtClean="0">
                <a:solidFill>
                  <a:schemeClr val="accent1">
                    <a:lumMod val="60000"/>
                    <a:lumOff val="40000"/>
                  </a:schemeClr>
                </a:solidFill>
              </a:rPr>
              <a:t>: 30 </a:t>
            </a:r>
            <a:r>
              <a:rPr lang="en-US" sz="2400" dirty="0" err="1" smtClean="0">
                <a:solidFill>
                  <a:schemeClr val="accent1">
                    <a:lumMod val="60000"/>
                    <a:lumOff val="40000"/>
                  </a:schemeClr>
                </a:solidFill>
              </a:rPr>
              <a:t>anos</a:t>
            </a:r>
            <a:endParaRPr lang="en-US" sz="2400" dirty="0" smtClean="0">
              <a:solidFill>
                <a:schemeClr val="accent1">
                  <a:lumMod val="60000"/>
                  <a:lumOff val="40000"/>
                </a:schemeClr>
              </a:solidFill>
            </a:endParaRPr>
          </a:p>
          <a:p>
            <a:pPr lvl="1"/>
            <a:r>
              <a:rPr lang="en-US" sz="2400" dirty="0" err="1" smtClean="0">
                <a:solidFill>
                  <a:schemeClr val="accent1">
                    <a:lumMod val="60000"/>
                    <a:lumOff val="40000"/>
                  </a:schemeClr>
                </a:solidFill>
              </a:rPr>
              <a:t>Média</a:t>
            </a:r>
            <a:r>
              <a:rPr lang="en-US" sz="2400" dirty="0" smtClean="0">
                <a:solidFill>
                  <a:schemeClr val="accent1">
                    <a:lumMod val="60000"/>
                    <a:lumOff val="40000"/>
                  </a:schemeClr>
                </a:solidFill>
              </a:rPr>
              <a:t> de </a:t>
            </a:r>
            <a:r>
              <a:rPr lang="en-US" sz="2400" dirty="0" err="1" smtClean="0">
                <a:solidFill>
                  <a:schemeClr val="accent1">
                    <a:lumMod val="60000"/>
                    <a:lumOff val="40000"/>
                  </a:schemeClr>
                </a:solidFill>
              </a:rPr>
              <a:t>idade</a:t>
            </a:r>
            <a:r>
              <a:rPr lang="en-US" sz="2400" dirty="0" smtClean="0">
                <a:solidFill>
                  <a:schemeClr val="accent1">
                    <a:lumMod val="60000"/>
                    <a:lumOff val="40000"/>
                  </a:schemeClr>
                </a:solidFill>
              </a:rPr>
              <a:t> de </a:t>
            </a:r>
            <a:r>
              <a:rPr lang="en-US" sz="2400" dirty="0" err="1" smtClean="0">
                <a:solidFill>
                  <a:schemeClr val="accent1">
                    <a:lumMod val="60000"/>
                    <a:lumOff val="40000"/>
                  </a:schemeClr>
                </a:solidFill>
              </a:rPr>
              <a:t>compradores</a:t>
            </a:r>
            <a:r>
              <a:rPr lang="en-US" sz="2400" dirty="0" smtClean="0">
                <a:solidFill>
                  <a:schemeClr val="accent1">
                    <a:lumMod val="60000"/>
                    <a:lumOff val="40000"/>
                  </a:schemeClr>
                </a:solidFill>
              </a:rPr>
              <a:t>: 37 </a:t>
            </a:r>
            <a:r>
              <a:rPr lang="en-US" sz="2400" dirty="0" err="1" smtClean="0">
                <a:solidFill>
                  <a:schemeClr val="accent1">
                    <a:lumMod val="60000"/>
                    <a:lumOff val="40000"/>
                  </a:schemeClr>
                </a:solidFill>
              </a:rPr>
              <a:t>anos</a:t>
            </a:r>
            <a:endParaRPr lang="en-US" sz="2400" dirty="0" smtClean="0">
              <a:solidFill>
                <a:schemeClr val="accent1">
                  <a:lumMod val="60000"/>
                  <a:lumOff val="40000"/>
                </a:schemeClr>
              </a:solidFill>
            </a:endParaRPr>
          </a:p>
          <a:p>
            <a:pPr lvl="1"/>
            <a:endParaRPr lang="en-US" sz="2400" dirty="0" smtClean="0">
              <a:solidFill>
                <a:schemeClr val="accent1">
                  <a:lumMod val="60000"/>
                  <a:lumOff val="40000"/>
                </a:schemeClr>
              </a:solidFill>
            </a:endParaRPr>
          </a:p>
          <a:p>
            <a:pPr lvl="1" algn="r">
              <a:buNone/>
            </a:pPr>
            <a:r>
              <a:rPr lang="en-US" sz="1800" i="1" dirty="0" smtClean="0">
                <a:solidFill>
                  <a:schemeClr val="accent1">
                    <a:lumMod val="60000"/>
                    <a:lumOff val="40000"/>
                  </a:schemeClr>
                </a:solidFill>
              </a:rPr>
              <a:t>Dados </a:t>
            </a:r>
            <a:r>
              <a:rPr lang="en-US" sz="1800" i="1" dirty="0" err="1" smtClean="0">
                <a:solidFill>
                  <a:schemeClr val="accent1">
                    <a:lumMod val="60000"/>
                    <a:lumOff val="40000"/>
                  </a:schemeClr>
                </a:solidFill>
              </a:rPr>
              <a:t>da</a:t>
            </a:r>
            <a:r>
              <a:rPr lang="en-US" sz="1800" i="1" dirty="0" smtClean="0">
                <a:solidFill>
                  <a:schemeClr val="accent1">
                    <a:lumMod val="60000"/>
                    <a:lumOff val="40000"/>
                  </a:schemeClr>
                </a:solidFill>
              </a:rPr>
              <a:t> ESA (“2008 video-game industry facts”), www.TheEsa.com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 </a:t>
            </a:r>
            <a:r>
              <a:rPr lang="en-US" sz="4000" dirty="0" err="1" smtClean="0"/>
              <a:t>indústria</a:t>
            </a:r>
            <a:r>
              <a:rPr lang="en-US" sz="4000" dirty="0" smtClean="0"/>
              <a:t> de </a:t>
            </a:r>
            <a:r>
              <a:rPr lang="en-US" sz="4000" dirty="0" err="1" smtClean="0"/>
              <a:t>jogos</a:t>
            </a:r>
            <a:r>
              <a:rPr lang="en-US" sz="4000" dirty="0" smtClean="0"/>
              <a:t> </a:t>
            </a:r>
            <a:r>
              <a:rPr lang="en-US" sz="4000" dirty="0" err="1" smtClean="0"/>
              <a:t>digitais</a:t>
            </a:r>
            <a:endParaRPr lang="pt-BR" sz="4000" dirty="0"/>
          </a:p>
        </p:txBody>
      </p:sp>
      <p:sp>
        <p:nvSpPr>
          <p:cNvPr id="3" name="Text Placeholder 2"/>
          <p:cNvSpPr>
            <a:spLocks noGrp="1"/>
          </p:cNvSpPr>
          <p:nvPr>
            <p:ph type="body" idx="1"/>
          </p:nvPr>
        </p:nvSpPr>
        <p:spPr>
          <a:xfrm>
            <a:off x="378373" y="963653"/>
            <a:ext cx="8415010" cy="1661993"/>
          </a:xfrm>
        </p:spPr>
        <p:txBody>
          <a:bodyPr/>
          <a:lstStyle/>
          <a:p>
            <a:r>
              <a:rPr lang="en-US" sz="2400" dirty="0" err="1" smtClean="0">
                <a:solidFill>
                  <a:schemeClr val="accent1">
                    <a:lumMod val="60000"/>
                    <a:lumOff val="40000"/>
                  </a:schemeClr>
                </a:solidFill>
              </a:rPr>
              <a:t>Aplicados</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em</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diversas</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áreas</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além</a:t>
            </a:r>
            <a:r>
              <a:rPr lang="en-US" sz="2400" dirty="0" smtClean="0">
                <a:solidFill>
                  <a:schemeClr val="accent1">
                    <a:lumMod val="60000"/>
                    <a:lumOff val="40000"/>
                  </a:schemeClr>
                </a:solidFill>
              </a:rPr>
              <a:t> do </a:t>
            </a:r>
            <a:r>
              <a:rPr lang="en-US" sz="2400" dirty="0" err="1" smtClean="0">
                <a:solidFill>
                  <a:schemeClr val="accent1">
                    <a:lumMod val="60000"/>
                    <a:lumOff val="40000"/>
                  </a:schemeClr>
                </a:solidFill>
              </a:rPr>
              <a:t>entretenimento</a:t>
            </a:r>
            <a:r>
              <a:rPr lang="en-US" sz="2400" dirty="0" smtClean="0">
                <a:solidFill>
                  <a:schemeClr val="accent1">
                    <a:lumMod val="60000"/>
                    <a:lumOff val="40000"/>
                  </a:schemeClr>
                </a:solidFill>
              </a:rPr>
              <a:t>…</a:t>
            </a:r>
          </a:p>
          <a:p>
            <a:pPr lvl="1"/>
            <a:r>
              <a:rPr lang="en-US" b="1" dirty="0" err="1" smtClean="0">
                <a:solidFill>
                  <a:schemeClr val="accent1">
                    <a:lumMod val="60000"/>
                    <a:lumOff val="40000"/>
                  </a:schemeClr>
                </a:solidFill>
              </a:rPr>
              <a:t>Treinamento</a:t>
            </a:r>
            <a:r>
              <a:rPr lang="en-US" b="1" dirty="0" smtClean="0">
                <a:solidFill>
                  <a:schemeClr val="accent1">
                    <a:lumMod val="60000"/>
                    <a:lumOff val="40000"/>
                  </a:schemeClr>
                </a:solidFill>
              </a:rPr>
              <a:t> e </a:t>
            </a:r>
            <a:r>
              <a:rPr lang="en-US" b="1" dirty="0" err="1" smtClean="0">
                <a:solidFill>
                  <a:schemeClr val="accent1">
                    <a:lumMod val="60000"/>
                    <a:lumOff val="40000"/>
                  </a:schemeClr>
                </a:solidFill>
              </a:rPr>
              <a:t>capacitação</a:t>
            </a:r>
            <a:r>
              <a:rPr lang="en-US" b="1" dirty="0" smtClean="0">
                <a:solidFill>
                  <a:schemeClr val="accent1">
                    <a:lumMod val="60000"/>
                    <a:lumOff val="40000"/>
                  </a:schemeClr>
                </a:solidFill>
              </a:rPr>
              <a:t> (</a:t>
            </a:r>
            <a:r>
              <a:rPr lang="en-US" b="1" i="1" dirty="0" smtClean="0">
                <a:solidFill>
                  <a:schemeClr val="accent1">
                    <a:lumMod val="60000"/>
                    <a:lumOff val="40000"/>
                  </a:schemeClr>
                </a:solidFill>
              </a:rPr>
              <a:t>serious games</a:t>
            </a:r>
            <a:r>
              <a:rPr lang="en-US" b="1" dirty="0" smtClean="0">
                <a:solidFill>
                  <a:schemeClr val="accent1">
                    <a:lumMod val="60000"/>
                    <a:lumOff val="40000"/>
                  </a:schemeClr>
                </a:solidFill>
              </a:rPr>
              <a:t>)</a:t>
            </a:r>
          </a:p>
        </p:txBody>
      </p:sp>
      <p:pic>
        <p:nvPicPr>
          <p:cNvPr id="5" name="Picture 4" descr="sebrae.jpg"/>
          <p:cNvPicPr>
            <a:picLocks noChangeAspect="1"/>
          </p:cNvPicPr>
          <p:nvPr/>
        </p:nvPicPr>
        <p:blipFill>
          <a:blip r:embed="rId3"/>
          <a:stretch>
            <a:fillRect/>
          </a:stretch>
        </p:blipFill>
        <p:spPr>
          <a:xfrm>
            <a:off x="289231" y="2544027"/>
            <a:ext cx="3241530" cy="2423758"/>
          </a:xfrm>
          <a:prstGeom prst="rect">
            <a:avLst/>
          </a:prstGeom>
        </p:spPr>
      </p:pic>
      <p:pic>
        <p:nvPicPr>
          <p:cNvPr id="6" name="Picture 5" descr="AmericasArmy.jpg"/>
          <p:cNvPicPr>
            <a:picLocks noChangeAspect="1"/>
          </p:cNvPicPr>
          <p:nvPr/>
        </p:nvPicPr>
        <p:blipFill>
          <a:blip r:embed="rId4"/>
          <a:stretch>
            <a:fillRect/>
          </a:stretch>
        </p:blipFill>
        <p:spPr>
          <a:xfrm>
            <a:off x="5324902" y="2557251"/>
            <a:ext cx="3614381" cy="2710786"/>
          </a:xfrm>
          <a:prstGeom prst="rect">
            <a:avLst/>
          </a:prstGeom>
        </p:spPr>
      </p:pic>
      <p:pic>
        <p:nvPicPr>
          <p:cNvPr id="7" name="Picture 6" descr="mission_6-unloading_truck.jpg"/>
          <p:cNvPicPr>
            <a:picLocks noChangeAspect="1"/>
          </p:cNvPicPr>
          <p:nvPr/>
        </p:nvPicPr>
        <p:blipFill>
          <a:blip r:embed="rId5"/>
          <a:stretch>
            <a:fillRect/>
          </a:stretch>
        </p:blipFill>
        <p:spPr>
          <a:xfrm>
            <a:off x="2210932" y="4136981"/>
            <a:ext cx="4339986" cy="244124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 </a:t>
            </a:r>
            <a:r>
              <a:rPr lang="en-US" sz="4000" dirty="0" err="1" smtClean="0"/>
              <a:t>indústria</a:t>
            </a:r>
            <a:r>
              <a:rPr lang="en-US" sz="4000" dirty="0" smtClean="0"/>
              <a:t> de </a:t>
            </a:r>
            <a:r>
              <a:rPr lang="en-US" sz="4000" dirty="0" err="1" smtClean="0"/>
              <a:t>jogos</a:t>
            </a:r>
            <a:r>
              <a:rPr lang="en-US" sz="4000" dirty="0" smtClean="0"/>
              <a:t> </a:t>
            </a:r>
            <a:r>
              <a:rPr lang="en-US" sz="4000" dirty="0" err="1" smtClean="0"/>
              <a:t>digitais</a:t>
            </a:r>
            <a:endParaRPr lang="pt-BR" sz="4000" dirty="0"/>
          </a:p>
        </p:txBody>
      </p:sp>
      <p:sp>
        <p:nvSpPr>
          <p:cNvPr id="3" name="Text Placeholder 2"/>
          <p:cNvSpPr>
            <a:spLocks noGrp="1"/>
          </p:cNvSpPr>
          <p:nvPr>
            <p:ph type="body" idx="1"/>
          </p:nvPr>
        </p:nvSpPr>
        <p:spPr>
          <a:xfrm>
            <a:off x="798786" y="1051034"/>
            <a:ext cx="8026127" cy="1274195"/>
          </a:xfrm>
        </p:spPr>
        <p:txBody>
          <a:bodyPr/>
          <a:lstStyle/>
          <a:p>
            <a:r>
              <a:rPr lang="en-US" sz="2400" dirty="0" err="1" smtClean="0">
                <a:solidFill>
                  <a:schemeClr val="accent1">
                    <a:lumMod val="60000"/>
                    <a:lumOff val="40000"/>
                  </a:schemeClr>
                </a:solidFill>
              </a:rPr>
              <a:t>Aplicados</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em</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diversas</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áreas</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além</a:t>
            </a:r>
            <a:r>
              <a:rPr lang="en-US" sz="2400" dirty="0" smtClean="0">
                <a:solidFill>
                  <a:schemeClr val="accent1">
                    <a:lumMod val="60000"/>
                    <a:lumOff val="40000"/>
                  </a:schemeClr>
                </a:solidFill>
              </a:rPr>
              <a:t> do </a:t>
            </a:r>
            <a:r>
              <a:rPr lang="en-US" sz="2400" dirty="0" err="1" smtClean="0">
                <a:solidFill>
                  <a:schemeClr val="accent1">
                    <a:lumMod val="60000"/>
                    <a:lumOff val="40000"/>
                  </a:schemeClr>
                </a:solidFill>
              </a:rPr>
              <a:t>entretenimento</a:t>
            </a:r>
            <a:r>
              <a:rPr lang="en-US" sz="2400" dirty="0" smtClean="0">
                <a:solidFill>
                  <a:schemeClr val="accent1">
                    <a:lumMod val="60000"/>
                    <a:lumOff val="40000"/>
                  </a:schemeClr>
                </a:solidFill>
              </a:rPr>
              <a:t>…</a:t>
            </a:r>
          </a:p>
          <a:p>
            <a:pPr lvl="1"/>
            <a:r>
              <a:rPr lang="en-US" b="1" dirty="0" smtClean="0">
                <a:solidFill>
                  <a:schemeClr val="accent1">
                    <a:lumMod val="60000"/>
                    <a:lumOff val="40000"/>
                  </a:schemeClr>
                </a:solidFill>
              </a:rPr>
              <a:t>Propaganda (</a:t>
            </a:r>
            <a:r>
              <a:rPr lang="en-US" b="1" i="1" dirty="0" err="1" smtClean="0">
                <a:solidFill>
                  <a:schemeClr val="accent1">
                    <a:lumMod val="60000"/>
                    <a:lumOff val="40000"/>
                  </a:schemeClr>
                </a:solidFill>
              </a:rPr>
              <a:t>advergames</a:t>
            </a:r>
            <a:r>
              <a:rPr lang="en-US" b="1" dirty="0" smtClean="0">
                <a:solidFill>
                  <a:schemeClr val="accent1">
                    <a:lumMod val="60000"/>
                    <a:lumOff val="40000"/>
                  </a:schemeClr>
                </a:solidFill>
              </a:rPr>
              <a:t>)</a:t>
            </a:r>
          </a:p>
        </p:txBody>
      </p:sp>
      <p:pic>
        <p:nvPicPr>
          <p:cNvPr id="7" name="Picture 13" descr="footbag"/>
          <p:cNvPicPr>
            <a:picLocks noChangeAspect="1" noChangeArrowheads="1"/>
          </p:cNvPicPr>
          <p:nvPr/>
        </p:nvPicPr>
        <p:blipFill>
          <a:blip r:embed="rId3"/>
          <a:srcRect/>
          <a:stretch>
            <a:fillRect/>
          </a:stretch>
        </p:blipFill>
        <p:spPr bwMode="auto">
          <a:xfrm>
            <a:off x="3895307" y="4937076"/>
            <a:ext cx="1476156" cy="1682088"/>
          </a:xfrm>
          <a:prstGeom prst="rect">
            <a:avLst/>
          </a:prstGeom>
          <a:noFill/>
          <a:ln w="9525">
            <a:noFill/>
            <a:miter lim="800000"/>
            <a:headEnd/>
            <a:tailEnd/>
          </a:ln>
          <a:effectLst/>
        </p:spPr>
      </p:pic>
      <p:pic>
        <p:nvPicPr>
          <p:cNvPr id="8" name="Picture 12"/>
          <p:cNvPicPr>
            <a:picLocks noChangeAspect="1" noChangeArrowheads="1"/>
          </p:cNvPicPr>
          <p:nvPr/>
        </p:nvPicPr>
        <p:blipFill>
          <a:blip r:embed="rId4"/>
          <a:srcRect l="2061" t="5209" r="3093" b="13522"/>
          <a:stretch>
            <a:fillRect/>
          </a:stretch>
        </p:blipFill>
        <p:spPr bwMode="auto">
          <a:xfrm>
            <a:off x="1037240" y="2476921"/>
            <a:ext cx="2442862" cy="4142244"/>
          </a:xfrm>
          <a:prstGeom prst="rect">
            <a:avLst/>
          </a:prstGeom>
          <a:noFill/>
        </p:spPr>
      </p:pic>
      <p:pic>
        <p:nvPicPr>
          <p:cNvPr id="9" name="Picture 13" descr="smirnoff03"/>
          <p:cNvPicPr>
            <a:picLocks noChangeAspect="1" noChangeArrowheads="1"/>
          </p:cNvPicPr>
          <p:nvPr/>
        </p:nvPicPr>
        <p:blipFill>
          <a:blip r:embed="rId5"/>
          <a:srcRect/>
          <a:stretch>
            <a:fillRect/>
          </a:stretch>
        </p:blipFill>
        <p:spPr bwMode="auto">
          <a:xfrm>
            <a:off x="3790674" y="2532799"/>
            <a:ext cx="4070445" cy="2151335"/>
          </a:xfrm>
          <a:prstGeom prst="rect">
            <a:avLst/>
          </a:prstGeom>
          <a:noFill/>
        </p:spPr>
      </p:pic>
      <p:sp>
        <p:nvSpPr>
          <p:cNvPr id="10" name="TextBox 9"/>
          <p:cNvSpPr txBox="1"/>
          <p:nvPr/>
        </p:nvSpPr>
        <p:spPr>
          <a:xfrm rot="20636403">
            <a:off x="5759365" y="5295331"/>
            <a:ext cx="2620370" cy="646331"/>
          </a:xfrm>
          <a:prstGeom prst="rect">
            <a:avLst/>
          </a:prstGeom>
          <a:noFill/>
        </p:spPr>
        <p:txBody>
          <a:bodyPr wrap="square" rtlCol="0">
            <a:spAutoFit/>
          </a:bodyPr>
          <a:lstStyle/>
          <a:p>
            <a:r>
              <a:rPr lang="en-US" dirty="0" err="1" smtClean="0"/>
              <a:t>imagens</a:t>
            </a:r>
            <a:r>
              <a:rPr lang="en-US" dirty="0" smtClean="0"/>
              <a:t>: portfolio da </a:t>
            </a:r>
            <a:r>
              <a:rPr lang="en-US" b="1" dirty="0" err="1" smtClean="0"/>
              <a:t>Jynx</a:t>
            </a:r>
            <a:r>
              <a:rPr lang="en-US" b="1" dirty="0" smtClean="0"/>
              <a:t> </a:t>
            </a:r>
            <a:r>
              <a:rPr lang="en-US" b="1" dirty="0" err="1" smtClean="0"/>
              <a:t>Playware</a:t>
            </a:r>
            <a:endParaRPr lang="pt-BR"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49" presetClass="entr" presetSubtype="0" decel="10000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 calcmode="lin" valueType="num">
                                      <p:cBhvr>
                                        <p:cTn id="25" dur="500" fill="hold"/>
                                        <p:tgtEl>
                                          <p:spTgt spid="10"/>
                                        </p:tgtEl>
                                        <p:attrNameLst>
                                          <p:attrName>style.rotation</p:attrName>
                                        </p:attrNameLst>
                                      </p:cBhvr>
                                      <p:tavLst>
                                        <p:tav tm="0">
                                          <p:val>
                                            <p:fltVal val="360"/>
                                          </p:val>
                                        </p:tav>
                                        <p:tav tm="100000">
                                          <p:val>
                                            <p:fltVal val="0"/>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 </a:t>
            </a:r>
            <a:r>
              <a:rPr lang="en-US" sz="4000" dirty="0" err="1" smtClean="0"/>
              <a:t>indústria</a:t>
            </a:r>
            <a:r>
              <a:rPr lang="en-US" sz="4000" dirty="0" smtClean="0"/>
              <a:t> de </a:t>
            </a:r>
            <a:r>
              <a:rPr lang="en-US" sz="4000" dirty="0" err="1" smtClean="0"/>
              <a:t>jogos</a:t>
            </a:r>
            <a:r>
              <a:rPr lang="en-US" sz="4000" dirty="0" smtClean="0"/>
              <a:t> </a:t>
            </a:r>
            <a:r>
              <a:rPr lang="en-US" sz="4000" dirty="0" err="1" smtClean="0"/>
              <a:t>digitais</a:t>
            </a:r>
            <a:endParaRPr lang="pt-BR" sz="4000" dirty="0"/>
          </a:p>
        </p:txBody>
      </p:sp>
      <p:sp>
        <p:nvSpPr>
          <p:cNvPr id="3" name="Text Placeholder 2"/>
          <p:cNvSpPr>
            <a:spLocks noGrp="1"/>
          </p:cNvSpPr>
          <p:nvPr>
            <p:ph type="body" idx="1"/>
          </p:nvPr>
        </p:nvSpPr>
        <p:spPr>
          <a:xfrm>
            <a:off x="735724" y="1103586"/>
            <a:ext cx="8089189" cy="1661993"/>
          </a:xfrm>
        </p:spPr>
        <p:txBody>
          <a:bodyPr/>
          <a:lstStyle/>
          <a:p>
            <a:r>
              <a:rPr lang="en-US" sz="2400" dirty="0" err="1" smtClean="0">
                <a:solidFill>
                  <a:schemeClr val="accent1">
                    <a:lumMod val="60000"/>
                    <a:lumOff val="40000"/>
                  </a:schemeClr>
                </a:solidFill>
              </a:rPr>
              <a:t>Aplicados</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em</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diversas</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áreas</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além</a:t>
            </a:r>
            <a:r>
              <a:rPr lang="en-US" sz="2400" dirty="0" smtClean="0">
                <a:solidFill>
                  <a:schemeClr val="accent1">
                    <a:lumMod val="60000"/>
                    <a:lumOff val="40000"/>
                  </a:schemeClr>
                </a:solidFill>
              </a:rPr>
              <a:t> do </a:t>
            </a:r>
            <a:r>
              <a:rPr lang="en-US" sz="2400" dirty="0" err="1" smtClean="0">
                <a:solidFill>
                  <a:schemeClr val="accent1">
                    <a:lumMod val="60000"/>
                    <a:lumOff val="40000"/>
                  </a:schemeClr>
                </a:solidFill>
              </a:rPr>
              <a:t>entretenimento</a:t>
            </a:r>
            <a:r>
              <a:rPr lang="en-US" sz="2400" dirty="0" smtClean="0">
                <a:solidFill>
                  <a:schemeClr val="accent1">
                    <a:lumMod val="60000"/>
                    <a:lumOff val="40000"/>
                  </a:schemeClr>
                </a:solidFill>
              </a:rPr>
              <a:t>…</a:t>
            </a:r>
          </a:p>
          <a:p>
            <a:pPr lvl="1"/>
            <a:r>
              <a:rPr lang="en-US" b="1" dirty="0" err="1" smtClean="0">
                <a:solidFill>
                  <a:schemeClr val="accent1">
                    <a:lumMod val="60000"/>
                    <a:lumOff val="40000"/>
                  </a:schemeClr>
                </a:solidFill>
              </a:rPr>
              <a:t>Educação</a:t>
            </a:r>
            <a:r>
              <a:rPr lang="en-US" b="1" dirty="0" smtClean="0">
                <a:solidFill>
                  <a:schemeClr val="accent1">
                    <a:lumMod val="60000"/>
                    <a:lumOff val="40000"/>
                  </a:schemeClr>
                </a:solidFill>
              </a:rPr>
              <a:t> (</a:t>
            </a:r>
            <a:r>
              <a:rPr lang="en-US" b="1" dirty="0" err="1" smtClean="0">
                <a:solidFill>
                  <a:schemeClr val="accent1">
                    <a:lumMod val="60000"/>
                    <a:lumOff val="40000"/>
                  </a:schemeClr>
                </a:solidFill>
              </a:rPr>
              <a:t>jogos</a:t>
            </a:r>
            <a:r>
              <a:rPr lang="en-US" b="1" dirty="0" smtClean="0">
                <a:solidFill>
                  <a:schemeClr val="accent1">
                    <a:lumMod val="60000"/>
                    <a:lumOff val="40000"/>
                  </a:schemeClr>
                </a:solidFill>
              </a:rPr>
              <a:t> </a:t>
            </a:r>
            <a:r>
              <a:rPr lang="en-US" b="1" dirty="0" err="1" smtClean="0">
                <a:solidFill>
                  <a:schemeClr val="accent1">
                    <a:lumMod val="60000"/>
                    <a:lumOff val="40000"/>
                  </a:schemeClr>
                </a:solidFill>
              </a:rPr>
              <a:t>educativos</a:t>
            </a:r>
            <a:r>
              <a:rPr lang="en-US" b="1" dirty="0" smtClean="0">
                <a:solidFill>
                  <a:schemeClr val="accent1">
                    <a:lumMod val="60000"/>
                    <a:lumOff val="40000"/>
                  </a:schemeClr>
                </a:solidFill>
              </a:rPr>
              <a:t>… </a:t>
            </a:r>
            <a:r>
              <a:rPr lang="en-US" b="1" dirty="0" err="1" smtClean="0">
                <a:solidFill>
                  <a:schemeClr val="accent1">
                    <a:lumMod val="60000"/>
                    <a:lumOff val="40000"/>
                  </a:schemeClr>
                </a:solidFill>
              </a:rPr>
              <a:t>ou</a:t>
            </a:r>
            <a:r>
              <a:rPr lang="en-US" b="1" dirty="0" smtClean="0">
                <a:solidFill>
                  <a:schemeClr val="accent1">
                    <a:lumMod val="60000"/>
                    <a:lumOff val="40000"/>
                  </a:schemeClr>
                </a:solidFill>
              </a:rPr>
              <a:t> </a:t>
            </a:r>
            <a:r>
              <a:rPr lang="en-US" b="1" dirty="0" err="1" smtClean="0">
                <a:solidFill>
                  <a:schemeClr val="accent1">
                    <a:lumMod val="60000"/>
                    <a:lumOff val="40000"/>
                  </a:schemeClr>
                </a:solidFill>
              </a:rPr>
              <a:t>não</a:t>
            </a:r>
            <a:r>
              <a:rPr lang="en-US" b="1" dirty="0" smtClean="0">
                <a:solidFill>
                  <a:schemeClr val="accent1">
                    <a:lumMod val="60000"/>
                    <a:lumOff val="40000"/>
                  </a:schemeClr>
                </a:solidFill>
              </a:rPr>
              <a:t>!)</a:t>
            </a:r>
          </a:p>
        </p:txBody>
      </p:sp>
      <p:pic>
        <p:nvPicPr>
          <p:cNvPr id="7" name="Picture 6" descr="g125.jpg"/>
          <p:cNvPicPr>
            <a:picLocks noChangeAspect="1"/>
          </p:cNvPicPr>
          <p:nvPr/>
        </p:nvPicPr>
        <p:blipFill>
          <a:blip r:embed="rId3"/>
          <a:stretch>
            <a:fillRect/>
          </a:stretch>
        </p:blipFill>
        <p:spPr>
          <a:xfrm>
            <a:off x="5069012" y="2505216"/>
            <a:ext cx="3810000" cy="2857500"/>
          </a:xfrm>
          <a:prstGeom prst="rect">
            <a:avLst/>
          </a:prstGeom>
        </p:spPr>
      </p:pic>
      <p:pic>
        <p:nvPicPr>
          <p:cNvPr id="9" name="Picture 8" descr="ds.jpg"/>
          <p:cNvPicPr>
            <a:picLocks noChangeAspect="1"/>
          </p:cNvPicPr>
          <p:nvPr/>
        </p:nvPicPr>
        <p:blipFill>
          <a:blip r:embed="rId4"/>
          <a:stretch>
            <a:fillRect/>
          </a:stretch>
        </p:blipFill>
        <p:spPr>
          <a:xfrm>
            <a:off x="709683" y="2565282"/>
            <a:ext cx="2279177" cy="3003291"/>
          </a:xfrm>
          <a:prstGeom prst="rect">
            <a:avLst/>
          </a:prstGeom>
        </p:spPr>
      </p:pic>
      <p:pic>
        <p:nvPicPr>
          <p:cNvPr id="8" name="Picture 7" descr="Screen_exercicio_circular.jpg"/>
          <p:cNvPicPr/>
          <p:nvPr/>
        </p:nvPicPr>
        <p:blipFill>
          <a:blip r:embed="rId5" cstate="print"/>
          <a:stretch>
            <a:fillRect/>
          </a:stretch>
        </p:blipFill>
        <p:spPr>
          <a:xfrm>
            <a:off x="2786799" y="3998793"/>
            <a:ext cx="3541215" cy="2655911"/>
          </a:xfrm>
          <a:prstGeom prst="rect">
            <a:avLst/>
          </a:prstGeom>
          <a:ln>
            <a:no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 </a:t>
            </a:r>
            <a:r>
              <a:rPr lang="en-US" sz="4000" dirty="0" err="1" smtClean="0"/>
              <a:t>indústria</a:t>
            </a:r>
            <a:r>
              <a:rPr lang="en-US" sz="4000" dirty="0" smtClean="0"/>
              <a:t> de </a:t>
            </a:r>
            <a:r>
              <a:rPr lang="en-US" sz="4000" dirty="0" err="1" smtClean="0"/>
              <a:t>jogos</a:t>
            </a:r>
            <a:r>
              <a:rPr lang="en-US" sz="4000" dirty="0" smtClean="0"/>
              <a:t> </a:t>
            </a:r>
            <a:r>
              <a:rPr lang="en-US" sz="4000" dirty="0" err="1" smtClean="0"/>
              <a:t>digitais</a:t>
            </a:r>
            <a:endParaRPr lang="pt-BR" sz="4000" dirty="0"/>
          </a:p>
        </p:txBody>
      </p:sp>
      <p:sp>
        <p:nvSpPr>
          <p:cNvPr id="3" name="Text Placeholder 2"/>
          <p:cNvSpPr>
            <a:spLocks noGrp="1"/>
          </p:cNvSpPr>
          <p:nvPr>
            <p:ph type="body" idx="1"/>
          </p:nvPr>
        </p:nvSpPr>
        <p:spPr>
          <a:xfrm>
            <a:off x="220718" y="1124608"/>
            <a:ext cx="8604196" cy="5002820"/>
          </a:xfrm>
        </p:spPr>
        <p:txBody>
          <a:bodyPr/>
          <a:lstStyle/>
          <a:p>
            <a:r>
              <a:rPr lang="en-US" sz="2400" dirty="0" err="1" smtClean="0">
                <a:solidFill>
                  <a:schemeClr val="accent1">
                    <a:lumMod val="60000"/>
                    <a:lumOff val="40000"/>
                  </a:schemeClr>
                </a:solidFill>
              </a:rPr>
              <a:t>Aplicados</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em</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diversas</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áreas</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além</a:t>
            </a:r>
            <a:r>
              <a:rPr lang="en-US" sz="2400" dirty="0" smtClean="0">
                <a:solidFill>
                  <a:schemeClr val="accent1">
                    <a:lumMod val="60000"/>
                    <a:lumOff val="40000"/>
                  </a:schemeClr>
                </a:solidFill>
              </a:rPr>
              <a:t> do </a:t>
            </a:r>
            <a:r>
              <a:rPr lang="en-US" sz="2400" dirty="0" err="1" smtClean="0">
                <a:solidFill>
                  <a:schemeClr val="accent1">
                    <a:lumMod val="60000"/>
                    <a:lumOff val="40000"/>
                  </a:schemeClr>
                </a:solidFill>
              </a:rPr>
              <a:t>entretenimento</a:t>
            </a:r>
            <a:endParaRPr lang="en-US" sz="2400" dirty="0" smtClean="0">
              <a:solidFill>
                <a:schemeClr val="accent1">
                  <a:lumMod val="60000"/>
                  <a:lumOff val="40000"/>
                </a:schemeClr>
              </a:solidFill>
            </a:endParaRPr>
          </a:p>
          <a:p>
            <a:pPr lvl="1"/>
            <a:r>
              <a:rPr lang="en-US" b="1" dirty="0" err="1" smtClean="0">
                <a:solidFill>
                  <a:schemeClr val="accent1">
                    <a:lumMod val="60000"/>
                    <a:lumOff val="40000"/>
                  </a:schemeClr>
                </a:solidFill>
              </a:rPr>
              <a:t>Motivação</a:t>
            </a:r>
            <a:r>
              <a:rPr lang="en-US" b="1" dirty="0" smtClean="0">
                <a:solidFill>
                  <a:schemeClr val="accent1">
                    <a:lumMod val="60000"/>
                    <a:lumOff val="40000"/>
                  </a:schemeClr>
                </a:solidFill>
              </a:rPr>
              <a:t> </a:t>
            </a:r>
            <a:r>
              <a:rPr lang="en-US" b="1" dirty="0" err="1" smtClean="0">
                <a:solidFill>
                  <a:schemeClr val="accent1">
                    <a:lumMod val="60000"/>
                    <a:lumOff val="40000"/>
                  </a:schemeClr>
                </a:solidFill>
              </a:rPr>
              <a:t>em</a:t>
            </a:r>
            <a:r>
              <a:rPr lang="en-US" b="1" dirty="0" smtClean="0">
                <a:solidFill>
                  <a:schemeClr val="accent1">
                    <a:lumMod val="60000"/>
                    <a:lumOff val="40000"/>
                  </a:schemeClr>
                </a:solidFill>
              </a:rPr>
              <a:t> </a:t>
            </a:r>
            <a:r>
              <a:rPr lang="en-US" b="1" dirty="0" err="1" smtClean="0">
                <a:solidFill>
                  <a:schemeClr val="accent1">
                    <a:lumMod val="60000"/>
                    <a:lumOff val="40000"/>
                  </a:schemeClr>
                </a:solidFill>
              </a:rPr>
              <a:t>cursos</a:t>
            </a:r>
            <a:r>
              <a:rPr lang="en-US" b="1" dirty="0" smtClean="0">
                <a:solidFill>
                  <a:schemeClr val="accent1">
                    <a:lumMod val="60000"/>
                    <a:lumOff val="40000"/>
                  </a:schemeClr>
                </a:solidFill>
              </a:rPr>
              <a:t> de </a:t>
            </a:r>
            <a:r>
              <a:rPr lang="en-US" b="1" dirty="0" err="1" smtClean="0">
                <a:solidFill>
                  <a:schemeClr val="accent1">
                    <a:lumMod val="60000"/>
                    <a:lumOff val="40000"/>
                  </a:schemeClr>
                </a:solidFill>
              </a:rPr>
              <a:t>computação</a:t>
            </a:r>
            <a:endParaRPr lang="pt-BR" b="1" dirty="0" smtClean="0">
              <a:solidFill>
                <a:schemeClr val="accent1">
                  <a:lumMod val="60000"/>
                  <a:lumOff val="40000"/>
                </a:schemeClr>
              </a:solidFill>
            </a:endParaRPr>
          </a:p>
          <a:p>
            <a:endParaRPr lang="pt-BR" sz="2400" dirty="0" smtClean="0"/>
          </a:p>
          <a:p>
            <a:endParaRPr lang="pt-BR" sz="2400" dirty="0" smtClean="0"/>
          </a:p>
          <a:p>
            <a:endParaRPr lang="pt-BR" sz="2400" dirty="0" smtClean="0"/>
          </a:p>
          <a:p>
            <a:endParaRPr lang="pt-BR" sz="2400" dirty="0" smtClean="0"/>
          </a:p>
          <a:p>
            <a:endParaRPr lang="pt-BR" sz="2400" dirty="0" smtClean="0"/>
          </a:p>
          <a:p>
            <a:endParaRPr lang="pt-BR" sz="2400" dirty="0" smtClean="0"/>
          </a:p>
          <a:p>
            <a:endParaRPr lang="pt-BR" sz="2400" dirty="0" smtClean="0"/>
          </a:p>
        </p:txBody>
      </p:sp>
      <p:grpSp>
        <p:nvGrpSpPr>
          <p:cNvPr id="12" name="Group 11"/>
          <p:cNvGrpSpPr/>
          <p:nvPr/>
        </p:nvGrpSpPr>
        <p:grpSpPr>
          <a:xfrm>
            <a:off x="300252" y="2508537"/>
            <a:ext cx="3233172" cy="2958924"/>
            <a:chOff x="300252" y="3002507"/>
            <a:chExt cx="3233172" cy="2958924"/>
          </a:xfrm>
        </p:grpSpPr>
        <p:pic>
          <p:nvPicPr>
            <p:cNvPr id="185346" name="Picture 2" descr="temp"/>
            <p:cNvPicPr>
              <a:picLocks noChangeAspect="1" noChangeArrowheads="1"/>
            </p:cNvPicPr>
            <p:nvPr/>
          </p:nvPicPr>
          <p:blipFill>
            <a:blip r:embed="rId3"/>
            <a:srcRect/>
            <a:stretch>
              <a:fillRect/>
            </a:stretch>
          </p:blipFill>
          <p:spPr bwMode="auto">
            <a:xfrm>
              <a:off x="300252" y="3002507"/>
              <a:ext cx="3233172" cy="2634018"/>
            </a:xfrm>
            <a:prstGeom prst="rect">
              <a:avLst/>
            </a:prstGeom>
            <a:noFill/>
            <a:ln w="9525">
              <a:noFill/>
              <a:miter lim="800000"/>
              <a:headEnd/>
              <a:tailEnd/>
            </a:ln>
          </p:spPr>
        </p:pic>
        <p:sp>
          <p:nvSpPr>
            <p:cNvPr id="10" name="TextBox 9"/>
            <p:cNvSpPr txBox="1"/>
            <p:nvPr/>
          </p:nvSpPr>
          <p:spPr>
            <a:xfrm>
              <a:off x="883440" y="5622877"/>
              <a:ext cx="2033937" cy="338554"/>
            </a:xfrm>
            <a:prstGeom prst="rect">
              <a:avLst/>
            </a:prstGeom>
            <a:noFill/>
          </p:spPr>
          <p:txBody>
            <a:bodyPr wrap="square" rtlCol="0">
              <a:spAutoFit/>
            </a:bodyPr>
            <a:lstStyle/>
            <a:p>
              <a:pPr algn="ctr"/>
              <a:r>
                <a:rPr lang="en-US" sz="1600" b="1" dirty="0" smtClean="0">
                  <a:solidFill>
                    <a:schemeClr val="accent1">
                      <a:lumMod val="60000"/>
                      <a:lumOff val="40000"/>
                    </a:schemeClr>
                  </a:solidFill>
                  <a:effectLst>
                    <a:outerShdw blurRad="38100" dist="38100" dir="2700000" algn="tl">
                      <a:srgbClr val="000000">
                        <a:alpha val="43137"/>
                      </a:srgbClr>
                    </a:outerShdw>
                  </a:effectLst>
                </a:rPr>
                <a:t>Project </a:t>
              </a:r>
              <a:r>
                <a:rPr lang="en-US" sz="1600" b="1" dirty="0" err="1" smtClean="0">
                  <a:solidFill>
                    <a:schemeClr val="accent1">
                      <a:lumMod val="60000"/>
                      <a:lumOff val="40000"/>
                    </a:schemeClr>
                  </a:solidFill>
                  <a:effectLst>
                    <a:outerShdw blurRad="38100" dist="38100" dir="2700000" algn="tl">
                      <a:srgbClr val="000000">
                        <a:alpha val="43137"/>
                      </a:srgbClr>
                    </a:outerShdw>
                  </a:effectLst>
                </a:rPr>
                <a:t>Hoshimi</a:t>
              </a:r>
              <a:endParaRPr lang="pt-BR" sz="1600" b="1" dirty="0">
                <a:solidFill>
                  <a:schemeClr val="accent1">
                    <a:lumMod val="60000"/>
                    <a:lumOff val="40000"/>
                  </a:schemeClr>
                </a:solidFill>
                <a:effectLst>
                  <a:outerShdw blurRad="38100" dist="38100" dir="2700000" algn="tl">
                    <a:srgbClr val="000000">
                      <a:alpha val="43137"/>
                    </a:srgbClr>
                  </a:outerShdw>
                </a:effectLst>
              </a:endParaRPr>
            </a:p>
          </p:txBody>
        </p:sp>
      </p:grpSp>
      <p:grpSp>
        <p:nvGrpSpPr>
          <p:cNvPr id="14" name="Group 13"/>
          <p:cNvGrpSpPr/>
          <p:nvPr/>
        </p:nvGrpSpPr>
        <p:grpSpPr>
          <a:xfrm>
            <a:off x="3826562" y="2751069"/>
            <a:ext cx="1988767" cy="2225072"/>
            <a:chOff x="3826562" y="3245039"/>
            <a:chExt cx="1988767" cy="2225072"/>
          </a:xfrm>
        </p:grpSpPr>
        <p:pic>
          <p:nvPicPr>
            <p:cNvPr id="9" name="Picture 8" descr="title.gif"/>
            <p:cNvPicPr>
              <a:picLocks noChangeAspect="1"/>
            </p:cNvPicPr>
            <p:nvPr/>
          </p:nvPicPr>
          <p:blipFill>
            <a:blip r:embed="rId4"/>
            <a:stretch>
              <a:fillRect/>
            </a:stretch>
          </p:blipFill>
          <p:spPr>
            <a:xfrm>
              <a:off x="3826562" y="3245039"/>
              <a:ext cx="1988767" cy="1845576"/>
            </a:xfrm>
            <a:prstGeom prst="rect">
              <a:avLst/>
            </a:prstGeom>
          </p:spPr>
        </p:pic>
        <p:sp>
          <p:nvSpPr>
            <p:cNvPr id="11" name="TextBox 10"/>
            <p:cNvSpPr txBox="1"/>
            <p:nvPr/>
          </p:nvSpPr>
          <p:spPr>
            <a:xfrm>
              <a:off x="4121635" y="5131557"/>
              <a:ext cx="1569483" cy="338554"/>
            </a:xfrm>
            <a:prstGeom prst="rect">
              <a:avLst/>
            </a:prstGeom>
            <a:noFill/>
          </p:spPr>
          <p:txBody>
            <a:bodyPr wrap="square" rtlCol="0">
              <a:spAutoFit/>
            </a:bodyPr>
            <a:lstStyle/>
            <a:p>
              <a:pPr algn="ctr"/>
              <a:r>
                <a:rPr lang="en-US" sz="1600" b="1" dirty="0" err="1" smtClean="0">
                  <a:solidFill>
                    <a:schemeClr val="accent1">
                      <a:lumMod val="60000"/>
                      <a:lumOff val="40000"/>
                    </a:schemeClr>
                  </a:solidFill>
                  <a:effectLst>
                    <a:outerShdw blurRad="38100" dist="38100" dir="2700000" algn="tl">
                      <a:srgbClr val="000000">
                        <a:alpha val="43137"/>
                      </a:srgbClr>
                    </a:outerShdw>
                  </a:effectLst>
                </a:rPr>
                <a:t>Phrogram</a:t>
              </a:r>
              <a:endParaRPr lang="pt-BR" sz="1400" b="1" dirty="0">
                <a:solidFill>
                  <a:schemeClr val="accent1">
                    <a:lumMod val="60000"/>
                    <a:lumOff val="40000"/>
                  </a:schemeClr>
                </a:solidFill>
                <a:effectLst>
                  <a:outerShdw blurRad="38100" dist="38100" dir="2700000" algn="tl">
                    <a:srgbClr val="000000">
                      <a:alpha val="43137"/>
                    </a:srgbClr>
                  </a:outerShdw>
                </a:effectLst>
              </a:endParaRPr>
            </a:p>
          </p:txBody>
        </p:sp>
      </p:grpSp>
      <p:grpSp>
        <p:nvGrpSpPr>
          <p:cNvPr id="15" name="Group 14"/>
          <p:cNvGrpSpPr/>
          <p:nvPr/>
        </p:nvGrpSpPr>
        <p:grpSpPr>
          <a:xfrm>
            <a:off x="6037946" y="2740572"/>
            <a:ext cx="2946400" cy="3373415"/>
            <a:chOff x="6037946" y="3234542"/>
            <a:chExt cx="2946400" cy="3373415"/>
          </a:xfrm>
        </p:grpSpPr>
        <p:pic>
          <p:nvPicPr>
            <p:cNvPr id="185348" name="Picture 4" descr="Cruise Ship"/>
            <p:cNvPicPr>
              <a:picLocks noChangeAspect="1" noChangeArrowheads="1"/>
            </p:cNvPicPr>
            <p:nvPr/>
          </p:nvPicPr>
          <p:blipFill>
            <a:blip r:embed="rId5"/>
            <a:srcRect/>
            <a:stretch>
              <a:fillRect/>
            </a:stretch>
          </p:blipFill>
          <p:spPr bwMode="auto">
            <a:xfrm>
              <a:off x="6215181" y="3234542"/>
              <a:ext cx="2619375" cy="1762126"/>
            </a:xfrm>
            <a:prstGeom prst="rect">
              <a:avLst/>
            </a:prstGeom>
            <a:noFill/>
          </p:spPr>
        </p:pic>
        <p:sp>
          <p:nvSpPr>
            <p:cNvPr id="13" name="TextBox 12"/>
            <p:cNvSpPr txBox="1"/>
            <p:nvPr/>
          </p:nvSpPr>
          <p:spPr>
            <a:xfrm>
              <a:off x="6037946" y="5038297"/>
              <a:ext cx="2946400" cy="1569660"/>
            </a:xfrm>
            <a:prstGeom prst="rect">
              <a:avLst/>
            </a:prstGeom>
            <a:noFill/>
          </p:spPr>
          <p:txBody>
            <a:bodyPr wrap="square" rtlCol="0">
              <a:spAutoFit/>
            </a:bodyPr>
            <a:lstStyle/>
            <a:p>
              <a:pPr algn="ctr"/>
              <a:r>
                <a:rPr lang="en-US" sz="1600" b="1" dirty="0" smtClean="0">
                  <a:solidFill>
                    <a:schemeClr val="accent1">
                      <a:lumMod val="60000"/>
                      <a:lumOff val="40000"/>
                    </a:schemeClr>
                  </a:solidFill>
                  <a:effectLst>
                    <a:outerShdw blurRad="38100" dist="38100" dir="2700000" algn="tl">
                      <a:srgbClr val="000000">
                        <a:alpha val="43137"/>
                      </a:srgbClr>
                    </a:outerShdw>
                  </a:effectLst>
                </a:rPr>
                <a:t>MS Academic Days on Game Development in Computer Science Education</a:t>
              </a:r>
            </a:p>
            <a:p>
              <a:pPr algn="ctr"/>
              <a:endParaRPr lang="en-US" sz="1600" b="1" dirty="0" smtClean="0">
                <a:solidFill>
                  <a:schemeClr val="accent1">
                    <a:lumMod val="60000"/>
                    <a:lumOff val="40000"/>
                  </a:schemeClr>
                </a:solidFill>
                <a:effectLst>
                  <a:outerShdw blurRad="38100" dist="38100" dir="2700000" algn="tl">
                    <a:srgbClr val="000000">
                      <a:alpha val="43137"/>
                    </a:srgbClr>
                  </a:outerShdw>
                </a:effectLst>
              </a:endParaRPr>
            </a:p>
            <a:p>
              <a:pPr algn="ctr"/>
              <a:r>
                <a:rPr lang="en-US" sz="1600" b="1" dirty="0" smtClean="0">
                  <a:solidFill>
                    <a:schemeClr val="accent1">
                      <a:lumMod val="60000"/>
                      <a:lumOff val="40000"/>
                    </a:schemeClr>
                  </a:solidFill>
                  <a:effectLst>
                    <a:outerShdw blurRad="38100" dist="38100" dir="2700000" algn="tl">
                      <a:srgbClr val="000000">
                        <a:alpha val="43137"/>
                      </a:srgbClr>
                    </a:outerShdw>
                  </a:effectLst>
                </a:rPr>
                <a:t>A </a:t>
              </a:r>
              <a:r>
                <a:rPr lang="en-US" sz="1600" b="1" dirty="0" err="1" smtClean="0">
                  <a:solidFill>
                    <a:schemeClr val="accent1">
                      <a:lumMod val="60000"/>
                      <a:lumOff val="40000"/>
                    </a:schemeClr>
                  </a:solidFill>
                  <a:effectLst>
                    <a:outerShdw blurRad="38100" dist="38100" dir="2700000" algn="tl">
                      <a:srgbClr val="000000">
                        <a:alpha val="43137"/>
                      </a:srgbClr>
                    </a:outerShdw>
                  </a:effectLst>
                </a:rPr>
                <a:t>partir</a:t>
              </a:r>
              <a:r>
                <a:rPr lang="en-US" sz="1600" b="1" dirty="0" smtClean="0">
                  <a:solidFill>
                    <a:schemeClr val="accent1">
                      <a:lumMod val="60000"/>
                      <a:lumOff val="40000"/>
                    </a:schemeClr>
                  </a:solidFill>
                  <a:effectLst>
                    <a:outerShdw blurRad="38100" dist="38100" dir="2700000" algn="tl">
                      <a:srgbClr val="000000">
                        <a:alpha val="43137"/>
                      </a:srgbClr>
                    </a:outerShdw>
                  </a:effectLst>
                </a:rPr>
                <a:t> de 2008, no </a:t>
              </a:r>
              <a:r>
                <a:rPr lang="en-US" sz="1600" b="1" dirty="0" err="1" smtClean="0">
                  <a:solidFill>
                    <a:schemeClr val="accent1">
                      <a:lumMod val="60000"/>
                      <a:lumOff val="40000"/>
                    </a:schemeClr>
                  </a:solidFill>
                  <a:effectLst>
                    <a:outerShdw blurRad="38100" dist="38100" dir="2700000" algn="tl">
                      <a:srgbClr val="000000">
                        <a:alpha val="43137"/>
                      </a:srgbClr>
                    </a:outerShdw>
                  </a:effectLst>
                </a:rPr>
                <a:t>Brasil</a:t>
              </a:r>
              <a:r>
                <a:rPr lang="en-US" sz="1600" b="1" dirty="0" smtClean="0">
                  <a:solidFill>
                    <a:schemeClr val="accent1">
                      <a:lumMod val="60000"/>
                      <a:lumOff val="40000"/>
                    </a:schemeClr>
                  </a:solidFill>
                  <a:effectLst>
                    <a:outerShdw blurRad="38100" dist="38100" dir="2700000" algn="tl">
                      <a:srgbClr val="000000">
                        <a:alpha val="43137"/>
                      </a:srgbClr>
                    </a:outerShdw>
                  </a:effectLst>
                </a:rPr>
                <a:t> </a:t>
              </a:r>
              <a:r>
                <a:rPr lang="en-US" sz="1600" b="1" dirty="0" err="1" smtClean="0">
                  <a:solidFill>
                    <a:schemeClr val="accent1">
                      <a:lumMod val="60000"/>
                      <a:lumOff val="40000"/>
                    </a:schemeClr>
                  </a:solidFill>
                  <a:effectLst>
                    <a:outerShdw blurRad="38100" dist="38100" dir="2700000" algn="tl">
                      <a:srgbClr val="000000">
                        <a:alpha val="43137"/>
                      </a:srgbClr>
                    </a:outerShdw>
                  </a:effectLst>
                </a:rPr>
                <a:t>durante</a:t>
              </a:r>
              <a:r>
                <a:rPr lang="en-US" sz="1600" b="1" dirty="0" smtClean="0">
                  <a:solidFill>
                    <a:schemeClr val="accent1">
                      <a:lumMod val="60000"/>
                      <a:lumOff val="40000"/>
                    </a:schemeClr>
                  </a:solidFill>
                  <a:effectLst>
                    <a:outerShdw blurRad="38100" dist="38100" dir="2700000" algn="tl">
                      <a:srgbClr val="000000">
                        <a:alpha val="43137"/>
                      </a:srgbClr>
                    </a:outerShdw>
                  </a:effectLst>
                </a:rPr>
                <a:t> a </a:t>
              </a:r>
              <a:r>
                <a:rPr lang="en-US" sz="1600" b="1" dirty="0" err="1" smtClean="0">
                  <a:solidFill>
                    <a:schemeClr val="accent1">
                      <a:lumMod val="60000"/>
                      <a:lumOff val="40000"/>
                    </a:schemeClr>
                  </a:solidFill>
                  <a:effectLst>
                    <a:outerShdw blurRad="38100" dist="38100" dir="2700000" algn="tl">
                      <a:srgbClr val="000000">
                        <a:alpha val="43137"/>
                      </a:srgbClr>
                    </a:outerShdw>
                  </a:effectLst>
                </a:rPr>
                <a:t>SBGames</a:t>
              </a:r>
              <a:r>
                <a:rPr lang="en-US" sz="1600" b="1" dirty="0" smtClean="0">
                  <a:solidFill>
                    <a:schemeClr val="accent1">
                      <a:lumMod val="60000"/>
                      <a:lumOff val="40000"/>
                    </a:schemeClr>
                  </a:solidFill>
                  <a:effectLst>
                    <a:outerShdw blurRad="38100" dist="38100" dir="2700000" algn="tl">
                      <a:srgbClr val="000000">
                        <a:alpha val="43137"/>
                      </a:srgbClr>
                    </a:outerShdw>
                  </a:effectLst>
                </a:rPr>
                <a:t>!</a:t>
              </a:r>
              <a:endParaRPr lang="pt-BR" sz="1600" b="1" dirty="0">
                <a:solidFill>
                  <a:schemeClr val="accent1">
                    <a:lumMod val="60000"/>
                    <a:lumOff val="40000"/>
                  </a:schemeClr>
                </a:solidFill>
                <a:effectLst>
                  <a:outerShdw blurRad="38100" dist="38100" dir="2700000" algn="tl">
                    <a:srgbClr val="000000">
                      <a:alpha val="43137"/>
                    </a:srgbClr>
                  </a:outerShdw>
                </a:effectLs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 </a:t>
            </a:r>
            <a:r>
              <a:rPr lang="en-US" sz="4000" dirty="0" err="1" smtClean="0"/>
              <a:t>indústria</a:t>
            </a:r>
            <a:r>
              <a:rPr lang="en-US" sz="4000" dirty="0" smtClean="0"/>
              <a:t> de </a:t>
            </a:r>
            <a:r>
              <a:rPr lang="en-US" sz="4000" dirty="0" err="1" smtClean="0"/>
              <a:t>jogos</a:t>
            </a:r>
            <a:r>
              <a:rPr lang="en-US" sz="4000" dirty="0" smtClean="0"/>
              <a:t> </a:t>
            </a:r>
            <a:r>
              <a:rPr lang="en-US" sz="4000" dirty="0" err="1" smtClean="0"/>
              <a:t>digitais</a:t>
            </a:r>
            <a:endParaRPr lang="pt-BR" sz="4000" dirty="0"/>
          </a:p>
        </p:txBody>
      </p:sp>
      <p:sp>
        <p:nvSpPr>
          <p:cNvPr id="14" name="Rounded Rectangle 13"/>
          <p:cNvSpPr/>
          <p:nvPr/>
        </p:nvSpPr>
        <p:spPr bwMode="auto">
          <a:xfrm>
            <a:off x="1450427" y="2293450"/>
            <a:ext cx="6353109" cy="1937985"/>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smtClean="0">
                <a:solidFill>
                  <a:schemeClr val="bg2"/>
                </a:solidFill>
              </a:rPr>
              <a:t>Conclusão</a:t>
            </a:r>
            <a:r>
              <a:rPr lang="en-US" sz="2800" b="1" dirty="0" smtClean="0">
                <a:solidFill>
                  <a:schemeClr val="bg2"/>
                </a:solidFill>
              </a:rPr>
              <a:t/>
            </a:r>
            <a:br>
              <a:rPr lang="en-US" sz="2800" b="1" dirty="0" smtClean="0">
                <a:solidFill>
                  <a:schemeClr val="bg2"/>
                </a:solidFill>
              </a:rPr>
            </a:br>
            <a:r>
              <a:rPr lang="en-US" sz="2400" b="1" dirty="0" err="1" smtClean="0">
                <a:solidFill>
                  <a:schemeClr val="bg2"/>
                </a:solidFill>
              </a:rPr>
              <a:t>f</a:t>
            </a:r>
            <a:r>
              <a:rPr lang="en-US" sz="2400" dirty="0" err="1" smtClean="0">
                <a:solidFill>
                  <a:schemeClr val="bg2"/>
                </a:solidFill>
              </a:rPr>
              <a:t>ora</a:t>
            </a:r>
            <a:r>
              <a:rPr lang="en-US" sz="2400" dirty="0" smtClean="0">
                <a:solidFill>
                  <a:schemeClr val="bg2"/>
                </a:solidFill>
              </a:rPr>
              <a:t> da TV/monitor,</a:t>
            </a:r>
          </a:p>
          <a:p>
            <a:pPr marL="0" marR="0" indent="0" algn="ctr" defTabSz="914400" rtl="0" eaLnBrk="1" fontAlgn="base" latinLnBrk="0" hangingPunct="1">
              <a:lnSpc>
                <a:spcPct val="100000"/>
              </a:lnSpc>
              <a:spcBef>
                <a:spcPct val="0"/>
              </a:spcBef>
              <a:spcAft>
                <a:spcPct val="0"/>
              </a:spcAft>
              <a:buClrTx/>
              <a:buSzTx/>
              <a:buFontTx/>
              <a:buNone/>
              <a:tabLst/>
            </a:pPr>
            <a:r>
              <a:rPr lang="en-US" sz="2400" dirty="0" err="1" smtClean="0">
                <a:solidFill>
                  <a:schemeClr val="bg2"/>
                </a:solidFill>
              </a:rPr>
              <a:t>jogos</a:t>
            </a:r>
            <a:r>
              <a:rPr lang="en-US" sz="2400" dirty="0" smtClean="0">
                <a:solidFill>
                  <a:schemeClr val="bg2"/>
                </a:solidFill>
              </a:rPr>
              <a:t> </a:t>
            </a:r>
            <a:r>
              <a:rPr lang="en-US" sz="2400" dirty="0" err="1" smtClean="0">
                <a:solidFill>
                  <a:schemeClr val="bg2"/>
                </a:solidFill>
              </a:rPr>
              <a:t>não</a:t>
            </a:r>
            <a:r>
              <a:rPr lang="en-US" sz="2400" dirty="0" smtClean="0">
                <a:solidFill>
                  <a:schemeClr val="bg2"/>
                </a:solidFill>
              </a:rPr>
              <a:t> </a:t>
            </a:r>
            <a:r>
              <a:rPr lang="en-US" sz="2400" dirty="0" err="1" smtClean="0">
                <a:solidFill>
                  <a:schemeClr val="bg2"/>
                </a:solidFill>
              </a:rPr>
              <a:t>são</a:t>
            </a:r>
            <a:r>
              <a:rPr lang="en-US" sz="2400" dirty="0" smtClean="0">
                <a:solidFill>
                  <a:schemeClr val="bg2"/>
                </a:solidFill>
              </a:rPr>
              <a:t> </a:t>
            </a:r>
            <a:r>
              <a:rPr lang="en-US" sz="2400" dirty="0" err="1" smtClean="0">
                <a:solidFill>
                  <a:schemeClr val="bg2"/>
                </a:solidFill>
              </a:rPr>
              <a:t>nenhuma</a:t>
            </a:r>
            <a:r>
              <a:rPr lang="en-US" sz="2400" dirty="0" smtClean="0">
                <a:solidFill>
                  <a:schemeClr val="bg2"/>
                </a:solidFill>
              </a:rPr>
              <a:t> </a:t>
            </a:r>
            <a:r>
              <a:rPr lang="en-US" sz="2400" dirty="0" err="1" smtClean="0">
                <a:solidFill>
                  <a:schemeClr val="bg2"/>
                </a:solidFill>
              </a:rPr>
              <a:t>brincadeira</a:t>
            </a:r>
            <a:r>
              <a:rPr lang="en-US" sz="2400" dirty="0" smtClean="0">
                <a:solidFill>
                  <a:schemeClr val="bg2"/>
                </a:solidFill>
              </a:rPr>
              <a:t>!</a:t>
            </a:r>
            <a:endParaRPr kumimoji="0" lang="pt-BR" sz="2400" i="0" u="none" strike="noStrike" cap="none" normalizeH="0" baseline="0" dirty="0" smtClean="0">
              <a:ln>
                <a:noFill/>
              </a:ln>
              <a:solidFill>
                <a:schemeClr val="bg2"/>
              </a:solidFill>
              <a:effectLst/>
              <a:latin typeface="Trebuchet MS"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Porém</a:t>
            </a:r>
            <a:r>
              <a:rPr lang="en-US" dirty="0" smtClean="0"/>
              <a:t>… </a:t>
            </a:r>
            <a:r>
              <a:rPr lang="en-US" dirty="0" err="1" smtClean="0"/>
              <a:t>nem</a:t>
            </a:r>
            <a:r>
              <a:rPr lang="en-US" dirty="0" smtClean="0"/>
              <a:t> </a:t>
            </a:r>
            <a:r>
              <a:rPr lang="en-US" dirty="0" err="1" smtClean="0"/>
              <a:t>tudo</a:t>
            </a:r>
            <a:r>
              <a:rPr lang="en-US" dirty="0" smtClean="0"/>
              <a:t> </a:t>
            </a:r>
            <a:r>
              <a:rPr lang="en-US" dirty="0" err="1" smtClean="0"/>
              <a:t>são</a:t>
            </a:r>
            <a:r>
              <a:rPr lang="en-US" dirty="0" smtClean="0"/>
              <a:t> </a:t>
            </a:r>
            <a:r>
              <a:rPr lang="en-US" dirty="0" err="1" smtClean="0"/>
              <a:t>flores</a:t>
            </a:r>
            <a:endParaRPr lang="pt-BR" dirty="0"/>
          </a:p>
        </p:txBody>
      </p:sp>
      <p:sp>
        <p:nvSpPr>
          <p:cNvPr id="3" name="Text Placeholder 2"/>
          <p:cNvSpPr>
            <a:spLocks noGrp="1"/>
          </p:cNvSpPr>
          <p:nvPr>
            <p:ph type="body" idx="1"/>
          </p:nvPr>
        </p:nvSpPr>
        <p:spPr>
          <a:xfrm>
            <a:off x="578070" y="1059490"/>
            <a:ext cx="8246844" cy="4856714"/>
          </a:xfrm>
        </p:spPr>
        <p:txBody>
          <a:bodyPr/>
          <a:lstStyle/>
          <a:p>
            <a:r>
              <a:rPr lang="en-US" sz="2800" dirty="0" err="1" smtClean="0"/>
              <a:t>Criar</a:t>
            </a:r>
            <a:r>
              <a:rPr lang="en-US" sz="2800" dirty="0" smtClean="0"/>
              <a:t> </a:t>
            </a:r>
            <a:r>
              <a:rPr lang="en-US" sz="2800" dirty="0" err="1" smtClean="0"/>
              <a:t>jogos</a:t>
            </a:r>
            <a:r>
              <a:rPr lang="en-US" sz="2800" dirty="0" smtClean="0"/>
              <a:t> </a:t>
            </a:r>
            <a:r>
              <a:rPr lang="en-US" sz="2800" i="1" dirty="0" err="1" smtClean="0"/>
              <a:t>demandava</a:t>
            </a:r>
            <a:r>
              <a:rPr lang="en-US" sz="2800" dirty="0" smtClean="0"/>
              <a:t> </a:t>
            </a:r>
            <a:r>
              <a:rPr lang="en-US" sz="2800" dirty="0" err="1" smtClean="0"/>
              <a:t>muito</a:t>
            </a:r>
            <a:r>
              <a:rPr lang="en-US" sz="2800" dirty="0" smtClean="0"/>
              <a:t> </a:t>
            </a:r>
            <a:r>
              <a:rPr lang="en-US" sz="2800" dirty="0" err="1" smtClean="0"/>
              <a:t>conhecimento</a:t>
            </a:r>
            <a:r>
              <a:rPr lang="en-US" sz="2800" dirty="0" smtClean="0"/>
              <a:t> </a:t>
            </a:r>
            <a:r>
              <a:rPr lang="en-US" sz="2800" dirty="0" err="1" smtClean="0"/>
              <a:t>técnico</a:t>
            </a:r>
            <a:r>
              <a:rPr lang="en-US" sz="2800" dirty="0" smtClean="0"/>
              <a:t> – </a:t>
            </a:r>
            <a:r>
              <a:rPr lang="en-US" sz="2800" dirty="0" err="1" smtClean="0"/>
              <a:t>especialmente</a:t>
            </a:r>
            <a:r>
              <a:rPr lang="en-US" sz="2800" dirty="0" smtClean="0"/>
              <a:t> </a:t>
            </a:r>
            <a:r>
              <a:rPr lang="en-US" sz="2800" dirty="0" err="1" smtClean="0"/>
              <a:t>para</a:t>
            </a:r>
            <a:r>
              <a:rPr lang="en-US" sz="2800" dirty="0" smtClean="0"/>
              <a:t> consoles!</a:t>
            </a:r>
          </a:p>
          <a:p>
            <a:r>
              <a:rPr lang="en-US" sz="2800" dirty="0" err="1" smtClean="0"/>
              <a:t>Acesso</a:t>
            </a:r>
            <a:r>
              <a:rPr lang="en-US" sz="2800" dirty="0" smtClean="0"/>
              <a:t> </a:t>
            </a:r>
            <a:r>
              <a:rPr lang="en-US" sz="2800" dirty="0" err="1" smtClean="0"/>
              <a:t>aos</a:t>
            </a:r>
            <a:r>
              <a:rPr lang="en-US" sz="2800" dirty="0" smtClean="0"/>
              <a:t> kits de </a:t>
            </a:r>
            <a:r>
              <a:rPr lang="en-US" sz="2800" dirty="0" err="1" smtClean="0"/>
              <a:t>desenvolvimento</a:t>
            </a:r>
            <a:r>
              <a:rPr lang="en-US" sz="2800" dirty="0" smtClean="0"/>
              <a:t> </a:t>
            </a:r>
            <a:r>
              <a:rPr lang="en-US" sz="2800" dirty="0" err="1" smtClean="0"/>
              <a:t>para</a:t>
            </a:r>
            <a:r>
              <a:rPr lang="en-US" sz="2800" dirty="0" smtClean="0"/>
              <a:t> consoles </a:t>
            </a:r>
            <a:r>
              <a:rPr lang="en-US" sz="2800" i="1" dirty="0" smtClean="0"/>
              <a:t>era</a:t>
            </a:r>
            <a:r>
              <a:rPr lang="en-US" sz="2800" dirty="0" smtClean="0"/>
              <a:t>…</a:t>
            </a:r>
          </a:p>
          <a:p>
            <a:pPr lvl="1"/>
            <a:r>
              <a:rPr lang="en-US" sz="2400" dirty="0" err="1" smtClean="0"/>
              <a:t>Restrito</a:t>
            </a:r>
            <a:endParaRPr lang="en-US" sz="2400" dirty="0" smtClean="0"/>
          </a:p>
          <a:p>
            <a:pPr lvl="2"/>
            <a:r>
              <a:rPr lang="en-US" sz="2000" dirty="0" err="1" smtClean="0"/>
              <a:t>Empresas</a:t>
            </a:r>
            <a:r>
              <a:rPr lang="en-US" sz="2000" dirty="0" smtClean="0"/>
              <a:t> </a:t>
            </a:r>
            <a:r>
              <a:rPr lang="en-US" sz="2000" dirty="0" err="1" smtClean="0"/>
              <a:t>já</a:t>
            </a:r>
            <a:r>
              <a:rPr lang="en-US" sz="2000" dirty="0" smtClean="0"/>
              <a:t> </a:t>
            </a:r>
            <a:r>
              <a:rPr lang="en-US" sz="2000" dirty="0" err="1" smtClean="0"/>
              <a:t>firmadas</a:t>
            </a:r>
            <a:r>
              <a:rPr lang="en-US" sz="2000" dirty="0" smtClean="0"/>
              <a:t> no </a:t>
            </a:r>
            <a:r>
              <a:rPr lang="en-US" sz="2000" dirty="0" err="1" smtClean="0"/>
              <a:t>mercado</a:t>
            </a:r>
            <a:r>
              <a:rPr lang="en-US" sz="2000" dirty="0" smtClean="0"/>
              <a:t>, com </a:t>
            </a:r>
            <a:r>
              <a:rPr lang="en-US" sz="2000" dirty="0" err="1" smtClean="0"/>
              <a:t>títulos</a:t>
            </a:r>
            <a:r>
              <a:rPr lang="en-US" sz="2000" dirty="0" smtClean="0"/>
              <a:t> </a:t>
            </a:r>
            <a:r>
              <a:rPr lang="en-US" sz="2000" dirty="0" err="1" smtClean="0"/>
              <a:t>já</a:t>
            </a:r>
            <a:r>
              <a:rPr lang="en-US" sz="2000" dirty="0" smtClean="0"/>
              <a:t> </a:t>
            </a:r>
            <a:r>
              <a:rPr lang="en-US" sz="2000" dirty="0" err="1" smtClean="0"/>
              <a:t>publicados</a:t>
            </a:r>
            <a:endParaRPr lang="en-US" sz="2000" dirty="0" smtClean="0"/>
          </a:p>
          <a:p>
            <a:pPr lvl="1"/>
            <a:r>
              <a:rPr lang="en-US" sz="2400" dirty="0" smtClean="0"/>
              <a:t>Caro</a:t>
            </a:r>
          </a:p>
          <a:p>
            <a:pPr lvl="2"/>
            <a:r>
              <a:rPr lang="en-US" sz="2000" dirty="0" err="1" smtClean="0"/>
              <a:t>Exemplo</a:t>
            </a:r>
            <a:r>
              <a:rPr lang="en-US" sz="2000" dirty="0" smtClean="0"/>
              <a:t>: kit </a:t>
            </a:r>
            <a:r>
              <a:rPr lang="en-US" sz="2000" dirty="0" err="1" smtClean="0"/>
              <a:t>para</a:t>
            </a:r>
            <a:r>
              <a:rPr lang="en-US" sz="2000" dirty="0" smtClean="0"/>
              <a:t> o PlayStation 3 (~ US$ 30.000,00)</a:t>
            </a:r>
          </a:p>
          <a:p>
            <a:pPr lvl="1"/>
            <a:r>
              <a:rPr lang="en-US" sz="2400" dirty="0" err="1" smtClean="0"/>
              <a:t>Complexo</a:t>
            </a:r>
            <a:endParaRPr lang="en-US" sz="2400" dirty="0" smtClean="0"/>
          </a:p>
          <a:p>
            <a:pPr lvl="2"/>
            <a:r>
              <a:rPr lang="en-US" sz="2000" dirty="0" err="1" smtClean="0"/>
              <a:t>Baseado</a:t>
            </a:r>
            <a:r>
              <a:rPr lang="en-US" sz="2000" dirty="0" smtClean="0"/>
              <a:t> </a:t>
            </a:r>
            <a:r>
              <a:rPr lang="en-US" sz="2000" dirty="0" err="1" smtClean="0"/>
              <a:t>em</a:t>
            </a:r>
            <a:r>
              <a:rPr lang="en-US" sz="2000" dirty="0" smtClean="0"/>
              <a:t> C/C++</a:t>
            </a:r>
          </a:p>
          <a:p>
            <a:pPr lvl="2"/>
            <a:r>
              <a:rPr lang="en-US" sz="2000" dirty="0" err="1" smtClean="0"/>
              <a:t>Foco</a:t>
            </a:r>
            <a:r>
              <a:rPr lang="en-US" sz="2000" dirty="0" smtClean="0"/>
              <a:t> </a:t>
            </a:r>
            <a:r>
              <a:rPr lang="en-US" sz="2000" dirty="0" err="1" smtClean="0"/>
              <a:t>em</a:t>
            </a:r>
            <a:r>
              <a:rPr lang="en-US" sz="2000" dirty="0" smtClean="0"/>
              <a:t> </a:t>
            </a:r>
            <a:r>
              <a:rPr lang="en-US" sz="2000" dirty="0" err="1" smtClean="0"/>
              <a:t>otimização</a:t>
            </a:r>
            <a:r>
              <a:rPr lang="en-US" sz="2000" dirty="0" smtClean="0"/>
              <a:t> de </a:t>
            </a:r>
            <a:r>
              <a:rPr lang="en-US" sz="2000" dirty="0" err="1" smtClean="0"/>
              <a:t>espaço</a:t>
            </a:r>
            <a:r>
              <a:rPr lang="en-US" sz="2000" dirty="0" smtClean="0"/>
              <a:t>/performance, </a:t>
            </a:r>
            <a:r>
              <a:rPr lang="en-US" sz="2000" dirty="0" err="1" smtClean="0"/>
              <a:t>técnicas</a:t>
            </a:r>
            <a:r>
              <a:rPr lang="en-US" sz="2000" dirty="0" smtClean="0"/>
              <a:t> de </a:t>
            </a:r>
            <a:r>
              <a:rPr lang="en-US" sz="2000" dirty="0" err="1" smtClean="0"/>
              <a:t>mais</a:t>
            </a:r>
            <a:r>
              <a:rPr lang="en-US" sz="2000" dirty="0" smtClean="0"/>
              <a:t> </a:t>
            </a:r>
            <a:r>
              <a:rPr lang="en-US" sz="2000" dirty="0" err="1" smtClean="0"/>
              <a:t>baixo</a:t>
            </a:r>
            <a:r>
              <a:rPr lang="en-US" sz="2000" dirty="0" smtClean="0"/>
              <a:t> </a:t>
            </a:r>
            <a:r>
              <a:rPr lang="en-US" sz="2000" dirty="0" err="1" smtClean="0"/>
              <a:t>nível</a:t>
            </a:r>
            <a:endParaRPr lang="en-US" sz="2000" dirty="0" smtClean="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Mais</a:t>
            </a:r>
            <a:r>
              <a:rPr lang="en-US" dirty="0" smtClean="0"/>
              <a:t> </a:t>
            </a:r>
            <a:r>
              <a:rPr lang="en-US" dirty="0" err="1" smtClean="0"/>
              <a:t>problemas</a:t>
            </a:r>
            <a:r>
              <a:rPr lang="en-US" dirty="0" smtClean="0"/>
              <a:t>…</a:t>
            </a:r>
            <a:endParaRPr lang="pt-BR" dirty="0"/>
          </a:p>
        </p:txBody>
      </p:sp>
      <p:sp>
        <p:nvSpPr>
          <p:cNvPr id="3" name="Text Placeholder 2"/>
          <p:cNvSpPr>
            <a:spLocks noGrp="1"/>
          </p:cNvSpPr>
          <p:nvPr>
            <p:ph type="body" idx="1"/>
          </p:nvPr>
        </p:nvSpPr>
        <p:spPr>
          <a:xfrm>
            <a:off x="399394" y="1207430"/>
            <a:ext cx="8425520" cy="5244513"/>
          </a:xfrm>
        </p:spPr>
        <p:txBody>
          <a:bodyPr/>
          <a:lstStyle/>
          <a:p>
            <a:r>
              <a:rPr lang="en-US" sz="2400" dirty="0" err="1" smtClean="0"/>
              <a:t>Desenvolver</a:t>
            </a:r>
            <a:r>
              <a:rPr lang="en-US" sz="2400" dirty="0" smtClean="0"/>
              <a:t> </a:t>
            </a:r>
            <a:r>
              <a:rPr lang="en-US" sz="2400" dirty="0" err="1" smtClean="0"/>
              <a:t>para</a:t>
            </a:r>
            <a:r>
              <a:rPr lang="en-US" sz="2400" dirty="0" smtClean="0"/>
              <a:t> PC </a:t>
            </a:r>
            <a:r>
              <a:rPr lang="en-US" sz="2400" dirty="0" err="1" smtClean="0"/>
              <a:t>ou</a:t>
            </a:r>
            <a:r>
              <a:rPr lang="en-US" sz="2400" dirty="0" smtClean="0"/>
              <a:t> </a:t>
            </a:r>
            <a:r>
              <a:rPr lang="en-US" sz="2400" dirty="0" err="1" smtClean="0"/>
              <a:t>para</a:t>
            </a:r>
            <a:r>
              <a:rPr lang="en-US" sz="2400" dirty="0" smtClean="0"/>
              <a:t> console?</a:t>
            </a:r>
          </a:p>
          <a:p>
            <a:pPr lvl="1"/>
            <a:r>
              <a:rPr lang="en-US" sz="2000" i="1" dirty="0" err="1" smtClean="0"/>
              <a:t>Eram</a:t>
            </a:r>
            <a:r>
              <a:rPr lang="en-US" sz="2000" dirty="0" smtClean="0"/>
              <a:t> </a:t>
            </a:r>
            <a:r>
              <a:rPr lang="en-US" sz="2000" dirty="0" err="1" smtClean="0"/>
              <a:t>experiências</a:t>
            </a:r>
            <a:r>
              <a:rPr lang="en-US" sz="2000" dirty="0" smtClean="0"/>
              <a:t> </a:t>
            </a:r>
            <a:r>
              <a:rPr lang="en-US" sz="2000" dirty="0" err="1" smtClean="0"/>
              <a:t>distintas</a:t>
            </a:r>
            <a:endParaRPr lang="en-US" sz="2000" dirty="0" smtClean="0"/>
          </a:p>
          <a:p>
            <a:pPr lvl="1"/>
            <a:r>
              <a:rPr lang="en-US" sz="2000" dirty="0" err="1" smtClean="0"/>
              <a:t>Mundo</a:t>
            </a:r>
            <a:r>
              <a:rPr lang="en-US" sz="2000" dirty="0" smtClean="0"/>
              <a:t> ideal: </a:t>
            </a:r>
            <a:r>
              <a:rPr lang="en-US" sz="2000" dirty="0" err="1" smtClean="0"/>
              <a:t>experiência</a:t>
            </a:r>
            <a:r>
              <a:rPr lang="en-US" sz="2000" dirty="0" smtClean="0"/>
              <a:t> </a:t>
            </a:r>
            <a:r>
              <a:rPr lang="en-US" sz="2000" dirty="0" err="1" smtClean="0"/>
              <a:t>uniforme</a:t>
            </a:r>
            <a:r>
              <a:rPr lang="en-US" sz="2000" dirty="0" smtClean="0"/>
              <a:t>, </a:t>
            </a:r>
            <a:r>
              <a:rPr lang="en-US" sz="2000" dirty="0" err="1" smtClean="0"/>
              <a:t>estimular</a:t>
            </a:r>
            <a:r>
              <a:rPr lang="en-US" sz="2000" dirty="0" smtClean="0"/>
              <a:t> o </a:t>
            </a:r>
            <a:r>
              <a:rPr lang="en-US" sz="2000" dirty="0" err="1" smtClean="0"/>
              <a:t>reuso</a:t>
            </a:r>
            <a:r>
              <a:rPr lang="en-US" sz="2000" dirty="0" smtClean="0"/>
              <a:t>!</a:t>
            </a:r>
          </a:p>
          <a:p>
            <a:r>
              <a:rPr lang="en-US" sz="2400" i="1" dirty="0" err="1" smtClean="0"/>
              <a:t>Faltavam</a:t>
            </a:r>
            <a:r>
              <a:rPr lang="en-US" sz="2400" dirty="0" smtClean="0"/>
              <a:t> </a:t>
            </a:r>
            <a:r>
              <a:rPr lang="en-US" sz="2400" dirty="0" err="1" smtClean="0"/>
              <a:t>comunidades</a:t>
            </a:r>
            <a:r>
              <a:rPr lang="en-US" sz="2400" dirty="0" smtClean="0"/>
              <a:t> </a:t>
            </a:r>
            <a:r>
              <a:rPr lang="en-US" sz="2400" dirty="0" err="1" smtClean="0"/>
              <a:t>para</a:t>
            </a:r>
            <a:endParaRPr lang="en-US" sz="2400" dirty="0" smtClean="0"/>
          </a:p>
          <a:p>
            <a:pPr lvl="1"/>
            <a:r>
              <a:rPr lang="en-US" sz="2000" dirty="0" err="1" smtClean="0"/>
              <a:t>Criar</a:t>
            </a:r>
            <a:r>
              <a:rPr lang="en-US" sz="2000" dirty="0" smtClean="0"/>
              <a:t> material de </a:t>
            </a:r>
            <a:r>
              <a:rPr lang="en-US" sz="2000" dirty="0" err="1" smtClean="0"/>
              <a:t>aprendizado</a:t>
            </a:r>
            <a:endParaRPr lang="en-US" sz="2000" dirty="0" smtClean="0"/>
          </a:p>
          <a:p>
            <a:pPr lvl="1"/>
            <a:r>
              <a:rPr lang="en-US" sz="2000" dirty="0" err="1" smtClean="0"/>
              <a:t>Disponibilizar</a:t>
            </a:r>
            <a:r>
              <a:rPr lang="en-US" sz="2000" dirty="0" smtClean="0"/>
              <a:t> </a:t>
            </a:r>
            <a:r>
              <a:rPr lang="en-US" sz="2000" dirty="0" err="1" smtClean="0"/>
              <a:t>recursos</a:t>
            </a:r>
            <a:endParaRPr lang="en-US" sz="2000" dirty="0" smtClean="0"/>
          </a:p>
          <a:p>
            <a:pPr lvl="1"/>
            <a:r>
              <a:rPr lang="en-US" sz="2000" dirty="0" err="1" smtClean="0"/>
              <a:t>Popularizar</a:t>
            </a:r>
            <a:r>
              <a:rPr lang="en-US" sz="2000" dirty="0" smtClean="0"/>
              <a:t> o </a:t>
            </a:r>
            <a:r>
              <a:rPr lang="en-US" sz="2000" dirty="0" err="1" smtClean="0"/>
              <a:t>desenvolvimento</a:t>
            </a:r>
            <a:endParaRPr lang="en-US" sz="2000" dirty="0" smtClean="0"/>
          </a:p>
          <a:p>
            <a:pPr lvl="1"/>
            <a:r>
              <a:rPr lang="en-US" sz="2000" b="1" dirty="0" err="1" smtClean="0"/>
              <a:t>Trocar</a:t>
            </a:r>
            <a:r>
              <a:rPr lang="en-US" sz="2000" b="1" dirty="0" smtClean="0"/>
              <a:t> </a:t>
            </a:r>
            <a:r>
              <a:rPr lang="en-US" sz="2000" b="1" dirty="0" err="1" smtClean="0"/>
              <a:t>experiências</a:t>
            </a:r>
            <a:endParaRPr lang="en-US" sz="2000" b="1" dirty="0" smtClean="0"/>
          </a:p>
          <a:p>
            <a:r>
              <a:rPr lang="en-US" sz="2400" dirty="0" err="1" smtClean="0"/>
              <a:t>Quais</a:t>
            </a:r>
            <a:r>
              <a:rPr lang="en-US" sz="2400" dirty="0" smtClean="0"/>
              <a:t> as chances de </a:t>
            </a:r>
            <a:r>
              <a:rPr lang="en-US" sz="2400" dirty="0" err="1" smtClean="0"/>
              <a:t>sucesso</a:t>
            </a:r>
            <a:r>
              <a:rPr lang="en-US" sz="2400" dirty="0" smtClean="0"/>
              <a:t> no </a:t>
            </a:r>
            <a:r>
              <a:rPr lang="en-US" sz="2400" dirty="0" err="1" smtClean="0"/>
              <a:t>desenvolvimento</a:t>
            </a:r>
            <a:r>
              <a:rPr lang="en-US" sz="2400" dirty="0" smtClean="0"/>
              <a:t> de </a:t>
            </a:r>
            <a:r>
              <a:rPr lang="en-US" sz="2400" dirty="0" err="1" smtClean="0"/>
              <a:t>jogos</a:t>
            </a:r>
            <a:r>
              <a:rPr lang="en-US" sz="2400" dirty="0" smtClean="0"/>
              <a:t> </a:t>
            </a:r>
            <a:r>
              <a:rPr lang="en-US" sz="2400" dirty="0" err="1" smtClean="0"/>
              <a:t>para</a:t>
            </a:r>
            <a:r>
              <a:rPr lang="en-US" sz="2400" dirty="0" smtClean="0"/>
              <a:t>…</a:t>
            </a:r>
          </a:p>
          <a:p>
            <a:pPr lvl="1"/>
            <a:r>
              <a:rPr lang="en-US" sz="2000" dirty="0" err="1" smtClean="0"/>
              <a:t>Estudantes</a:t>
            </a:r>
            <a:r>
              <a:rPr lang="en-US" sz="2000" dirty="0" smtClean="0"/>
              <a:t>?</a:t>
            </a:r>
          </a:p>
          <a:p>
            <a:pPr lvl="1"/>
            <a:r>
              <a:rPr lang="en-US" sz="2000" dirty="0" err="1" smtClean="0"/>
              <a:t>Hobbistas</a:t>
            </a:r>
            <a:r>
              <a:rPr lang="en-US" sz="2000" dirty="0" smtClean="0"/>
              <a:t>?</a:t>
            </a:r>
          </a:p>
          <a:p>
            <a:pPr lvl="1"/>
            <a:r>
              <a:rPr lang="en-US" sz="2000" dirty="0" err="1" smtClean="0"/>
              <a:t>Desenvolvedores</a:t>
            </a:r>
            <a:r>
              <a:rPr lang="en-US" sz="2000" dirty="0" smtClean="0"/>
              <a:t> </a:t>
            </a:r>
            <a:r>
              <a:rPr lang="en-US" sz="2000" dirty="0" err="1" smtClean="0"/>
              <a:t>independentes</a:t>
            </a:r>
            <a:r>
              <a:rPr lang="en-US" sz="2000" dirty="0" smtClean="0"/>
              <a:t>?</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474090"/>
            <a:ext cx="8205952" cy="1421928"/>
          </a:xfrm>
        </p:spPr>
        <p:txBody>
          <a:bodyPr/>
          <a:lstStyle/>
          <a:p>
            <a:pPr algn="ctr"/>
            <a:r>
              <a:rPr lang="pt-BR" dirty="0" smtClean="0"/>
              <a:t>Visão geral do desenvolvimento de jogos com XNA</a:t>
            </a:r>
          </a:p>
        </p:txBody>
      </p:sp>
      <p:sp>
        <p:nvSpPr>
          <p:cNvPr id="6" name="Subtitle 5"/>
          <p:cNvSpPr>
            <a:spLocks noGrp="1"/>
          </p:cNvSpPr>
          <p:nvPr>
            <p:ph type="subTitle" idx="1"/>
          </p:nvPr>
        </p:nvSpPr>
        <p:spPr>
          <a:xfrm>
            <a:off x="706821" y="3312620"/>
            <a:ext cx="8077200" cy="535531"/>
          </a:xfrm>
        </p:spPr>
        <p:txBody>
          <a:bodyPr/>
          <a:lstStyle/>
          <a:p>
            <a:pPr algn="ctr"/>
            <a:r>
              <a:rPr lang="pt-BR" dirty="0" smtClean="0"/>
              <a:t>O que é? E qual o poder disso?</a:t>
            </a:r>
            <a:endParaRPr lang="pt-BR"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294290" y="1905000"/>
            <a:ext cx="8468710" cy="2474524"/>
          </a:xfrm>
        </p:spPr>
        <p:txBody>
          <a:bodyPr/>
          <a:lstStyle/>
          <a:p>
            <a:pPr algn="r"/>
            <a:r>
              <a:rPr lang="en-US" b="1" dirty="0" smtClean="0"/>
              <a:t>XNA Game Studio </a:t>
            </a:r>
            <a:br>
              <a:rPr lang="en-US" b="1" dirty="0" smtClean="0"/>
            </a:br>
            <a:r>
              <a:rPr lang="en-US" sz="2800" b="1" dirty="0" smtClean="0">
                <a:solidFill>
                  <a:srgbClr val="FFE299"/>
                </a:solidFill>
              </a:rPr>
              <a:t>Aula 2</a:t>
            </a:r>
            <a:r>
              <a:rPr lang="en-US" b="1" dirty="0" smtClean="0">
                <a:solidFill>
                  <a:srgbClr val="FFE299"/>
                </a:solidFill>
              </a:rPr>
              <a:t/>
            </a:r>
            <a:br>
              <a:rPr lang="en-US" b="1" dirty="0" smtClean="0">
                <a:solidFill>
                  <a:srgbClr val="FFE299"/>
                </a:solidFill>
              </a:rPr>
            </a:br>
            <a:r>
              <a:rPr lang="en-US" b="1" dirty="0" smtClean="0">
                <a:solidFill>
                  <a:srgbClr val="FFE299"/>
                </a:solidFill>
              </a:rPr>
              <a:t/>
            </a:r>
            <a:br>
              <a:rPr lang="en-US" b="1" dirty="0" smtClean="0">
                <a:solidFill>
                  <a:srgbClr val="FFE299"/>
                </a:solidFill>
              </a:rPr>
            </a:br>
            <a:r>
              <a:rPr lang="en-US" dirty="0" err="1" smtClean="0"/>
              <a:t>Histórico</a:t>
            </a:r>
            <a:r>
              <a:rPr lang="en-US" dirty="0" smtClean="0"/>
              <a:t> e </a:t>
            </a:r>
            <a:r>
              <a:rPr lang="en-US" dirty="0" err="1" smtClean="0"/>
              <a:t>Visão</a:t>
            </a:r>
            <a:r>
              <a:rPr lang="en-US" dirty="0" smtClean="0"/>
              <a:t> </a:t>
            </a:r>
            <a:r>
              <a:rPr lang="en-US" dirty="0" err="1" smtClean="0"/>
              <a:t>geral</a:t>
            </a:r>
            <a:r>
              <a:rPr lang="en-US" dirty="0" smtClean="0"/>
              <a:t> do XNA</a:t>
            </a:r>
            <a:endParaRPr lang="pt-BR" dirty="0"/>
          </a:p>
        </p:txBody>
      </p:sp>
      <p:sp>
        <p:nvSpPr>
          <p:cNvPr id="5" name="Subtítulo 4"/>
          <p:cNvSpPr>
            <a:spLocks noGrp="1"/>
          </p:cNvSpPr>
          <p:nvPr>
            <p:ph type="subTitle" idx="1"/>
          </p:nvPr>
        </p:nvSpPr>
        <p:spPr>
          <a:xfrm>
            <a:off x="1226767" y="5213131"/>
            <a:ext cx="7336536" cy="602217"/>
          </a:xfrm>
        </p:spPr>
        <p:txBody>
          <a:bodyPr/>
          <a:lstStyle/>
          <a:p>
            <a:endParaRPr lang="pt-BR" dirty="0" smtClean="0"/>
          </a:p>
          <a:p>
            <a:endParaRPr lang="pt-BR" dirty="0"/>
          </a:p>
        </p:txBody>
      </p:sp>
      <p:sp>
        <p:nvSpPr>
          <p:cNvPr id="6" name="Rectangle 3"/>
          <p:cNvSpPr txBox="1">
            <a:spLocks noChangeArrowheads="1"/>
          </p:cNvSpPr>
          <p:nvPr/>
        </p:nvSpPr>
        <p:spPr bwMode="auto">
          <a:xfrm>
            <a:off x="294290" y="6248660"/>
            <a:ext cx="8849710" cy="5909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lnSpc>
                <a:spcPct val="90000"/>
              </a:lnSpc>
              <a:buClr>
                <a:schemeClr val="tx2"/>
              </a:buClr>
              <a:defRPr/>
            </a:pPr>
            <a:r>
              <a:rPr lang="en-US" sz="1600" kern="0" dirty="0" err="1" smtClean="0">
                <a:solidFill>
                  <a:srgbClr val="0F6FC6">
                    <a:lumMod val="60000"/>
                    <a:lumOff val="40000"/>
                  </a:srgbClr>
                </a:solidFill>
                <a:effectLst>
                  <a:outerShdw blurRad="38100" dist="38100" dir="2700000" algn="tl">
                    <a:srgbClr val="000000"/>
                  </a:outerShdw>
                </a:effectLst>
                <a:latin typeface="Segoe" pitchFamily="34" charset="0"/>
              </a:rPr>
              <a:t>Colaboração</a:t>
            </a:r>
            <a:r>
              <a:rPr lang="en-US" sz="1600" kern="0" dirty="0" smtClean="0">
                <a:solidFill>
                  <a:srgbClr val="0F6FC6">
                    <a:lumMod val="60000"/>
                    <a:lumOff val="40000"/>
                  </a:srgbClr>
                </a:solidFill>
                <a:effectLst>
                  <a:outerShdw blurRad="38100" dist="38100" dir="2700000" algn="tl">
                    <a:srgbClr val="000000"/>
                  </a:outerShdw>
                </a:effectLst>
                <a:latin typeface="Segoe" pitchFamily="34" charset="0"/>
              </a:rPr>
              <a:t>: </a:t>
            </a:r>
            <a:r>
              <a:rPr lang="en-US" sz="1600" kern="0" dirty="0" err="1" smtClean="0">
                <a:solidFill>
                  <a:srgbClr val="0F6FC6">
                    <a:lumMod val="60000"/>
                    <a:lumOff val="40000"/>
                  </a:srgbClr>
                </a:solidFill>
                <a:effectLst>
                  <a:outerShdw blurRad="38100" dist="38100" dir="2700000" algn="tl">
                    <a:srgbClr val="000000"/>
                  </a:outerShdw>
                </a:effectLst>
                <a:latin typeface="Segoe" pitchFamily="34" charset="0"/>
              </a:rPr>
              <a:t>Alexandre</a:t>
            </a:r>
            <a:r>
              <a:rPr lang="en-US" sz="1600" kern="0" dirty="0" smtClean="0">
                <a:solidFill>
                  <a:srgbClr val="0F6FC6">
                    <a:lumMod val="60000"/>
                    <a:lumOff val="40000"/>
                  </a:srgbClr>
                </a:solidFill>
                <a:effectLst>
                  <a:outerShdw blurRad="38100" dist="38100" dir="2700000" algn="tl">
                    <a:srgbClr val="000000"/>
                  </a:outerShdw>
                </a:effectLst>
                <a:latin typeface="Segoe" pitchFamily="34" charset="0"/>
              </a:rPr>
              <a:t> </a:t>
            </a:r>
            <a:r>
              <a:rPr lang="en-US" sz="1600" kern="0" dirty="0" err="1" smtClean="0">
                <a:solidFill>
                  <a:srgbClr val="0F6FC6">
                    <a:lumMod val="60000"/>
                    <a:lumOff val="40000"/>
                  </a:srgbClr>
                </a:solidFill>
                <a:effectLst>
                  <a:outerShdw blurRad="38100" dist="38100" dir="2700000" algn="tl">
                    <a:srgbClr val="000000"/>
                  </a:outerShdw>
                </a:effectLst>
                <a:latin typeface="Segoe" pitchFamily="34" charset="0"/>
              </a:rPr>
              <a:t>Lobão</a:t>
            </a:r>
            <a:r>
              <a:rPr lang="en-US" sz="1600" kern="0" dirty="0" smtClean="0">
                <a:solidFill>
                  <a:srgbClr val="0F6FC6">
                    <a:lumMod val="60000"/>
                    <a:lumOff val="40000"/>
                  </a:srgbClr>
                </a:solidFill>
                <a:effectLst>
                  <a:outerShdw blurRad="38100" dist="38100" dir="2700000" algn="tl">
                    <a:srgbClr val="000000"/>
                  </a:outerShdw>
                </a:effectLst>
                <a:latin typeface="Segoe" pitchFamily="34" charset="0"/>
              </a:rPr>
              <a:t>, André </a:t>
            </a:r>
            <a:r>
              <a:rPr lang="en-US" sz="1600" kern="0" dirty="0" err="1" smtClean="0">
                <a:solidFill>
                  <a:srgbClr val="0F6FC6">
                    <a:lumMod val="60000"/>
                    <a:lumOff val="40000"/>
                  </a:srgbClr>
                </a:solidFill>
                <a:effectLst>
                  <a:outerShdw blurRad="38100" dist="38100" dir="2700000" algn="tl">
                    <a:srgbClr val="000000"/>
                  </a:outerShdw>
                </a:effectLst>
                <a:latin typeface="Segoe" pitchFamily="34" charset="0"/>
              </a:rPr>
              <a:t>Furtado</a:t>
            </a:r>
            <a:r>
              <a:rPr lang="en-US" sz="1600" kern="0" dirty="0" smtClean="0">
                <a:solidFill>
                  <a:srgbClr val="0F6FC6">
                    <a:lumMod val="60000"/>
                    <a:lumOff val="40000"/>
                  </a:srgbClr>
                </a:solidFill>
                <a:effectLst>
                  <a:outerShdw blurRad="38100" dist="38100" dir="2700000" algn="tl">
                    <a:srgbClr val="000000"/>
                  </a:outerShdw>
                </a:effectLst>
                <a:latin typeface="Segoe" pitchFamily="34" charset="0"/>
              </a:rPr>
              <a:t>, Bruno Evangelista e José “</a:t>
            </a:r>
            <a:r>
              <a:rPr lang="en-US" sz="1600" kern="0" dirty="0" err="1" smtClean="0">
                <a:solidFill>
                  <a:srgbClr val="0F6FC6">
                    <a:lumMod val="60000"/>
                    <a:lumOff val="40000"/>
                  </a:srgbClr>
                </a:solidFill>
                <a:effectLst>
                  <a:outerShdw blurRad="38100" dist="38100" dir="2700000" algn="tl">
                    <a:srgbClr val="000000"/>
                  </a:outerShdw>
                </a:effectLst>
                <a:latin typeface="Segoe" pitchFamily="34" charset="0"/>
              </a:rPr>
              <a:t>Jalf</a:t>
            </a:r>
            <a:r>
              <a:rPr lang="en-US" sz="1600" kern="0" dirty="0" smtClean="0">
                <a:solidFill>
                  <a:srgbClr val="0F6FC6">
                    <a:lumMod val="60000"/>
                    <a:lumOff val="40000"/>
                  </a:srgbClr>
                </a:solidFill>
                <a:effectLst>
                  <a:outerShdw blurRad="38100" dist="38100" dir="2700000" algn="tl">
                    <a:srgbClr val="000000"/>
                  </a:outerShdw>
                </a:effectLst>
                <a:latin typeface="Segoe" pitchFamily="34" charset="0"/>
              </a:rPr>
              <a:t>” </a:t>
            </a:r>
            <a:r>
              <a:rPr lang="en-US" sz="1600" kern="0" dirty="0" err="1" smtClean="0">
                <a:solidFill>
                  <a:srgbClr val="0F6FC6">
                    <a:lumMod val="60000"/>
                    <a:lumOff val="40000"/>
                  </a:srgbClr>
                </a:solidFill>
                <a:effectLst>
                  <a:outerShdw blurRad="38100" dist="38100" dir="2700000" algn="tl">
                    <a:srgbClr val="000000"/>
                  </a:outerShdw>
                </a:effectLst>
                <a:latin typeface="Segoe" pitchFamily="34" charset="0"/>
              </a:rPr>
              <a:t>Farias</a:t>
            </a:r>
            <a:endParaRPr lang="en-US" sz="1600" kern="0" dirty="0" smtClean="0">
              <a:solidFill>
                <a:srgbClr val="0F6FC6">
                  <a:lumMod val="60000"/>
                  <a:lumOff val="40000"/>
                </a:srgbClr>
              </a:solidFill>
              <a:effectLst>
                <a:outerShdw blurRad="38100" dist="38100" dir="2700000" algn="tl">
                  <a:srgbClr val="000000"/>
                </a:outerShdw>
              </a:effectLst>
              <a:latin typeface="Segoe" pitchFamily="34" charset="0"/>
            </a:endParaRPr>
          </a:p>
          <a:p>
            <a:pPr>
              <a:lnSpc>
                <a:spcPct val="90000"/>
              </a:lnSpc>
              <a:buClr>
                <a:schemeClr val="tx2"/>
              </a:buClr>
              <a:defRPr/>
            </a:pPr>
            <a:endParaRPr kumimoji="0" lang="en-US" sz="2000" i="0" u="none" strike="noStrike" kern="0" cap="none" spc="0" normalizeH="0" baseline="0" noProof="0" dirty="0" smtClean="0">
              <a:ln>
                <a:noFill/>
              </a:ln>
              <a:solidFill>
                <a:schemeClr val="bg2">
                  <a:lumMod val="50000"/>
                  <a:lumOff val="50000"/>
                </a:schemeClr>
              </a:solidFill>
              <a:effectLst>
                <a:outerShdw blurRad="38100" dist="38100" dir="2700000" algn="tl">
                  <a:srgbClr val="000000"/>
                </a:outerShdw>
              </a:effectLst>
              <a:uLnTx/>
              <a:uFillTx/>
              <a:latin typeface="Segoe" pitchFamily="34" charset="0"/>
              <a:ea typeface="+mn-ea"/>
              <a:cs typeface="+mn-cs"/>
            </a:endParaRPr>
          </a:p>
        </p:txBody>
      </p:sp>
      <p:pic>
        <p:nvPicPr>
          <p:cNvPr id="8" name="Picture 3" descr="nogs_gamer2.png"/>
          <p:cNvPicPr>
            <a:picLocks noChangeAspect="1"/>
          </p:cNvPicPr>
          <p:nvPr/>
        </p:nvPicPr>
        <p:blipFill>
          <a:blip r:embed="rId3"/>
          <a:stretch>
            <a:fillRect/>
          </a:stretch>
        </p:blipFill>
        <p:spPr>
          <a:xfrm rot="20808767">
            <a:off x="596585" y="691327"/>
            <a:ext cx="2795121" cy="2377695"/>
          </a:xfrm>
          <a:prstGeom prst="rect">
            <a:avLst/>
          </a:prstGeom>
          <a:noFill/>
          <a:ln>
            <a:noFill/>
          </a:ln>
        </p:spPr>
      </p:pic>
      <p:sp>
        <p:nvSpPr>
          <p:cNvPr id="9" name="Rectangle 3"/>
          <p:cNvSpPr>
            <a:spLocks noChangeArrowheads="1"/>
          </p:cNvSpPr>
          <p:nvPr/>
        </p:nvSpPr>
        <p:spPr bwMode="auto">
          <a:xfrm>
            <a:off x="1204913" y="4667548"/>
            <a:ext cx="7729537" cy="1569660"/>
          </a:xfrm>
          <a:prstGeom prst="rect">
            <a:avLst/>
          </a:prstGeom>
          <a:noFill/>
          <a:ln w="9525">
            <a:noFill/>
            <a:miter lim="800000"/>
            <a:headEnd/>
            <a:tailEnd/>
          </a:ln>
        </p:spPr>
        <p:txBody>
          <a:bodyPr>
            <a:spAutoFit/>
          </a:bodyPr>
          <a:lstStyle/>
          <a:p>
            <a:pPr algn="r"/>
            <a:r>
              <a:rPr lang="en-US" sz="2400" dirty="0" smtClean="0">
                <a:effectLst>
                  <a:outerShdw blurRad="38100" dist="38100" dir="2700000" algn="tl">
                    <a:srgbClr val="000000"/>
                  </a:outerShdw>
                </a:effectLst>
              </a:rPr>
              <a:t>Esteban Walter Gonzalez Clua</a:t>
            </a:r>
          </a:p>
          <a:p>
            <a:pPr algn="r"/>
            <a:r>
              <a:rPr lang="en-US" sz="2400" dirty="0" smtClean="0">
                <a:effectLst>
                  <a:outerShdw blurRad="38100" dist="38100" dir="2700000" algn="tl">
                    <a:srgbClr val="000000"/>
                  </a:outerShdw>
                </a:effectLst>
              </a:rPr>
              <a:t>Instituto de Computação </a:t>
            </a:r>
          </a:p>
          <a:p>
            <a:pPr algn="r"/>
            <a:r>
              <a:rPr lang="en-US" sz="2400" dirty="0" smtClean="0">
                <a:effectLst>
                  <a:outerShdw blurRad="38100" dist="38100" dir="2700000" algn="tl">
                    <a:srgbClr val="000000"/>
                  </a:outerShdw>
                </a:effectLst>
              </a:rPr>
              <a:t>Universidade Federal </a:t>
            </a:r>
            <a:r>
              <a:rPr lang="en-US" sz="2400" dirty="0" err="1" smtClean="0">
                <a:effectLst>
                  <a:outerShdw blurRad="38100" dist="38100" dir="2700000" algn="tl">
                    <a:srgbClr val="000000"/>
                  </a:outerShdw>
                </a:effectLst>
              </a:rPr>
              <a:t>Fluminense</a:t>
            </a:r>
            <a:r>
              <a:rPr lang="en-US" sz="2400" dirty="0">
                <a:effectLst>
                  <a:outerShdw blurRad="38100" dist="38100" dir="2700000" algn="tl">
                    <a:srgbClr val="000000"/>
                  </a:outerShdw>
                </a:effectLst>
              </a:rPr>
              <a:t/>
            </a:r>
            <a:br>
              <a:rPr lang="en-US" sz="2400" dirty="0">
                <a:effectLst>
                  <a:outerShdw blurRad="38100" dist="38100" dir="2700000" algn="tl">
                    <a:srgbClr val="000000"/>
                  </a:outerShdw>
                </a:effectLst>
              </a:rPr>
            </a:br>
            <a:endParaRPr lang="en-US" sz="2400" dirty="0">
              <a:effectLst>
                <a:outerShdw blurRad="38100" dist="38100" dir="2700000" algn="tl">
                  <a:srgbClr val="000000"/>
                </a:outerShdw>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2152" y="228600"/>
            <a:ext cx="8177048" cy="590931"/>
          </a:xfrm>
        </p:spPr>
        <p:txBody>
          <a:bodyPr/>
          <a:lstStyle/>
          <a:p>
            <a:r>
              <a:rPr lang="en-US" sz="3600" dirty="0" err="1" smtClean="0"/>
              <a:t>Bem-vindos</a:t>
            </a:r>
            <a:r>
              <a:rPr lang="en-US" sz="3600" dirty="0" smtClean="0"/>
              <a:t> </a:t>
            </a:r>
            <a:r>
              <a:rPr lang="en-US" sz="3600" dirty="0" err="1" smtClean="0"/>
              <a:t>ao</a:t>
            </a:r>
            <a:r>
              <a:rPr lang="en-US" sz="3600" dirty="0" smtClean="0"/>
              <a:t> </a:t>
            </a:r>
            <a:r>
              <a:rPr lang="en-US" sz="3600" dirty="0" err="1" smtClean="0"/>
              <a:t>mundo</a:t>
            </a:r>
            <a:r>
              <a:rPr lang="en-US" sz="3600" dirty="0" smtClean="0"/>
              <a:t> do XNA!</a:t>
            </a:r>
            <a:endParaRPr lang="pt-BR" sz="3600" dirty="0"/>
          </a:p>
        </p:txBody>
      </p:sp>
      <p:sp>
        <p:nvSpPr>
          <p:cNvPr id="6" name="Text Placeholder 5"/>
          <p:cNvSpPr>
            <a:spLocks noGrp="1"/>
          </p:cNvSpPr>
          <p:nvPr>
            <p:ph type="body" idx="1"/>
          </p:nvPr>
        </p:nvSpPr>
        <p:spPr>
          <a:xfrm>
            <a:off x="620111" y="1004090"/>
            <a:ext cx="8225824" cy="4949047"/>
          </a:xfrm>
        </p:spPr>
        <p:txBody>
          <a:bodyPr/>
          <a:lstStyle/>
          <a:p>
            <a:r>
              <a:rPr lang="en-US" sz="2800" dirty="0" smtClean="0"/>
              <a:t>O </a:t>
            </a:r>
            <a:r>
              <a:rPr lang="en-US" sz="2800" dirty="0" err="1" smtClean="0"/>
              <a:t>que</a:t>
            </a:r>
            <a:r>
              <a:rPr lang="en-US" sz="2800" dirty="0" smtClean="0"/>
              <a:t> </a:t>
            </a:r>
            <a:r>
              <a:rPr lang="en-US" sz="2800" dirty="0" err="1" smtClean="0"/>
              <a:t>significa</a:t>
            </a:r>
            <a:r>
              <a:rPr lang="en-US" sz="2800" dirty="0" smtClean="0"/>
              <a:t>?</a:t>
            </a:r>
          </a:p>
          <a:p>
            <a:pPr lvl="1"/>
            <a:r>
              <a:rPr lang="en-US" sz="2400" dirty="0" smtClean="0"/>
              <a:t>XNA = </a:t>
            </a:r>
            <a:r>
              <a:rPr lang="en-US" sz="2400" b="1" dirty="0" err="1" smtClean="0">
                <a:solidFill>
                  <a:srgbClr val="F2960E"/>
                </a:solidFill>
              </a:rPr>
              <a:t>X</a:t>
            </a:r>
            <a:r>
              <a:rPr lang="en-US" sz="2400" dirty="0" err="1" smtClean="0"/>
              <a:t>na</a:t>
            </a:r>
            <a:r>
              <a:rPr lang="en-US" sz="2400" dirty="0" smtClean="0"/>
              <a:t> </a:t>
            </a:r>
            <a:r>
              <a:rPr lang="en-US" sz="2400" b="1" dirty="0" err="1" smtClean="0">
                <a:solidFill>
                  <a:srgbClr val="F2960E"/>
                </a:solidFill>
              </a:rPr>
              <a:t>N</a:t>
            </a:r>
            <a:r>
              <a:rPr lang="en-US" sz="2400" dirty="0" err="1" smtClean="0"/>
              <a:t>ão</a:t>
            </a:r>
            <a:r>
              <a:rPr lang="en-US" sz="2400" dirty="0" smtClean="0"/>
              <a:t> é um </a:t>
            </a:r>
            <a:r>
              <a:rPr lang="en-US" sz="2400" b="1" dirty="0" err="1" smtClean="0">
                <a:solidFill>
                  <a:srgbClr val="F2960E"/>
                </a:solidFill>
              </a:rPr>
              <a:t>A</a:t>
            </a:r>
            <a:r>
              <a:rPr lang="en-US" sz="2400" dirty="0" err="1" smtClean="0"/>
              <a:t>crônimo</a:t>
            </a:r>
            <a:r>
              <a:rPr lang="en-US" sz="2400" dirty="0" smtClean="0"/>
              <a:t> </a:t>
            </a:r>
            <a:r>
              <a:rPr lang="en-US" sz="2400" dirty="0" smtClean="0">
                <a:sym typeface="Wingdings" pitchFamily="2" charset="2"/>
              </a:rPr>
              <a:t></a:t>
            </a:r>
          </a:p>
          <a:p>
            <a:pPr lvl="1"/>
            <a:endParaRPr lang="en-US" sz="2400" dirty="0" smtClean="0">
              <a:sym typeface="Wingdings" pitchFamily="2" charset="2"/>
            </a:endParaRPr>
          </a:p>
          <a:p>
            <a:r>
              <a:rPr lang="en-US" sz="2800" dirty="0" smtClean="0"/>
              <a:t>O </a:t>
            </a:r>
            <a:r>
              <a:rPr lang="en-US" sz="2800" dirty="0" err="1" smtClean="0"/>
              <a:t>que</a:t>
            </a:r>
            <a:r>
              <a:rPr lang="en-US" sz="2800" dirty="0" smtClean="0"/>
              <a:t> é?</a:t>
            </a:r>
          </a:p>
          <a:p>
            <a:pPr lvl="1"/>
            <a:r>
              <a:rPr lang="en-US" sz="2400" dirty="0" smtClean="0"/>
              <a:t>Nova </a:t>
            </a:r>
            <a:r>
              <a:rPr lang="en-US" sz="2400" dirty="0" err="1" smtClean="0"/>
              <a:t>iniciativa</a:t>
            </a:r>
            <a:r>
              <a:rPr lang="en-US" sz="2400" dirty="0" smtClean="0"/>
              <a:t> (</a:t>
            </a:r>
            <a:r>
              <a:rPr lang="en-US" sz="2400" dirty="0" err="1" smtClean="0"/>
              <a:t>plataforma</a:t>
            </a:r>
            <a:r>
              <a:rPr lang="en-US" sz="2400" dirty="0" smtClean="0"/>
              <a:t> + </a:t>
            </a:r>
            <a:r>
              <a:rPr lang="en-US" sz="2400" dirty="0" err="1" smtClean="0"/>
              <a:t>comunidade</a:t>
            </a:r>
            <a:r>
              <a:rPr lang="en-US" sz="2400" dirty="0" smtClean="0"/>
              <a:t>) da Microsoft </a:t>
            </a:r>
            <a:r>
              <a:rPr lang="en-US" sz="2400" dirty="0" err="1" smtClean="0"/>
              <a:t>para</a:t>
            </a:r>
            <a:r>
              <a:rPr lang="en-US" sz="2400" dirty="0" smtClean="0"/>
              <a:t> </a:t>
            </a:r>
            <a:r>
              <a:rPr lang="en-US" sz="2400" dirty="0" err="1" smtClean="0"/>
              <a:t>desenvolver</a:t>
            </a:r>
            <a:r>
              <a:rPr lang="en-US" sz="2400" dirty="0" smtClean="0"/>
              <a:t> </a:t>
            </a:r>
            <a:r>
              <a:rPr lang="en-US" sz="2400" dirty="0" err="1" smtClean="0"/>
              <a:t>jogos</a:t>
            </a:r>
            <a:endParaRPr lang="en-US" sz="2400" dirty="0" smtClean="0"/>
          </a:p>
          <a:p>
            <a:pPr lvl="1"/>
            <a:r>
              <a:rPr lang="en-US" sz="2400" dirty="0" err="1" smtClean="0"/>
              <a:t>Objetivo</a:t>
            </a:r>
            <a:r>
              <a:rPr lang="en-US" sz="2400" dirty="0" smtClean="0"/>
              <a:t> #1: </a:t>
            </a:r>
            <a:r>
              <a:rPr lang="en-US" sz="2400" dirty="0" err="1" smtClean="0">
                <a:solidFill>
                  <a:srgbClr val="F2960E"/>
                </a:solidFill>
              </a:rPr>
              <a:t>simplicidade</a:t>
            </a:r>
            <a:r>
              <a:rPr lang="en-US" sz="2400" dirty="0" smtClean="0">
                <a:solidFill>
                  <a:srgbClr val="F2960E"/>
                </a:solidFill>
              </a:rPr>
              <a:t> de </a:t>
            </a:r>
            <a:r>
              <a:rPr lang="en-US" sz="2400" dirty="0" err="1" smtClean="0">
                <a:solidFill>
                  <a:srgbClr val="F2960E"/>
                </a:solidFill>
              </a:rPr>
              <a:t>desenvolvimento</a:t>
            </a:r>
            <a:endParaRPr lang="en-US" sz="2400" dirty="0" smtClean="0">
              <a:solidFill>
                <a:srgbClr val="F2960E"/>
              </a:solidFill>
            </a:endParaRPr>
          </a:p>
          <a:p>
            <a:pPr lvl="1"/>
            <a:endParaRPr lang="en-US" sz="2400" dirty="0" smtClean="0">
              <a:solidFill>
                <a:srgbClr val="F2960E"/>
              </a:solidFill>
            </a:endParaRPr>
          </a:p>
          <a:p>
            <a:r>
              <a:rPr lang="en-US" sz="2800" dirty="0" smtClean="0"/>
              <a:t>Para </a:t>
            </a:r>
            <a:r>
              <a:rPr lang="en-US" sz="2800" dirty="0" err="1" smtClean="0"/>
              <a:t>rodar</a:t>
            </a:r>
            <a:r>
              <a:rPr lang="en-US" sz="2800" dirty="0" smtClean="0"/>
              <a:t> </a:t>
            </a:r>
            <a:r>
              <a:rPr lang="en-US" sz="2800" dirty="0" err="1" smtClean="0"/>
              <a:t>onde</a:t>
            </a:r>
            <a:r>
              <a:rPr lang="en-US" sz="2800" dirty="0" smtClean="0"/>
              <a:t>?</a:t>
            </a:r>
          </a:p>
          <a:p>
            <a:pPr lvl="1"/>
            <a:r>
              <a:rPr lang="en-US" sz="2400" b="1" dirty="0" smtClean="0"/>
              <a:t>Windows</a:t>
            </a:r>
            <a:r>
              <a:rPr lang="en-US" sz="2400" dirty="0" smtClean="0"/>
              <a:t>, </a:t>
            </a:r>
            <a:r>
              <a:rPr lang="en-US" sz="2400" b="1" dirty="0" smtClean="0"/>
              <a:t>Xbox 360 e Zune</a:t>
            </a:r>
            <a:endParaRPr lang="en-US" sz="2400" dirty="0" smtClean="0"/>
          </a:p>
          <a:p>
            <a:pPr lvl="1"/>
            <a:r>
              <a:rPr lang="en-US" sz="2400" dirty="0" err="1" smtClean="0"/>
              <a:t>Objetivo</a:t>
            </a:r>
            <a:r>
              <a:rPr lang="en-US" sz="2400" dirty="0" smtClean="0"/>
              <a:t> #2: </a:t>
            </a:r>
            <a:r>
              <a:rPr lang="en-US" sz="2400" dirty="0" err="1" smtClean="0">
                <a:solidFill>
                  <a:srgbClr val="F2960E"/>
                </a:solidFill>
              </a:rPr>
              <a:t>desenvolvimento</a:t>
            </a:r>
            <a:r>
              <a:rPr lang="en-US" sz="2400" dirty="0" smtClean="0">
                <a:solidFill>
                  <a:srgbClr val="F2960E"/>
                </a:solidFill>
              </a:rPr>
              <a:t> </a:t>
            </a:r>
            <a:r>
              <a:rPr lang="en-US" sz="2400" i="1" dirty="0" smtClean="0">
                <a:solidFill>
                  <a:srgbClr val="F2960E"/>
                </a:solidFill>
              </a:rPr>
              <a:t>cross-platform</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Qual</a:t>
            </a:r>
            <a:r>
              <a:rPr lang="en-US" dirty="0" smtClean="0"/>
              <a:t> o </a:t>
            </a:r>
            <a:r>
              <a:rPr lang="en-US" dirty="0" err="1" smtClean="0"/>
              <a:t>custo</a:t>
            </a:r>
            <a:r>
              <a:rPr lang="en-US" dirty="0" smtClean="0"/>
              <a:t> disso?</a:t>
            </a:r>
            <a:endParaRPr lang="pt-BR" dirty="0"/>
          </a:p>
        </p:txBody>
      </p:sp>
      <p:sp>
        <p:nvSpPr>
          <p:cNvPr id="6" name="Text Placeholder 5"/>
          <p:cNvSpPr>
            <a:spLocks noGrp="1"/>
          </p:cNvSpPr>
          <p:nvPr>
            <p:ph type="body" idx="1"/>
          </p:nvPr>
        </p:nvSpPr>
        <p:spPr>
          <a:xfrm>
            <a:off x="441434" y="1228452"/>
            <a:ext cx="8383479" cy="5022914"/>
          </a:xfrm>
        </p:spPr>
        <p:txBody>
          <a:bodyPr/>
          <a:lstStyle/>
          <a:p>
            <a:r>
              <a:rPr lang="en-US" sz="2800" dirty="0" smtClean="0"/>
              <a:t>Para </a:t>
            </a:r>
            <a:r>
              <a:rPr lang="en-US" sz="2800" dirty="0" err="1" smtClean="0"/>
              <a:t>desenvolver</a:t>
            </a:r>
            <a:r>
              <a:rPr lang="en-US" sz="2800" dirty="0" smtClean="0"/>
              <a:t>/</a:t>
            </a:r>
            <a:r>
              <a:rPr lang="en-US" sz="2800" dirty="0" err="1" smtClean="0"/>
              <a:t>jogar</a:t>
            </a:r>
            <a:r>
              <a:rPr lang="en-US" sz="2800" dirty="0" smtClean="0"/>
              <a:t> no PC:</a:t>
            </a:r>
          </a:p>
          <a:p>
            <a:pPr lvl="1"/>
            <a:r>
              <a:rPr lang="pt-BR" sz="2400" dirty="0" smtClean="0"/>
              <a:t>Nenhum!</a:t>
            </a:r>
          </a:p>
          <a:p>
            <a:pPr lvl="1"/>
            <a:r>
              <a:rPr lang="pt-BR" sz="2400" dirty="0" smtClean="0"/>
              <a:t>Tudo através de ferramentas gratuitas (Visual C# Express, XNA Game Studio, recursos da comunidade)</a:t>
            </a:r>
          </a:p>
          <a:p>
            <a:r>
              <a:rPr lang="en-US" sz="2800" dirty="0" smtClean="0"/>
              <a:t>Para </a:t>
            </a:r>
            <a:r>
              <a:rPr lang="en-US" sz="2800" dirty="0" err="1" smtClean="0"/>
              <a:t>desenvolver</a:t>
            </a:r>
            <a:r>
              <a:rPr lang="en-US" sz="2800" dirty="0" smtClean="0"/>
              <a:t>/</a:t>
            </a:r>
            <a:r>
              <a:rPr lang="en-US" sz="2800" dirty="0" err="1" smtClean="0"/>
              <a:t>jogar</a:t>
            </a:r>
            <a:r>
              <a:rPr lang="en-US" sz="2800" dirty="0" smtClean="0"/>
              <a:t> no X</a:t>
            </a:r>
            <a:r>
              <a:rPr lang="pt-BR" sz="2800" dirty="0" err="1" smtClean="0"/>
              <a:t>bo</a:t>
            </a:r>
            <a:r>
              <a:rPr lang="en-US" sz="2800" dirty="0" smtClean="0"/>
              <a:t>x 360:</a:t>
            </a:r>
          </a:p>
          <a:p>
            <a:pPr lvl="1"/>
            <a:r>
              <a:rPr lang="en-US" sz="2400" dirty="0" err="1" smtClean="0"/>
              <a:t>Licença</a:t>
            </a:r>
            <a:r>
              <a:rPr lang="en-US" sz="2400" dirty="0" smtClean="0"/>
              <a:t> XNA Creators Club</a:t>
            </a:r>
          </a:p>
          <a:p>
            <a:pPr lvl="2"/>
            <a:r>
              <a:rPr lang="en-US" sz="2000" dirty="0" smtClean="0"/>
              <a:t>US$99 </a:t>
            </a:r>
            <a:r>
              <a:rPr lang="en-US" sz="2000" dirty="0" err="1" smtClean="0"/>
              <a:t>por</a:t>
            </a:r>
            <a:r>
              <a:rPr lang="en-US" sz="2000" dirty="0" smtClean="0"/>
              <a:t> 1 </a:t>
            </a:r>
            <a:r>
              <a:rPr lang="en-US" sz="2000" dirty="0" err="1" smtClean="0"/>
              <a:t>ano</a:t>
            </a:r>
            <a:r>
              <a:rPr lang="en-US" sz="2000" dirty="0" smtClean="0"/>
              <a:t>  </a:t>
            </a:r>
            <a:r>
              <a:rPr lang="en-US" sz="2000" dirty="0" err="1" smtClean="0"/>
              <a:t>ou</a:t>
            </a:r>
            <a:endParaRPr lang="en-US" sz="2000" dirty="0" smtClean="0"/>
          </a:p>
          <a:p>
            <a:pPr lvl="2"/>
            <a:r>
              <a:rPr lang="en-US" sz="2000" dirty="0" smtClean="0"/>
              <a:t>US$49 </a:t>
            </a:r>
            <a:r>
              <a:rPr lang="en-US" sz="2000" dirty="0" err="1" smtClean="0"/>
              <a:t>por</a:t>
            </a:r>
            <a:r>
              <a:rPr lang="en-US" sz="2000" dirty="0" smtClean="0"/>
              <a:t> 4 </a:t>
            </a:r>
            <a:r>
              <a:rPr lang="en-US" sz="2000" dirty="0" err="1" smtClean="0"/>
              <a:t>meses</a:t>
            </a:r>
            <a:endParaRPr lang="en-US" sz="2000" dirty="0" smtClean="0"/>
          </a:p>
          <a:p>
            <a:r>
              <a:rPr lang="en-US" sz="2800" dirty="0" err="1" smtClean="0"/>
              <a:t>Em</a:t>
            </a:r>
            <a:r>
              <a:rPr lang="en-US" sz="2800" dirty="0" smtClean="0"/>
              <a:t> agora: o “YouTube dos </a:t>
            </a:r>
            <a:r>
              <a:rPr lang="en-US" sz="2800" dirty="0" err="1" smtClean="0"/>
              <a:t>jogos</a:t>
            </a:r>
            <a:r>
              <a:rPr lang="en-US" sz="2800" dirty="0" smtClean="0"/>
              <a:t>”</a:t>
            </a:r>
          </a:p>
          <a:p>
            <a:pPr lvl="1"/>
            <a:r>
              <a:rPr lang="pt-BR" sz="2400" dirty="0" smtClean="0"/>
              <a:t>Jogos disponibilizados e vendidos (em breve) no Xbox </a:t>
            </a:r>
            <a:r>
              <a:rPr lang="pt-BR" sz="2400" dirty="0" err="1" smtClean="0"/>
              <a:t>Live</a:t>
            </a:r>
            <a:r>
              <a:rPr lang="pt-BR" sz="2400" dirty="0" smtClean="0"/>
              <a:t> </a:t>
            </a:r>
            <a:r>
              <a:rPr lang="pt-BR" sz="2400" dirty="0" err="1" smtClean="0"/>
              <a:t>Arcade</a:t>
            </a:r>
            <a:endParaRPr lang="pt-BR" sz="2400" dirty="0" smtClean="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História do XNA</a:t>
            </a:r>
            <a:endParaRPr lang="pt-BR" dirty="0"/>
          </a:p>
        </p:txBody>
      </p:sp>
      <p:grpSp>
        <p:nvGrpSpPr>
          <p:cNvPr id="9" name="Group 8"/>
          <p:cNvGrpSpPr/>
          <p:nvPr/>
        </p:nvGrpSpPr>
        <p:grpSpPr>
          <a:xfrm>
            <a:off x="577875" y="1005991"/>
            <a:ext cx="571504" cy="1633050"/>
            <a:chOff x="357158" y="1628770"/>
            <a:chExt cx="571504" cy="1857388"/>
          </a:xfrm>
        </p:grpSpPr>
        <p:sp>
          <p:nvSpPr>
            <p:cNvPr id="18" name="Rounded Rectangle 17"/>
            <p:cNvSpPr/>
            <p:nvPr/>
          </p:nvSpPr>
          <p:spPr>
            <a:xfrm rot="16200000">
              <a:off x="-285784" y="2271712"/>
              <a:ext cx="1857388" cy="571504"/>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pt-BR" sz="1600"/>
            </a:p>
          </p:txBody>
        </p:sp>
        <p:sp>
          <p:nvSpPr>
            <p:cNvPr id="19" name="TextBox 18"/>
            <p:cNvSpPr txBox="1"/>
            <p:nvPr/>
          </p:nvSpPr>
          <p:spPr>
            <a:xfrm rot="16200000">
              <a:off x="-214346" y="2343150"/>
              <a:ext cx="1714512" cy="428628"/>
            </a:xfrm>
            <a:prstGeom prst="rect">
              <a:avLst/>
            </a:prstGeom>
            <a:scene3d>
              <a:camera prst="orthographicFront"/>
              <a:lightRig rig="threePt" dir="t"/>
            </a:scene3d>
          </p:spPr>
          <p:txBody>
            <a:bodyPr vert="horz" wrap="square"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pt-BR" sz="2400" b="1" i="0" u="none" strike="noStrike" kern="1200" normalizeH="0" baseline="0" noProof="0" dirty="0" err="1" smtClean="0">
                  <a:ln w="11430"/>
                  <a:solidFill>
                    <a:srgbClr val="FFC000"/>
                  </a:solidFill>
                  <a:effectLst>
                    <a:outerShdw blurRad="50800" dist="39000" dir="5460000" algn="tl">
                      <a:srgbClr val="000000">
                        <a:alpha val="38000"/>
                      </a:srgbClr>
                    </a:outerShdw>
                  </a:effectLst>
                  <a:uLnTx/>
                  <a:uFillTx/>
                  <a:latin typeface="Arial Black" pitchFamily="34" charset="0"/>
                  <a:ea typeface="+mj-ea"/>
                  <a:cs typeface="Times New Roman" pitchFamily="18" charset="0"/>
                </a:rPr>
                <a:t>DirectX</a:t>
              </a:r>
              <a:endParaRPr kumimoji="0" lang="pt-BR" sz="2400" b="1" i="0" u="none" strike="noStrike" kern="1200" normalizeH="0" baseline="0" noProof="0" dirty="0" smtClean="0">
                <a:ln w="11430"/>
                <a:solidFill>
                  <a:srgbClr val="FFC000"/>
                </a:solidFill>
                <a:effectLst>
                  <a:outerShdw blurRad="50800" dist="39000" dir="5460000" algn="tl">
                    <a:srgbClr val="000000">
                      <a:alpha val="38000"/>
                    </a:srgbClr>
                  </a:outerShdw>
                </a:effectLst>
                <a:uLnTx/>
                <a:uFillTx/>
                <a:latin typeface="Arial Black" pitchFamily="34" charset="0"/>
                <a:ea typeface="+mj-ea"/>
                <a:cs typeface="Times New Roman" pitchFamily="18" charset="0"/>
              </a:endParaRPr>
            </a:p>
          </p:txBody>
        </p:sp>
      </p:grpSp>
      <p:grpSp>
        <p:nvGrpSpPr>
          <p:cNvPr id="10" name="Group 9"/>
          <p:cNvGrpSpPr/>
          <p:nvPr/>
        </p:nvGrpSpPr>
        <p:grpSpPr>
          <a:xfrm>
            <a:off x="535834" y="2781699"/>
            <a:ext cx="571504" cy="1604258"/>
            <a:chOff x="357158" y="4100526"/>
            <a:chExt cx="571504" cy="1857388"/>
          </a:xfrm>
        </p:grpSpPr>
        <p:sp>
          <p:nvSpPr>
            <p:cNvPr id="27" name="Rounded Rectangle 26"/>
            <p:cNvSpPr/>
            <p:nvPr/>
          </p:nvSpPr>
          <p:spPr>
            <a:xfrm rot="16200000">
              <a:off x="-285784" y="4743468"/>
              <a:ext cx="1857388" cy="571504"/>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pt-BR" sz="1600"/>
            </a:p>
          </p:txBody>
        </p:sp>
        <p:sp>
          <p:nvSpPr>
            <p:cNvPr id="28" name="TextBox 27"/>
            <p:cNvSpPr txBox="1"/>
            <p:nvPr/>
          </p:nvSpPr>
          <p:spPr>
            <a:xfrm rot="16200000">
              <a:off x="-214346" y="4829194"/>
              <a:ext cx="1714512" cy="428628"/>
            </a:xfrm>
            <a:prstGeom prst="rect">
              <a:avLst/>
            </a:prstGeom>
            <a:scene3d>
              <a:camera prst="orthographicFront"/>
              <a:lightRig rig="threePt" dir="t"/>
            </a:scene3d>
          </p:spPr>
          <p:txBody>
            <a:bodyPr vert="horz" wrap="square"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pt-BR" sz="2400" b="1" i="0" u="none" strike="noStrike" kern="1200" normalizeH="0" baseline="0" noProof="0" dirty="0" smtClean="0">
                  <a:ln w="11430"/>
                  <a:solidFill>
                    <a:srgbClr val="FFC000"/>
                  </a:solidFill>
                  <a:effectLst>
                    <a:outerShdw blurRad="50800" dist="39000" dir="5460000" algn="tl">
                      <a:srgbClr val="000000">
                        <a:alpha val="38000"/>
                      </a:srgbClr>
                    </a:outerShdw>
                  </a:effectLst>
                  <a:uLnTx/>
                  <a:uFillTx/>
                  <a:latin typeface="Arial Black" pitchFamily="34" charset="0"/>
                  <a:ea typeface="+mj-ea"/>
                  <a:cs typeface="Times New Roman" pitchFamily="18" charset="0"/>
                </a:rPr>
                <a:t>MDX</a:t>
              </a:r>
            </a:p>
          </p:txBody>
        </p:sp>
      </p:grpSp>
      <p:sp>
        <p:nvSpPr>
          <p:cNvPr id="12" name="Text Placeholder 5"/>
          <p:cNvSpPr txBox="1">
            <a:spLocks/>
          </p:cNvSpPr>
          <p:nvPr/>
        </p:nvSpPr>
        <p:spPr bwMode="auto">
          <a:xfrm>
            <a:off x="725212" y="967725"/>
            <a:ext cx="8050365" cy="15327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447675" marR="0" lvl="0" indent="-447675" algn="l" defTabSz="914400" rtl="0" eaLnBrk="1" fontAlgn="base" latinLnBrk="0" hangingPunct="1">
              <a:lnSpc>
                <a:spcPct val="90000"/>
              </a:lnSpc>
              <a:spcBef>
                <a:spcPct val="30000"/>
              </a:spcBef>
              <a:spcAft>
                <a:spcPct val="0"/>
              </a:spcAft>
              <a:buClr>
                <a:schemeClr val="tx2"/>
              </a:buClr>
              <a:buSzTx/>
              <a:buFont typeface="Wingdings 2" pitchFamily="18" charset="2"/>
              <a:buBlip>
                <a:blip r:embed="rId3"/>
              </a:buBlip>
              <a:tabLst/>
              <a:defRPr/>
            </a:pPr>
            <a:r>
              <a:rPr kumimoji="0" lang="en-US" sz="2400" b="0" i="0" u="none" strike="noStrike" kern="0" cap="none" spc="0" normalizeH="0" baseline="0" noProof="0" dirty="0" smtClean="0">
                <a:ln>
                  <a:noFill/>
                </a:ln>
                <a:solidFill>
                  <a:schemeClr val="accent1">
                    <a:lumMod val="60000"/>
                    <a:lumOff val="40000"/>
                  </a:schemeClr>
                </a:solidFill>
                <a:effectLst>
                  <a:outerShdw blurRad="38100" dist="38100" dir="2700000" algn="tl">
                    <a:srgbClr val="000000"/>
                  </a:outerShdw>
                </a:effectLst>
                <a:uLnTx/>
                <a:uFillTx/>
                <a:latin typeface="+mn-lt"/>
                <a:ea typeface="+mn-ea"/>
                <a:cs typeface="+mn-cs"/>
              </a:rPr>
              <a:t>DirectX</a:t>
            </a:r>
          </a:p>
          <a:p>
            <a:pPr marL="858838" lvl="1" indent="-409575">
              <a:lnSpc>
                <a:spcPct val="90000"/>
              </a:lnSpc>
              <a:spcBef>
                <a:spcPct val="30000"/>
              </a:spcBef>
              <a:buClr>
                <a:schemeClr val="tx2"/>
              </a:buClr>
              <a:buBlip>
                <a:blip r:embed="rId3"/>
              </a:buBlip>
            </a:pPr>
            <a:r>
              <a:rPr lang="pt-BR" sz="2000" kern="0" dirty="0" smtClean="0">
                <a:solidFill>
                  <a:schemeClr val="accent1">
                    <a:lumMod val="60000"/>
                    <a:lumOff val="40000"/>
                  </a:schemeClr>
                </a:solidFill>
                <a:effectLst>
                  <a:outerShdw blurRad="38100" dist="38100" dir="2700000" algn="tl">
                    <a:srgbClr val="000000"/>
                  </a:outerShdw>
                </a:effectLst>
                <a:latin typeface="+mn-lt"/>
              </a:rPr>
              <a:t>Principal API utilizada para desenvolvimento de jogos</a:t>
            </a:r>
          </a:p>
          <a:p>
            <a:pPr marL="858838" lvl="1" indent="-409575">
              <a:lnSpc>
                <a:spcPct val="90000"/>
              </a:lnSpc>
              <a:spcBef>
                <a:spcPct val="30000"/>
              </a:spcBef>
              <a:buClr>
                <a:schemeClr val="tx2"/>
              </a:buClr>
              <a:buBlip>
                <a:blip r:embed="rId3"/>
              </a:buBlip>
            </a:pPr>
            <a:r>
              <a:rPr lang="pt-BR" sz="2000" kern="0" dirty="0" smtClean="0">
                <a:solidFill>
                  <a:schemeClr val="accent1">
                    <a:lumMod val="60000"/>
                    <a:lumOff val="40000"/>
                  </a:schemeClr>
                </a:solidFill>
                <a:effectLst>
                  <a:outerShdw blurRad="38100" dist="38100" dir="2700000" algn="tl">
                    <a:srgbClr val="000000"/>
                  </a:outerShdw>
                </a:effectLst>
                <a:latin typeface="+mn-lt"/>
              </a:rPr>
              <a:t>Aplicativos desenvolvidos utilizando C++</a:t>
            </a:r>
          </a:p>
          <a:p>
            <a:pPr marL="858838" lvl="1" indent="-409575">
              <a:lnSpc>
                <a:spcPct val="90000"/>
              </a:lnSpc>
              <a:spcBef>
                <a:spcPct val="30000"/>
              </a:spcBef>
              <a:buClr>
                <a:schemeClr val="tx2"/>
              </a:buClr>
              <a:buBlip>
                <a:blip r:embed="rId3"/>
              </a:buBlip>
            </a:pPr>
            <a:r>
              <a:rPr lang="pt-BR" sz="2000" kern="0" dirty="0" smtClean="0">
                <a:solidFill>
                  <a:schemeClr val="accent1">
                    <a:lumMod val="60000"/>
                    <a:lumOff val="40000"/>
                  </a:schemeClr>
                </a:solidFill>
                <a:effectLst>
                  <a:outerShdw blurRad="38100" dist="38100" dir="2700000" algn="tl">
                    <a:srgbClr val="000000"/>
                  </a:outerShdw>
                </a:effectLst>
                <a:latin typeface="+mn-lt"/>
              </a:rPr>
              <a:t>Desenvolvimento para plataformas Windows</a:t>
            </a:r>
          </a:p>
        </p:txBody>
      </p:sp>
      <p:sp>
        <p:nvSpPr>
          <p:cNvPr id="14" name="Text Placeholder 5"/>
          <p:cNvSpPr txBox="1">
            <a:spLocks/>
          </p:cNvSpPr>
          <p:nvPr/>
        </p:nvSpPr>
        <p:spPr bwMode="auto">
          <a:xfrm>
            <a:off x="735723" y="2661036"/>
            <a:ext cx="8071946" cy="19020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447675" marR="0" lvl="0" indent="-447675" algn="l" defTabSz="914400" rtl="0" eaLnBrk="1" fontAlgn="base" latinLnBrk="0" hangingPunct="1">
              <a:lnSpc>
                <a:spcPct val="90000"/>
              </a:lnSpc>
              <a:spcBef>
                <a:spcPct val="30000"/>
              </a:spcBef>
              <a:spcAft>
                <a:spcPct val="0"/>
              </a:spcAft>
              <a:buClr>
                <a:schemeClr val="tx2"/>
              </a:buClr>
              <a:buSzTx/>
              <a:buFont typeface="Wingdings 2" pitchFamily="18" charset="2"/>
              <a:buBlip>
                <a:blip r:embed="rId3"/>
              </a:buBlip>
              <a:tabLst/>
              <a:defRPr/>
            </a:pPr>
            <a:r>
              <a:rPr kumimoji="0" lang="en-US" sz="2400" b="0" i="0" u="none" strike="noStrike" kern="0" cap="none" spc="0" normalizeH="0" baseline="0" noProof="0" dirty="0" smtClean="0">
                <a:ln>
                  <a:noFill/>
                </a:ln>
                <a:solidFill>
                  <a:schemeClr val="accent1">
                    <a:lumMod val="60000"/>
                    <a:lumOff val="40000"/>
                  </a:schemeClr>
                </a:solidFill>
                <a:effectLst>
                  <a:outerShdw blurRad="38100" dist="38100" dir="2700000" algn="tl">
                    <a:srgbClr val="000000"/>
                  </a:outerShdw>
                </a:effectLst>
                <a:uLnTx/>
                <a:uFillTx/>
                <a:latin typeface="+mn-lt"/>
                <a:ea typeface="+mn-ea"/>
                <a:cs typeface="+mn-cs"/>
              </a:rPr>
              <a:t>Managed DirectX</a:t>
            </a:r>
          </a:p>
          <a:p>
            <a:pPr marL="858838" lvl="1" indent="-409575">
              <a:lnSpc>
                <a:spcPct val="90000"/>
              </a:lnSpc>
              <a:spcBef>
                <a:spcPct val="30000"/>
              </a:spcBef>
              <a:buClr>
                <a:schemeClr val="tx2"/>
              </a:buClr>
              <a:buBlip>
                <a:blip r:embed="rId3"/>
              </a:buBlip>
            </a:pPr>
            <a:r>
              <a:rPr lang="pt-BR" sz="2000" kern="0" dirty="0" smtClean="0">
                <a:solidFill>
                  <a:schemeClr val="accent1">
                    <a:lumMod val="60000"/>
                    <a:lumOff val="40000"/>
                  </a:schemeClr>
                </a:solidFill>
                <a:effectLst>
                  <a:outerShdw blurRad="38100" dist="38100" dir="2700000" algn="tl">
                    <a:srgbClr val="000000"/>
                  </a:outerShdw>
                </a:effectLst>
                <a:latin typeface="+mn-lt"/>
              </a:rPr>
              <a:t>API construída sobre o </a:t>
            </a:r>
            <a:r>
              <a:rPr lang="pt-BR" sz="2000" kern="0" dirty="0" err="1" smtClean="0">
                <a:solidFill>
                  <a:schemeClr val="accent1">
                    <a:lumMod val="60000"/>
                    <a:lumOff val="40000"/>
                  </a:schemeClr>
                </a:solidFill>
                <a:effectLst>
                  <a:outerShdw blurRad="38100" dist="38100" dir="2700000" algn="tl">
                    <a:srgbClr val="000000"/>
                  </a:outerShdw>
                </a:effectLst>
                <a:latin typeface="+mn-lt"/>
              </a:rPr>
              <a:t>DirectX</a:t>
            </a:r>
            <a:endParaRPr lang="pt-BR" sz="2000" kern="0" dirty="0" smtClean="0">
              <a:solidFill>
                <a:schemeClr val="accent1">
                  <a:lumMod val="60000"/>
                  <a:lumOff val="40000"/>
                </a:schemeClr>
              </a:solidFill>
              <a:effectLst>
                <a:outerShdw blurRad="38100" dist="38100" dir="2700000" algn="tl">
                  <a:srgbClr val="000000"/>
                </a:outerShdw>
              </a:effectLst>
              <a:latin typeface="+mn-lt"/>
            </a:endParaRPr>
          </a:p>
          <a:p>
            <a:pPr marL="858838" lvl="1" indent="-409575">
              <a:lnSpc>
                <a:spcPct val="90000"/>
              </a:lnSpc>
              <a:spcBef>
                <a:spcPct val="30000"/>
              </a:spcBef>
              <a:buClr>
                <a:schemeClr val="tx2"/>
              </a:buClr>
              <a:buBlip>
                <a:blip r:embed="rId3"/>
              </a:buBlip>
            </a:pPr>
            <a:r>
              <a:rPr lang="pt-BR" sz="2000" kern="0" dirty="0" smtClean="0">
                <a:solidFill>
                  <a:schemeClr val="accent1">
                    <a:lumMod val="60000"/>
                    <a:lumOff val="40000"/>
                  </a:schemeClr>
                </a:solidFill>
                <a:effectLst>
                  <a:outerShdw blurRad="38100" dist="38100" dir="2700000" algn="tl">
                    <a:srgbClr val="000000"/>
                  </a:outerShdw>
                </a:effectLst>
                <a:latin typeface="+mn-lt"/>
              </a:rPr>
              <a:t>Jogos desenvolvidos com linguagens .NET</a:t>
            </a:r>
          </a:p>
          <a:p>
            <a:pPr marL="858838" lvl="1" indent="-409575">
              <a:lnSpc>
                <a:spcPct val="90000"/>
              </a:lnSpc>
              <a:spcBef>
                <a:spcPct val="30000"/>
              </a:spcBef>
              <a:buClr>
                <a:schemeClr val="tx2"/>
              </a:buClr>
              <a:buBlip>
                <a:blip r:embed="rId3"/>
              </a:buBlip>
            </a:pPr>
            <a:r>
              <a:rPr lang="pt-BR" sz="2000" kern="0" dirty="0" smtClean="0">
                <a:solidFill>
                  <a:schemeClr val="accent1">
                    <a:lumMod val="60000"/>
                    <a:lumOff val="40000"/>
                  </a:schemeClr>
                </a:solidFill>
                <a:effectLst>
                  <a:outerShdw blurRad="38100" dist="38100" dir="2700000" algn="tl">
                    <a:srgbClr val="000000"/>
                  </a:outerShdw>
                </a:effectLst>
                <a:latin typeface="+mn-lt"/>
              </a:rPr>
              <a:t>Desenvolvimento para plataformas Windows</a:t>
            </a:r>
          </a:p>
          <a:p>
            <a:pPr marL="858838" lvl="1" indent="-409575">
              <a:lnSpc>
                <a:spcPct val="90000"/>
              </a:lnSpc>
              <a:spcBef>
                <a:spcPct val="30000"/>
              </a:spcBef>
              <a:buClr>
                <a:schemeClr val="tx2"/>
              </a:buClr>
              <a:buBlip>
                <a:blip r:embed="rId3"/>
              </a:buBlip>
            </a:pPr>
            <a:endParaRPr lang="pt-BR" sz="2000" kern="0" dirty="0" smtClean="0">
              <a:solidFill>
                <a:schemeClr val="accent1">
                  <a:lumMod val="60000"/>
                  <a:lumOff val="40000"/>
                </a:schemeClr>
              </a:solidFill>
              <a:effectLst>
                <a:outerShdw blurRad="38100" dist="38100" dir="2700000" algn="tl">
                  <a:srgbClr val="000000"/>
                </a:outerShdw>
              </a:effectLst>
              <a:latin typeface="+mn-lt"/>
            </a:endParaRPr>
          </a:p>
        </p:txBody>
      </p:sp>
      <p:grpSp>
        <p:nvGrpSpPr>
          <p:cNvPr id="11" name="Group 10"/>
          <p:cNvGrpSpPr/>
          <p:nvPr/>
        </p:nvGrpSpPr>
        <p:grpSpPr>
          <a:xfrm>
            <a:off x="522185" y="4541609"/>
            <a:ext cx="571504" cy="1857388"/>
            <a:chOff x="357158" y="2312658"/>
            <a:chExt cx="571504" cy="1857388"/>
          </a:xfrm>
        </p:grpSpPr>
        <p:sp>
          <p:nvSpPr>
            <p:cNvPr id="13" name="Rounded Rectangle 12"/>
            <p:cNvSpPr/>
            <p:nvPr/>
          </p:nvSpPr>
          <p:spPr>
            <a:xfrm rot="16200000">
              <a:off x="-285784" y="2955600"/>
              <a:ext cx="1857388" cy="571504"/>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pt-BR" sz="1600"/>
            </a:p>
          </p:txBody>
        </p:sp>
        <p:sp>
          <p:nvSpPr>
            <p:cNvPr id="15" name="TextBox 14"/>
            <p:cNvSpPr txBox="1"/>
            <p:nvPr/>
          </p:nvSpPr>
          <p:spPr>
            <a:xfrm rot="16200000">
              <a:off x="-214346" y="3027038"/>
              <a:ext cx="1714512" cy="428628"/>
            </a:xfrm>
            <a:prstGeom prst="rect">
              <a:avLst/>
            </a:prstGeom>
            <a:scene3d>
              <a:camera prst="orthographicFront"/>
              <a:lightRig rig="threePt" dir="t"/>
            </a:scene3d>
          </p:spPr>
          <p:txBody>
            <a:bodyPr vert="horz" wrap="square"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pt-BR" sz="2400" b="1" i="0" u="none" strike="noStrike" kern="1200" normalizeH="0" baseline="0" noProof="0" dirty="0" smtClean="0">
                  <a:ln w="11430"/>
                  <a:solidFill>
                    <a:srgbClr val="FFC000"/>
                  </a:solidFill>
                  <a:effectLst>
                    <a:outerShdw blurRad="50800" dist="39000" dir="5460000" algn="tl">
                      <a:srgbClr val="000000">
                        <a:alpha val="38000"/>
                      </a:srgbClr>
                    </a:outerShdw>
                  </a:effectLst>
                  <a:uLnTx/>
                  <a:uFillTx/>
                  <a:latin typeface="Arial Black" pitchFamily="34" charset="0"/>
                  <a:ea typeface="+mj-ea"/>
                  <a:cs typeface="Times New Roman" pitchFamily="18" charset="0"/>
                </a:rPr>
                <a:t>XNA</a:t>
              </a:r>
            </a:p>
          </p:txBody>
        </p:sp>
      </p:grpSp>
      <p:sp>
        <p:nvSpPr>
          <p:cNvPr id="16" name="Text Placeholder 5"/>
          <p:cNvSpPr txBox="1">
            <a:spLocks/>
          </p:cNvSpPr>
          <p:nvPr/>
        </p:nvSpPr>
        <p:spPr bwMode="auto">
          <a:xfrm>
            <a:off x="830317" y="4320915"/>
            <a:ext cx="8249096" cy="217905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447675" marR="0" lvl="0" indent="-447675" algn="l" defTabSz="914400" rtl="0" eaLnBrk="1" fontAlgn="base" latinLnBrk="0" hangingPunct="1">
              <a:lnSpc>
                <a:spcPct val="90000"/>
              </a:lnSpc>
              <a:spcBef>
                <a:spcPct val="30000"/>
              </a:spcBef>
              <a:spcAft>
                <a:spcPct val="0"/>
              </a:spcAft>
              <a:buClr>
                <a:schemeClr val="tx2"/>
              </a:buClr>
              <a:buSzTx/>
              <a:buFont typeface="Wingdings 2" pitchFamily="18" charset="2"/>
              <a:buBlip>
                <a:blip r:embed="rId3"/>
              </a:buBlip>
              <a:tabLst/>
              <a:defRPr/>
            </a:pPr>
            <a:r>
              <a:rPr kumimoji="0" lang="en-US" sz="2400" b="0" i="0" u="none" strike="noStrike" kern="0" cap="none" spc="0" normalizeH="0" baseline="0" noProof="0" dirty="0" smtClean="0">
                <a:ln>
                  <a:noFill/>
                </a:ln>
                <a:solidFill>
                  <a:schemeClr val="accent1">
                    <a:lumMod val="60000"/>
                    <a:lumOff val="40000"/>
                  </a:schemeClr>
                </a:solidFill>
                <a:effectLst>
                  <a:outerShdw blurRad="38100" dist="38100" dir="2700000" algn="tl">
                    <a:srgbClr val="000000"/>
                  </a:outerShdw>
                </a:effectLst>
                <a:uLnTx/>
                <a:uFillTx/>
                <a:latin typeface="+mn-lt"/>
                <a:ea typeface="+mn-ea"/>
                <a:cs typeface="+mn-cs"/>
              </a:rPr>
              <a:t>XNA</a:t>
            </a:r>
          </a:p>
          <a:p>
            <a:pPr marL="858838" lvl="1" indent="-409575">
              <a:lnSpc>
                <a:spcPct val="90000"/>
              </a:lnSpc>
              <a:spcBef>
                <a:spcPct val="30000"/>
              </a:spcBef>
              <a:buClr>
                <a:schemeClr val="tx2"/>
              </a:buClr>
              <a:buBlip>
                <a:blip r:embed="rId3"/>
              </a:buBlip>
            </a:pPr>
            <a:r>
              <a:rPr lang="pt-BR" sz="2000" kern="0" dirty="0" smtClean="0">
                <a:solidFill>
                  <a:schemeClr val="accent1">
                    <a:lumMod val="60000"/>
                    <a:lumOff val="40000"/>
                  </a:schemeClr>
                </a:solidFill>
                <a:effectLst>
                  <a:outerShdw blurRad="38100" dist="38100" dir="2700000" algn="tl">
                    <a:srgbClr val="000000"/>
                  </a:outerShdw>
                </a:effectLst>
                <a:latin typeface="+mn-lt"/>
              </a:rPr>
              <a:t>API construída utilizando como base o MDX</a:t>
            </a:r>
          </a:p>
          <a:p>
            <a:pPr marL="858838" lvl="1" indent="-409575">
              <a:lnSpc>
                <a:spcPct val="90000"/>
              </a:lnSpc>
              <a:spcBef>
                <a:spcPct val="30000"/>
              </a:spcBef>
              <a:buClr>
                <a:schemeClr val="tx2"/>
              </a:buClr>
              <a:buBlip>
                <a:blip r:embed="rId3"/>
              </a:buBlip>
            </a:pPr>
            <a:r>
              <a:rPr lang="pt-BR" sz="2000" kern="0" dirty="0" smtClean="0">
                <a:solidFill>
                  <a:schemeClr val="accent1">
                    <a:lumMod val="60000"/>
                    <a:lumOff val="40000"/>
                  </a:schemeClr>
                </a:solidFill>
                <a:effectLst>
                  <a:outerShdw blurRad="38100" dist="38100" dir="2700000" algn="tl">
                    <a:srgbClr val="000000"/>
                  </a:outerShdw>
                </a:effectLst>
                <a:latin typeface="+mn-lt"/>
              </a:rPr>
              <a:t>Aplicativos desenvolvidos em C#, para Windows,  Xbox 360 e Zune</a:t>
            </a:r>
          </a:p>
          <a:p>
            <a:pPr marL="858838" lvl="1" indent="-409575">
              <a:lnSpc>
                <a:spcPct val="90000"/>
              </a:lnSpc>
              <a:spcBef>
                <a:spcPct val="30000"/>
              </a:spcBef>
              <a:buClr>
                <a:schemeClr val="tx2"/>
              </a:buClr>
              <a:buBlip>
                <a:blip r:embed="rId3"/>
              </a:buBlip>
            </a:pPr>
            <a:r>
              <a:rPr lang="en-US" sz="2000" kern="0" dirty="0" err="1" smtClean="0">
                <a:solidFill>
                  <a:schemeClr val="accent1">
                    <a:lumMod val="60000"/>
                    <a:lumOff val="40000"/>
                  </a:schemeClr>
                </a:solidFill>
                <a:effectLst>
                  <a:outerShdw blurRad="38100" dist="38100" dir="2700000" algn="tl">
                    <a:srgbClr val="000000"/>
                  </a:outerShdw>
                </a:effectLst>
                <a:latin typeface="+mn-lt"/>
              </a:rPr>
              <a:t>Substituiu</a:t>
            </a:r>
            <a:r>
              <a:rPr lang="en-US" sz="2000" kern="0" dirty="0" smtClean="0">
                <a:solidFill>
                  <a:schemeClr val="accent1">
                    <a:lumMod val="60000"/>
                    <a:lumOff val="40000"/>
                  </a:schemeClr>
                </a:solidFill>
                <a:effectLst>
                  <a:outerShdw blurRad="38100" dist="38100" dir="2700000" algn="tl">
                    <a:srgbClr val="000000"/>
                  </a:outerShdw>
                </a:effectLst>
                <a:latin typeface="+mn-lt"/>
              </a:rPr>
              <a:t> o Managed DirectX</a:t>
            </a:r>
          </a:p>
          <a:p>
            <a:pPr marL="858838" lvl="1" indent="-409575">
              <a:lnSpc>
                <a:spcPct val="90000"/>
              </a:lnSpc>
              <a:spcBef>
                <a:spcPct val="30000"/>
              </a:spcBef>
              <a:buClr>
                <a:schemeClr val="tx2"/>
              </a:buClr>
              <a:buBlip>
                <a:blip r:embed="rId3"/>
              </a:buBlip>
            </a:pPr>
            <a:r>
              <a:rPr lang="en-US" sz="2000" kern="0" dirty="0" err="1" smtClean="0">
                <a:solidFill>
                  <a:schemeClr val="accent1">
                    <a:lumMod val="60000"/>
                    <a:lumOff val="40000"/>
                  </a:schemeClr>
                </a:solidFill>
                <a:effectLst>
                  <a:outerShdw blurRad="38100" dist="38100" dir="2700000" algn="tl">
                    <a:srgbClr val="000000"/>
                  </a:outerShdw>
                </a:effectLst>
                <a:latin typeface="+mn-lt"/>
              </a:rPr>
              <a:t>Versão</a:t>
            </a:r>
            <a:r>
              <a:rPr lang="en-US" sz="2000" kern="0" dirty="0" smtClean="0">
                <a:solidFill>
                  <a:schemeClr val="accent1">
                    <a:lumMod val="60000"/>
                    <a:lumOff val="40000"/>
                  </a:schemeClr>
                </a:solidFill>
                <a:effectLst>
                  <a:outerShdw blurRad="38100" dist="38100" dir="2700000" algn="tl">
                    <a:srgbClr val="000000"/>
                  </a:outerShdw>
                </a:effectLst>
                <a:latin typeface="+mn-lt"/>
              </a:rPr>
              <a:t> </a:t>
            </a:r>
            <a:r>
              <a:rPr lang="en-US" sz="2000" kern="0" dirty="0" err="1" smtClean="0">
                <a:solidFill>
                  <a:schemeClr val="accent1">
                    <a:lumMod val="60000"/>
                    <a:lumOff val="40000"/>
                  </a:schemeClr>
                </a:solidFill>
                <a:effectLst>
                  <a:outerShdw blurRad="38100" dist="38100" dir="2700000" algn="tl">
                    <a:srgbClr val="000000"/>
                  </a:outerShdw>
                </a:effectLst>
                <a:latin typeface="+mn-lt"/>
              </a:rPr>
              <a:t>atual</a:t>
            </a:r>
            <a:r>
              <a:rPr lang="en-US" sz="2000" kern="0" dirty="0" smtClean="0">
                <a:solidFill>
                  <a:schemeClr val="accent1">
                    <a:lumMod val="60000"/>
                    <a:lumOff val="40000"/>
                  </a:schemeClr>
                </a:solidFill>
                <a:effectLst>
                  <a:outerShdw blurRad="38100" dist="38100" dir="2700000" algn="tl">
                    <a:srgbClr val="000000"/>
                  </a:outerShdw>
                </a:effectLst>
                <a:latin typeface="+mn-lt"/>
              </a:rPr>
              <a:t>: </a:t>
            </a:r>
            <a:r>
              <a:rPr lang="en-US" sz="2000" kern="0" smtClean="0">
                <a:solidFill>
                  <a:schemeClr val="accent1">
                    <a:lumMod val="60000"/>
                    <a:lumOff val="40000"/>
                  </a:schemeClr>
                </a:solidFill>
                <a:effectLst>
                  <a:outerShdw blurRad="38100" dist="38100" dir="2700000" algn="tl">
                    <a:srgbClr val="000000"/>
                  </a:outerShdw>
                </a:effectLst>
                <a:latin typeface="+mn-lt"/>
              </a:rPr>
              <a:t>XNA 3.0</a:t>
            </a:r>
            <a:endParaRPr lang="pt-BR" sz="2000" kern="0" dirty="0" smtClean="0">
              <a:solidFill>
                <a:schemeClr val="accent1">
                  <a:lumMod val="60000"/>
                  <a:lumOff val="40000"/>
                </a:schemeClr>
              </a:solidFill>
              <a:effectLst>
                <a:outerShdw blurRad="38100" dist="38100" dir="2700000" algn="tl">
                  <a:srgbClr val="000000"/>
                </a:outerShdw>
              </a:effectLst>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lide(fromTop)">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lide(fromTop)">
                                      <p:cBhvr>
                                        <p:cTn id="25" dur="500"/>
                                        <p:tgtEl>
                                          <p:spTgt spid="1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2" name="Title 1085441"/>
          <p:cNvSpPr>
            <a:spLocks noGrp="1" noChangeArrowheads="1"/>
          </p:cNvSpPr>
          <p:nvPr>
            <p:ph type="title"/>
          </p:nvPr>
        </p:nvSpPr>
        <p:spPr/>
        <p:txBody>
          <a:bodyPr/>
          <a:lstStyle/>
          <a:p>
            <a:pPr>
              <a:defRPr/>
            </a:pPr>
            <a:r>
              <a:rPr lang="en-US" dirty="0" err="1" smtClean="0"/>
              <a:t>Requisitos</a:t>
            </a:r>
            <a:endParaRPr lang="en-US" dirty="0"/>
          </a:p>
        </p:txBody>
      </p:sp>
      <p:sp>
        <p:nvSpPr>
          <p:cNvPr id="1085443" name="Text Placeholder 1085442"/>
          <p:cNvSpPr>
            <a:spLocks noGrp="1" noChangeArrowheads="1"/>
          </p:cNvSpPr>
          <p:nvPr>
            <p:ph type="body" idx="1"/>
          </p:nvPr>
        </p:nvSpPr>
        <p:spPr>
          <a:xfrm>
            <a:off x="483477" y="1196921"/>
            <a:ext cx="8660523" cy="4912114"/>
          </a:xfrm>
        </p:spPr>
        <p:txBody>
          <a:bodyPr/>
          <a:lstStyle/>
          <a:p>
            <a:pPr>
              <a:buFont typeface="Wingdings 2" pitchFamily="18" charset="2"/>
              <a:buBlip>
                <a:blip r:embed="rId3"/>
              </a:buBlip>
              <a:defRPr/>
            </a:pPr>
            <a:r>
              <a:rPr lang="en-US" sz="2800" dirty="0" smtClean="0"/>
              <a:t>Para </a:t>
            </a:r>
            <a:r>
              <a:rPr lang="en-US" sz="2800" dirty="0" err="1" smtClean="0"/>
              <a:t>desenvolver</a:t>
            </a:r>
            <a:r>
              <a:rPr lang="en-US" sz="2800" dirty="0" smtClean="0"/>
              <a:t>:</a:t>
            </a:r>
          </a:p>
          <a:p>
            <a:pPr lvl="1">
              <a:buFont typeface="Wingdings 2" pitchFamily="18" charset="2"/>
              <a:buBlip>
                <a:blip r:embed="rId3"/>
              </a:buBlip>
              <a:defRPr/>
            </a:pPr>
            <a:r>
              <a:rPr lang="en-US" sz="2400" dirty="0" smtClean="0"/>
              <a:t>Windows XP SP2 </a:t>
            </a:r>
            <a:r>
              <a:rPr lang="en-US" sz="2400" dirty="0" err="1" smtClean="0"/>
              <a:t>ou</a:t>
            </a:r>
            <a:r>
              <a:rPr lang="en-US" sz="2400" dirty="0" smtClean="0"/>
              <a:t> Windows Vista</a:t>
            </a:r>
          </a:p>
          <a:p>
            <a:pPr lvl="1">
              <a:buFont typeface="Wingdings 2" pitchFamily="18" charset="2"/>
              <a:buBlip>
                <a:blip r:embed="rId3"/>
              </a:buBlip>
              <a:defRPr/>
            </a:pPr>
            <a:r>
              <a:rPr lang="en-US" sz="2400" dirty="0" smtClean="0"/>
              <a:t>Visual C# 2008 Express Edition </a:t>
            </a:r>
            <a:r>
              <a:rPr lang="en-US" sz="2400" dirty="0" err="1" smtClean="0"/>
              <a:t>ou</a:t>
            </a:r>
            <a:r>
              <a:rPr lang="en-US" sz="2400" dirty="0" smtClean="0"/>
              <a:t> Visual Studio Professional</a:t>
            </a:r>
          </a:p>
          <a:p>
            <a:pPr lvl="1">
              <a:buFont typeface="Wingdings 2" pitchFamily="18" charset="2"/>
              <a:buBlip>
                <a:blip r:embed="rId3"/>
              </a:buBlip>
              <a:defRPr/>
            </a:pPr>
            <a:r>
              <a:rPr lang="en-US" sz="2400" dirty="0" smtClean="0"/>
              <a:t>Runtime do DirectX</a:t>
            </a:r>
          </a:p>
          <a:p>
            <a:pPr>
              <a:buFont typeface="Wingdings 2" pitchFamily="18" charset="2"/>
              <a:buBlip>
                <a:blip r:embed="rId3"/>
              </a:buBlip>
              <a:defRPr/>
            </a:pPr>
            <a:r>
              <a:rPr lang="en-US" sz="2800" dirty="0" smtClean="0"/>
              <a:t>Para </a:t>
            </a:r>
            <a:r>
              <a:rPr lang="en-US" sz="2800" dirty="0" err="1" smtClean="0"/>
              <a:t>rodar</a:t>
            </a:r>
            <a:r>
              <a:rPr lang="en-US" sz="2800" dirty="0" smtClean="0"/>
              <a:t>:</a:t>
            </a:r>
          </a:p>
          <a:p>
            <a:pPr lvl="1">
              <a:buFont typeface="Wingdings 2" pitchFamily="18" charset="2"/>
              <a:buBlip>
                <a:blip r:embed="rId3"/>
              </a:buBlip>
              <a:defRPr/>
            </a:pPr>
            <a:r>
              <a:rPr lang="en-US" sz="2400" dirty="0" err="1" smtClean="0"/>
              <a:t>Placa</a:t>
            </a:r>
            <a:r>
              <a:rPr lang="en-US" sz="2400" dirty="0" smtClean="0"/>
              <a:t> de </a:t>
            </a:r>
            <a:r>
              <a:rPr lang="en-US" sz="2400" dirty="0" err="1" smtClean="0"/>
              <a:t>vídeo</a:t>
            </a:r>
            <a:r>
              <a:rPr lang="en-US" sz="2400" dirty="0" smtClean="0"/>
              <a:t> </a:t>
            </a:r>
            <a:r>
              <a:rPr lang="en-US" sz="2400" dirty="0" err="1" smtClean="0"/>
              <a:t>compatível</a:t>
            </a:r>
            <a:r>
              <a:rPr lang="en-US" sz="2400" dirty="0" smtClean="0"/>
              <a:t> com DirectX 9.0 e </a:t>
            </a:r>
            <a:r>
              <a:rPr lang="en-US" sz="2400" dirty="0" err="1" smtClean="0"/>
              <a:t>Shaders</a:t>
            </a:r>
            <a:r>
              <a:rPr lang="en-US" sz="2400" dirty="0" smtClean="0"/>
              <a:t> 2.0</a:t>
            </a:r>
          </a:p>
          <a:p>
            <a:pPr lvl="1">
              <a:buFont typeface="Wingdings 2" pitchFamily="18" charset="2"/>
              <a:buBlip>
                <a:blip r:embed="rId3"/>
              </a:buBlip>
              <a:defRPr/>
            </a:pPr>
            <a:r>
              <a:rPr lang="en-US" sz="2400" dirty="0" smtClean="0"/>
              <a:t>Runtime do XNA e do DirectX</a:t>
            </a:r>
          </a:p>
          <a:p>
            <a:pPr lvl="1">
              <a:buFont typeface="Wingdings 2" pitchFamily="18" charset="2"/>
              <a:buBlip>
                <a:blip r:embed="rId3"/>
              </a:buBlip>
              <a:defRPr/>
            </a:pPr>
            <a:r>
              <a:rPr lang="en-US" sz="2400" dirty="0" smtClean="0"/>
              <a:t>No PC: Windows XP SP2 </a:t>
            </a:r>
            <a:r>
              <a:rPr lang="en-US" sz="2400" dirty="0" err="1" smtClean="0"/>
              <a:t>ou</a:t>
            </a:r>
            <a:r>
              <a:rPr lang="en-US" sz="2400" dirty="0" smtClean="0"/>
              <a:t> Windows Vista</a:t>
            </a:r>
          </a:p>
          <a:p>
            <a:pPr lvl="1">
              <a:buFont typeface="Wingdings 2" pitchFamily="18" charset="2"/>
              <a:buBlip>
                <a:blip r:embed="rId3"/>
              </a:buBlip>
              <a:defRPr/>
            </a:pPr>
            <a:r>
              <a:rPr lang="en-US" sz="2400" dirty="0" smtClean="0"/>
              <a:t>No Xbox 360: </a:t>
            </a:r>
            <a:r>
              <a:rPr lang="en-US" sz="2400" dirty="0" err="1" smtClean="0"/>
              <a:t>deve</a:t>
            </a:r>
            <a:r>
              <a:rPr lang="en-US" sz="2400" dirty="0" smtClean="0"/>
              <a:t> </a:t>
            </a:r>
            <a:r>
              <a:rPr lang="en-US" sz="2400" dirty="0" err="1" smtClean="0"/>
              <a:t>haver</a:t>
            </a:r>
            <a:r>
              <a:rPr lang="en-US" sz="2400" dirty="0" smtClean="0"/>
              <a:t> um HD</a:t>
            </a:r>
          </a:p>
          <a:p>
            <a:pPr lvl="2">
              <a:buBlip>
                <a:blip r:embed="rId3"/>
              </a:buBlip>
              <a:defRPr/>
            </a:pPr>
            <a:r>
              <a:rPr lang="pt-BR" sz="2000" dirty="0" smtClean="0"/>
              <a:t>Apenas a versão mais básica do Xbox 360 não vem com um</a:t>
            </a:r>
          </a:p>
          <a:p>
            <a:pPr lvl="1">
              <a:buBlip>
                <a:blip r:embed="rId3"/>
              </a:buBlip>
              <a:defRPr/>
            </a:pPr>
            <a:r>
              <a:rPr lang="pt-BR" sz="2400" dirty="0" smtClean="0"/>
              <a:t>No Zune: pronto para rodar!</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Pilares</a:t>
            </a:r>
            <a:r>
              <a:rPr lang="en-US" dirty="0" smtClean="0"/>
              <a:t> do XNA</a:t>
            </a:r>
            <a:endParaRPr lang="en-US" dirty="0"/>
          </a:p>
        </p:txBody>
      </p:sp>
      <p:pic>
        <p:nvPicPr>
          <p:cNvPr id="9" name="Picture 3"/>
          <p:cNvPicPr>
            <a:picLocks noChangeAspect="1" noChangeArrowheads="1"/>
          </p:cNvPicPr>
          <p:nvPr/>
        </p:nvPicPr>
        <p:blipFill>
          <a:blip r:embed="rId3"/>
          <a:srcRect/>
          <a:stretch>
            <a:fillRect/>
          </a:stretch>
        </p:blipFill>
        <p:spPr bwMode="auto">
          <a:xfrm>
            <a:off x="1860330" y="1316420"/>
            <a:ext cx="5334000" cy="5334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a:xfrm>
            <a:off x="504498" y="228600"/>
            <a:ext cx="8258502" cy="1311128"/>
          </a:xfrm>
        </p:spPr>
        <p:txBody>
          <a:bodyPr/>
          <a:lstStyle/>
          <a:p>
            <a:pPr eaLnBrk="1" hangingPunct="1">
              <a:defRPr/>
            </a:pPr>
            <a:r>
              <a:rPr lang="en-US" sz="4400" dirty="0" err="1" smtClean="0">
                <a:solidFill>
                  <a:srgbClr val="F1BC51"/>
                </a:solidFill>
              </a:rPr>
              <a:t>Objetivos</a:t>
            </a:r>
            <a:r>
              <a:rPr lang="en-US" sz="4400" dirty="0" smtClean="0">
                <a:solidFill>
                  <a:srgbClr val="F1BC51"/>
                </a:solidFill>
              </a:rPr>
              <a:t> do </a:t>
            </a:r>
            <a:r>
              <a:rPr lang="en-US" sz="4400" dirty="0" smtClean="0"/>
              <a:t>XNA Game Studio</a:t>
            </a:r>
            <a:endParaRPr lang="en-US" sz="3600" dirty="0">
              <a:solidFill>
                <a:srgbClr val="F1BC51"/>
              </a:solidFill>
            </a:endParaRPr>
          </a:p>
        </p:txBody>
      </p:sp>
      <p:sp>
        <p:nvSpPr>
          <p:cNvPr id="13" name="Rectangle 3"/>
          <p:cNvSpPr>
            <a:spLocks noGrp="1" noChangeArrowheads="1"/>
          </p:cNvSpPr>
          <p:nvPr>
            <p:ph type="body" idx="1"/>
          </p:nvPr>
        </p:nvSpPr>
        <p:spPr>
          <a:xfrm>
            <a:off x="588579" y="1303284"/>
            <a:ext cx="8555421" cy="5000890"/>
          </a:xfrm>
        </p:spPr>
        <p:txBody>
          <a:bodyPr/>
          <a:lstStyle/>
          <a:p>
            <a:pPr eaLnBrk="1" hangingPunct="1">
              <a:defRPr/>
            </a:pPr>
            <a:r>
              <a:rPr lang="en-US" sz="2400" dirty="0" err="1" smtClean="0"/>
              <a:t>Ambiente</a:t>
            </a:r>
            <a:r>
              <a:rPr lang="en-US" sz="2400" dirty="0" smtClean="0"/>
              <a:t> de </a:t>
            </a:r>
            <a:r>
              <a:rPr lang="en-US" sz="2400" dirty="0" err="1" smtClean="0"/>
              <a:t>desenvolvimento</a:t>
            </a:r>
            <a:r>
              <a:rPr lang="en-US" sz="2400" dirty="0" smtClean="0"/>
              <a:t> simples</a:t>
            </a:r>
          </a:p>
          <a:p>
            <a:pPr>
              <a:defRPr/>
            </a:pPr>
            <a:r>
              <a:rPr lang="en-US" sz="2400" b="1" dirty="0" err="1" smtClean="0"/>
              <a:t>Gratuito</a:t>
            </a:r>
            <a:r>
              <a:rPr lang="en-US" sz="2400" dirty="0" smtClean="0"/>
              <a:t>, download </a:t>
            </a:r>
            <a:r>
              <a:rPr lang="en-US" sz="2400" dirty="0" err="1" smtClean="0"/>
              <a:t>na</a:t>
            </a:r>
            <a:r>
              <a:rPr lang="en-US" sz="2400" dirty="0" smtClean="0"/>
              <a:t> web!</a:t>
            </a:r>
            <a:endParaRPr lang="en-US" sz="2400" dirty="0" smtClean="0">
              <a:solidFill>
                <a:srgbClr val="FF0000"/>
              </a:solidFill>
            </a:endParaRPr>
          </a:p>
          <a:p>
            <a:pPr eaLnBrk="1" hangingPunct="1">
              <a:defRPr/>
            </a:pPr>
            <a:r>
              <a:rPr lang="en-US" sz="2400" dirty="0" err="1" smtClean="0"/>
              <a:t>Desenvolvimento</a:t>
            </a:r>
            <a:r>
              <a:rPr lang="en-US" sz="2400" dirty="0" smtClean="0"/>
              <a:t> no Visual C# Express </a:t>
            </a:r>
            <a:r>
              <a:rPr lang="en-US" sz="2400" dirty="0" err="1" smtClean="0"/>
              <a:t>ou</a:t>
            </a:r>
            <a:r>
              <a:rPr lang="en-US" sz="2400" dirty="0" smtClean="0"/>
              <a:t> no Visual Studio </a:t>
            </a:r>
            <a:endParaRPr lang="pt-BR" sz="2400" dirty="0" smtClean="0"/>
          </a:p>
          <a:p>
            <a:pPr eaLnBrk="1" hangingPunct="1">
              <a:defRPr/>
            </a:pPr>
            <a:r>
              <a:rPr lang="pt-BR" sz="2400" dirty="0" smtClean="0"/>
              <a:t>Suporte ao desenvolvimento de jogos Windows, Xbox 360 e Zune</a:t>
            </a:r>
            <a:endParaRPr lang="en-US" sz="2000" dirty="0" smtClean="0"/>
          </a:p>
          <a:p>
            <a:pPr eaLnBrk="1" hangingPunct="1">
              <a:defRPr/>
            </a:pPr>
            <a:r>
              <a:rPr lang="pt-BR" sz="2400" dirty="0" smtClean="0"/>
              <a:t>Foco: estudantes, professores, </a:t>
            </a:r>
            <a:r>
              <a:rPr lang="pt-BR" sz="2400" dirty="0" err="1" smtClean="0"/>
              <a:t>hobbistas</a:t>
            </a:r>
            <a:r>
              <a:rPr lang="pt-BR" sz="2400" dirty="0" smtClean="0"/>
              <a:t> e pequenos desenvolvedores independentes</a:t>
            </a:r>
          </a:p>
          <a:p>
            <a:pPr eaLnBrk="1" hangingPunct="1">
              <a:defRPr/>
            </a:pPr>
            <a:r>
              <a:rPr lang="pt-BR" sz="2400" dirty="0" smtClean="0"/>
              <a:t>Ideal para “casual games”, viável para outros gêneros</a:t>
            </a:r>
          </a:p>
          <a:p>
            <a:pPr eaLnBrk="1" hangingPunct="1">
              <a:buNone/>
              <a:defRPr/>
            </a:pPr>
            <a:endParaRPr lang="en-US" dirty="0" smtClean="0"/>
          </a:p>
        </p:txBody>
      </p:sp>
      <p:pic>
        <p:nvPicPr>
          <p:cNvPr id="6" name="Picture 5" descr="XNA_Hero_Banner.jpg"/>
          <p:cNvPicPr>
            <a:picLocks noChangeAspect="1"/>
          </p:cNvPicPr>
          <p:nvPr/>
        </p:nvPicPr>
        <p:blipFill>
          <a:blip r:embed="rId3"/>
          <a:stretch>
            <a:fillRect/>
          </a:stretch>
        </p:blipFill>
        <p:spPr bwMode="auto">
          <a:xfrm>
            <a:off x="2543515" y="4800960"/>
            <a:ext cx="4573110" cy="12950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1978572" y="4660280"/>
            <a:ext cx="6723994" cy="1463040"/>
          </a:xfrm>
          <a:prstGeom prst="rect">
            <a:avLst/>
          </a:prstGeom>
          <a:solidFill>
            <a:schemeClr val="tx1">
              <a:alpha val="25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2000" b="0" i="0" u="none" strike="noStrike" cap="none" normalizeH="0" baseline="0" dirty="0" smtClean="0">
              <a:ln>
                <a:noFill/>
              </a:ln>
              <a:solidFill>
                <a:schemeClr val="tx1"/>
              </a:solidFill>
              <a:effectLst/>
              <a:latin typeface="Trebuchet MS" pitchFamily="34" charset="0"/>
            </a:endParaRPr>
          </a:p>
        </p:txBody>
      </p:sp>
      <p:sp>
        <p:nvSpPr>
          <p:cNvPr id="8" name="Rectangle 7"/>
          <p:cNvSpPr/>
          <p:nvPr/>
        </p:nvSpPr>
        <p:spPr bwMode="auto">
          <a:xfrm>
            <a:off x="1978572" y="2913463"/>
            <a:ext cx="672399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858838" marR="0" lvl="1" indent="-409575" defTabSz="914400" eaLnBrk="1" latinLnBrk="0" hangingPunct="1">
              <a:lnSpc>
                <a:spcPct val="90000"/>
              </a:lnSpc>
              <a:spcBef>
                <a:spcPct val="30000"/>
              </a:spcBef>
              <a:buClr>
                <a:schemeClr val="tx2"/>
              </a:buClr>
              <a:buSzTx/>
              <a:buBlip>
                <a:blip r:embed="rId3"/>
              </a:buBlip>
              <a:tabLst/>
            </a:pPr>
            <a:endParaRPr lang="en-US" sz="2000" dirty="0" smtClean="0">
              <a:solidFill>
                <a:schemeClr val="accent2"/>
              </a:solidFill>
              <a:effectLst>
                <a:outerShdw blurRad="63500" dist="38100" dir="2700000" algn="ctr" rotWithShape="0">
                  <a:schemeClr val="bg2"/>
                </a:outerShdw>
              </a:effectLst>
              <a:latin typeface="+mn-lt"/>
            </a:endParaRPr>
          </a:p>
        </p:txBody>
      </p:sp>
      <p:sp>
        <p:nvSpPr>
          <p:cNvPr id="2" name="Title 1"/>
          <p:cNvSpPr>
            <a:spLocks noGrp="1"/>
          </p:cNvSpPr>
          <p:nvPr>
            <p:ph type="title"/>
          </p:nvPr>
        </p:nvSpPr>
        <p:spPr/>
        <p:txBody>
          <a:bodyPr/>
          <a:lstStyle/>
          <a:p>
            <a:r>
              <a:rPr lang="en-US" dirty="0" smtClean="0"/>
              <a:t>XNA Game Studio</a:t>
            </a:r>
            <a:endParaRPr lang="en-US" dirty="0"/>
          </a:p>
        </p:txBody>
      </p:sp>
      <p:sp>
        <p:nvSpPr>
          <p:cNvPr id="13" name="Content Placeholder 2"/>
          <p:cNvSpPr>
            <a:spLocks noGrp="1"/>
          </p:cNvSpPr>
          <p:nvPr>
            <p:ph idx="1"/>
          </p:nvPr>
        </p:nvSpPr>
        <p:spPr>
          <a:xfrm>
            <a:off x="2237713" y="1166647"/>
            <a:ext cx="8524875" cy="1463040"/>
          </a:xfrm>
          <a:prstGeom prst="rect">
            <a:avLst/>
          </a:prstGeom>
        </p:spPr>
        <p:txBody>
          <a:bodyPr anchor="ctr" anchorCtr="0"/>
          <a:lstStyle/>
          <a:p>
            <a:pPr lvl="1"/>
            <a:r>
              <a:rPr lang="en-US" sz="2000" dirty="0" err="1" smtClean="0">
                <a:solidFill>
                  <a:schemeClr val="accent2"/>
                </a:solidFill>
                <a:effectLst>
                  <a:outerShdw blurRad="63500" dist="38100" dir="2700000" algn="ctr" rotWithShape="0">
                    <a:schemeClr val="bg2"/>
                  </a:outerShdw>
                </a:effectLst>
              </a:rPr>
              <a:t>Desenvolvimento</a:t>
            </a:r>
            <a:r>
              <a:rPr lang="en-US" sz="2000" dirty="0" smtClean="0">
                <a:solidFill>
                  <a:schemeClr val="accent2"/>
                </a:solidFill>
                <a:effectLst>
                  <a:outerShdw blurRad="63500" dist="38100" dir="2700000" algn="ctr" rotWithShape="0">
                    <a:schemeClr val="bg2"/>
                  </a:outerShdw>
                </a:effectLst>
              </a:rPr>
              <a:t> </a:t>
            </a:r>
            <a:r>
              <a:rPr lang="en-US" sz="2000" dirty="0" err="1" smtClean="0">
                <a:solidFill>
                  <a:schemeClr val="accent2"/>
                </a:solidFill>
                <a:effectLst>
                  <a:outerShdw blurRad="63500" dist="38100" dir="2700000" algn="ctr" rotWithShape="0">
                    <a:schemeClr val="bg2"/>
                  </a:outerShdw>
                </a:effectLst>
              </a:rPr>
              <a:t>para</a:t>
            </a:r>
            <a:r>
              <a:rPr lang="en-US" sz="2000" dirty="0" smtClean="0">
                <a:solidFill>
                  <a:schemeClr val="accent2"/>
                </a:solidFill>
                <a:effectLst>
                  <a:outerShdw blurRad="63500" dist="38100" dir="2700000" algn="ctr" rotWithShape="0">
                    <a:schemeClr val="bg2"/>
                  </a:outerShdw>
                </a:effectLst>
              </a:rPr>
              <a:t> Xbox 360</a:t>
            </a:r>
          </a:p>
          <a:p>
            <a:pPr lvl="1"/>
            <a:r>
              <a:rPr lang="en-US" sz="2000" dirty="0" err="1" smtClean="0">
                <a:solidFill>
                  <a:schemeClr val="accent2"/>
                </a:solidFill>
                <a:effectLst>
                  <a:outerShdw blurRad="63500" dist="38100" dir="2700000" algn="ctr" rotWithShape="0">
                    <a:schemeClr val="bg2"/>
                  </a:outerShdw>
                </a:effectLst>
              </a:rPr>
              <a:t>Arquitetura</a:t>
            </a:r>
            <a:r>
              <a:rPr lang="en-US" sz="2000" dirty="0" smtClean="0">
                <a:solidFill>
                  <a:schemeClr val="accent2"/>
                </a:solidFill>
                <a:effectLst>
                  <a:outerShdw blurRad="63500" dist="38100" dir="2700000" algn="ctr" rotWithShape="0">
                    <a:schemeClr val="bg2"/>
                  </a:outerShdw>
                </a:effectLst>
              </a:rPr>
              <a:t> simples </a:t>
            </a:r>
            <a:r>
              <a:rPr lang="en-US" sz="2000" dirty="0" err="1" smtClean="0">
                <a:solidFill>
                  <a:schemeClr val="accent2"/>
                </a:solidFill>
                <a:effectLst>
                  <a:outerShdw blurRad="63500" dist="38100" dir="2700000" algn="ctr" rotWithShape="0">
                    <a:schemeClr val="bg2"/>
                  </a:outerShdw>
                </a:effectLst>
              </a:rPr>
              <a:t>para</a:t>
            </a:r>
            <a:r>
              <a:rPr lang="en-US" sz="2000" dirty="0" smtClean="0">
                <a:solidFill>
                  <a:schemeClr val="accent2"/>
                </a:solidFill>
                <a:effectLst>
                  <a:outerShdw blurRad="63500" dist="38100" dir="2700000" algn="ctr" rotWithShape="0">
                    <a:schemeClr val="bg2"/>
                  </a:outerShdw>
                </a:effectLst>
              </a:rPr>
              <a:t> </a:t>
            </a:r>
            <a:r>
              <a:rPr lang="en-US" sz="2000" dirty="0" err="1" smtClean="0">
                <a:solidFill>
                  <a:schemeClr val="accent2"/>
                </a:solidFill>
                <a:effectLst>
                  <a:outerShdw blurRad="63500" dist="38100" dir="2700000" algn="ctr" rotWithShape="0">
                    <a:schemeClr val="bg2"/>
                  </a:outerShdw>
                </a:effectLst>
              </a:rPr>
              <a:t>criação</a:t>
            </a:r>
            <a:r>
              <a:rPr lang="en-US" sz="2000" dirty="0" smtClean="0">
                <a:solidFill>
                  <a:schemeClr val="accent2"/>
                </a:solidFill>
                <a:effectLst>
                  <a:outerShdw blurRad="63500" dist="38100" dir="2700000" algn="ctr" rotWithShape="0">
                    <a:schemeClr val="bg2"/>
                  </a:outerShdw>
                </a:effectLst>
              </a:rPr>
              <a:t> de </a:t>
            </a:r>
            <a:r>
              <a:rPr lang="en-US" sz="2000" dirty="0" err="1" smtClean="0">
                <a:solidFill>
                  <a:schemeClr val="accent2"/>
                </a:solidFill>
                <a:effectLst>
                  <a:outerShdw blurRad="63500" dist="38100" dir="2700000" algn="ctr" rotWithShape="0">
                    <a:schemeClr val="bg2"/>
                  </a:outerShdw>
                </a:effectLst>
              </a:rPr>
              <a:t>jogos</a:t>
            </a:r>
            <a:endParaRPr lang="en-US" sz="2000" dirty="0" smtClean="0">
              <a:solidFill>
                <a:schemeClr val="accent2"/>
              </a:solidFill>
              <a:effectLst>
                <a:outerShdw blurRad="63500" dist="38100" dir="2700000" algn="ctr" rotWithShape="0">
                  <a:schemeClr val="bg2"/>
                </a:outerShdw>
              </a:effectLst>
            </a:endParaRPr>
          </a:p>
        </p:txBody>
      </p:sp>
      <p:sp>
        <p:nvSpPr>
          <p:cNvPr id="16" name="Rectangle 15"/>
          <p:cNvSpPr/>
          <p:nvPr/>
        </p:nvSpPr>
        <p:spPr bwMode="auto">
          <a:xfrm>
            <a:off x="1978572" y="1166647"/>
            <a:ext cx="6723994" cy="1463040"/>
          </a:xfrm>
          <a:prstGeom prst="rect">
            <a:avLst/>
          </a:prstGeom>
          <a:solidFill>
            <a:schemeClr val="tx1">
              <a:alpha val="25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2000" b="0" i="0" u="none" strike="noStrike" cap="none" normalizeH="0" baseline="0" dirty="0" smtClean="0">
              <a:ln>
                <a:noFill/>
              </a:ln>
              <a:solidFill>
                <a:schemeClr val="tx1"/>
              </a:solidFill>
              <a:effectLst/>
              <a:latin typeface="Trebuchet MS" pitchFamily="34" charset="0"/>
            </a:endParaRPr>
          </a:p>
        </p:txBody>
      </p:sp>
      <p:sp>
        <p:nvSpPr>
          <p:cNvPr id="4" name="Rounded Rectangle 3"/>
          <p:cNvSpPr/>
          <p:nvPr/>
        </p:nvSpPr>
        <p:spPr bwMode="auto">
          <a:xfrm>
            <a:off x="451945" y="1166647"/>
            <a:ext cx="2054772" cy="1463040"/>
          </a:xfrm>
          <a:prstGeom prst="roundRect">
            <a:avLst/>
          </a:prstGeom>
          <a:solidFill>
            <a:srgbClr val="0070C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i="0" u="none" strike="noStrike" cap="none" normalizeH="0" baseline="0" dirty="0" smtClean="0">
                <a:ln>
                  <a:noFill/>
                </a:ln>
                <a:solidFill>
                  <a:schemeClr val="tx1"/>
                </a:solidFill>
                <a:effectLst>
                  <a:outerShdw blurRad="114300" dist="50800" dir="2700000" algn="ctr" rotWithShape="0">
                    <a:schemeClr val="bg2"/>
                  </a:outerShdw>
                </a:effectLst>
                <a:latin typeface="Trebuchet MS" pitchFamily="34" charset="0"/>
              </a:rPr>
              <a:t>2006</a:t>
            </a:r>
          </a:p>
        </p:txBody>
      </p:sp>
      <p:sp>
        <p:nvSpPr>
          <p:cNvPr id="6" name="Rounded Rectangle 5"/>
          <p:cNvSpPr/>
          <p:nvPr/>
        </p:nvSpPr>
        <p:spPr bwMode="auto">
          <a:xfrm>
            <a:off x="451945" y="2913463"/>
            <a:ext cx="2054772" cy="1463040"/>
          </a:xfrm>
          <a:prstGeom prst="roundRect">
            <a:avLst/>
          </a:prstGeom>
          <a:solidFill>
            <a:srgbClr val="FFC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dirty="0" smtClean="0">
                <a:effectLst>
                  <a:outerShdw blurRad="114300" dist="50800" dir="2700000" algn="ctr" rotWithShape="0">
                    <a:schemeClr val="bg2"/>
                  </a:outerShdw>
                </a:effectLst>
                <a:latin typeface="Trebuchet MS" pitchFamily="34" charset="0"/>
              </a:rPr>
              <a:t>2007</a:t>
            </a:r>
            <a:endParaRPr kumimoji="0" lang="en-US" sz="1800" i="0" u="none" strike="noStrike" cap="none" normalizeH="0" baseline="0" dirty="0" smtClean="0">
              <a:ln>
                <a:noFill/>
              </a:ln>
              <a:solidFill>
                <a:schemeClr val="tx1"/>
              </a:solidFill>
              <a:effectLst>
                <a:outerShdw blurRad="114300" dist="50800" dir="2700000" algn="ctr" rotWithShape="0">
                  <a:schemeClr val="bg2"/>
                </a:outerShdw>
              </a:effectLst>
              <a:latin typeface="Trebuchet MS" pitchFamily="34" charset="0"/>
            </a:endParaRPr>
          </a:p>
        </p:txBody>
      </p:sp>
      <p:sp>
        <p:nvSpPr>
          <p:cNvPr id="7" name="Rounded Rectangle 6"/>
          <p:cNvSpPr/>
          <p:nvPr/>
        </p:nvSpPr>
        <p:spPr bwMode="auto">
          <a:xfrm>
            <a:off x="451945" y="4660280"/>
            <a:ext cx="2054772" cy="1463040"/>
          </a:xfrm>
          <a:prstGeom prst="roundRect">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dirty="0" smtClean="0">
                <a:effectLst>
                  <a:outerShdw blurRad="114300" dist="50800" dir="2700000" algn="ctr" rotWithShape="0">
                    <a:schemeClr val="bg2"/>
                  </a:outerShdw>
                </a:effectLst>
                <a:latin typeface="Trebuchet MS" pitchFamily="34" charset="0"/>
              </a:rPr>
              <a:t>2008</a:t>
            </a:r>
            <a:endParaRPr kumimoji="0" lang="en-US" sz="2400" i="0" u="none" strike="noStrike" cap="none" normalizeH="0" baseline="0" dirty="0" smtClean="0">
              <a:ln>
                <a:noFill/>
              </a:ln>
              <a:solidFill>
                <a:schemeClr val="tx1"/>
              </a:solidFill>
              <a:effectLst>
                <a:outerShdw blurRad="114300" dist="50800" dir="2700000" algn="ctr" rotWithShape="0">
                  <a:schemeClr val="bg2"/>
                </a:outerShdw>
              </a:effectLst>
              <a:latin typeface="Trebuchet MS" pitchFamily="34" charset="0"/>
            </a:endParaRPr>
          </a:p>
        </p:txBody>
      </p:sp>
      <p:sp>
        <p:nvSpPr>
          <p:cNvPr id="14" name="Content Placeholder 2"/>
          <p:cNvSpPr txBox="1">
            <a:spLocks/>
          </p:cNvSpPr>
          <p:nvPr/>
        </p:nvSpPr>
        <p:spPr bwMode="auto">
          <a:xfrm>
            <a:off x="2237713" y="2913463"/>
            <a:ext cx="8524875"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858838" marR="0" lvl="1" indent="-409575" algn="l" defTabSz="914400" rtl="0" eaLnBrk="1" fontAlgn="base" latinLnBrk="0" hangingPunct="1">
              <a:lnSpc>
                <a:spcPct val="90000"/>
              </a:lnSpc>
              <a:spcBef>
                <a:spcPct val="30000"/>
              </a:spcBef>
              <a:spcAft>
                <a:spcPct val="0"/>
              </a:spcAft>
              <a:buClr>
                <a:srgbClr val="8B9DA7"/>
              </a:buClr>
              <a:buSzTx/>
              <a:buFont typeface="Times" pitchFamily="1" charset="0"/>
              <a:buBlip>
                <a:blip r:embed="rId4"/>
              </a:buBlip>
              <a:tabLst/>
              <a:defRPr/>
            </a:pPr>
            <a:r>
              <a:rPr kumimoji="0" lang="en-US" sz="2000" b="0" i="0" u="none" strike="noStrike" kern="0" cap="none" spc="0" normalizeH="0" baseline="0" noProof="0" dirty="0" smtClean="0">
                <a:ln>
                  <a:noFill/>
                </a:ln>
                <a:solidFill>
                  <a:schemeClr val="accent2"/>
                </a:solidFill>
                <a:effectLst>
                  <a:outerShdw blurRad="63500" dist="38100" dir="2700000" algn="ctr" rotWithShape="0">
                    <a:schemeClr val="bg2"/>
                  </a:outerShdw>
                </a:effectLst>
                <a:uLnTx/>
                <a:uFillTx/>
                <a:latin typeface="+mn-lt"/>
              </a:rPr>
              <a:t>Multiplayer, Visual Studio</a:t>
            </a:r>
            <a:endParaRPr kumimoji="0" lang="en-US" sz="2000" b="0" i="0" u="none" strike="noStrike" kern="0" cap="none" spc="0" normalizeH="0" noProof="0" dirty="0" smtClean="0">
              <a:ln>
                <a:noFill/>
              </a:ln>
              <a:solidFill>
                <a:schemeClr val="accent2"/>
              </a:solidFill>
              <a:effectLst>
                <a:outerShdw blurRad="63500" dist="38100" dir="2700000" algn="ctr" rotWithShape="0">
                  <a:schemeClr val="bg2"/>
                </a:outerShdw>
              </a:effectLst>
              <a:uLnTx/>
              <a:uFillTx/>
              <a:latin typeface="+mn-lt"/>
            </a:endParaRPr>
          </a:p>
          <a:p>
            <a:pPr marL="858838" marR="0" lvl="1" indent="-409575" algn="l" defTabSz="914400" rtl="0" eaLnBrk="1" fontAlgn="base" latinLnBrk="0" hangingPunct="1">
              <a:lnSpc>
                <a:spcPct val="90000"/>
              </a:lnSpc>
              <a:spcBef>
                <a:spcPct val="30000"/>
              </a:spcBef>
              <a:spcAft>
                <a:spcPct val="0"/>
              </a:spcAft>
              <a:buClr>
                <a:srgbClr val="8B9DA7"/>
              </a:buClr>
              <a:buSzTx/>
              <a:buFont typeface="Times" pitchFamily="1" charset="0"/>
              <a:buBlip>
                <a:blip r:embed="rId4"/>
              </a:buBlip>
              <a:tabLst/>
              <a:defRPr/>
            </a:pPr>
            <a:r>
              <a:rPr lang="en-US" sz="2000" kern="0" baseline="0" dirty="0" err="1" smtClean="0">
                <a:solidFill>
                  <a:schemeClr val="accent2"/>
                </a:solidFill>
                <a:effectLst>
                  <a:outerShdw blurRad="63500" dist="38100" dir="2700000" algn="ctr" rotWithShape="0">
                    <a:schemeClr val="bg2"/>
                  </a:outerShdw>
                </a:effectLst>
                <a:latin typeface="+mn-lt"/>
              </a:rPr>
              <a:t>Adotado</a:t>
            </a:r>
            <a:r>
              <a:rPr lang="en-US" sz="2000" kern="0" baseline="0" dirty="0" smtClean="0">
                <a:solidFill>
                  <a:schemeClr val="accent2"/>
                </a:solidFill>
                <a:effectLst>
                  <a:outerShdw blurRad="63500" dist="38100" dir="2700000" algn="ctr" rotWithShape="0">
                    <a:schemeClr val="bg2"/>
                  </a:outerShdw>
                </a:effectLst>
                <a:latin typeface="+mn-lt"/>
              </a:rPr>
              <a:t> </a:t>
            </a:r>
            <a:r>
              <a:rPr lang="en-US" sz="2000" kern="0" baseline="0" dirty="0" err="1" smtClean="0">
                <a:solidFill>
                  <a:schemeClr val="accent2"/>
                </a:solidFill>
                <a:effectLst>
                  <a:outerShdw blurRad="63500" dist="38100" dir="2700000" algn="ctr" rotWithShape="0">
                    <a:schemeClr val="bg2"/>
                  </a:outerShdw>
                </a:effectLst>
                <a:latin typeface="+mn-lt"/>
              </a:rPr>
              <a:t>em</a:t>
            </a:r>
            <a:r>
              <a:rPr lang="en-US" sz="2000" kern="0" baseline="0" dirty="0" smtClean="0">
                <a:solidFill>
                  <a:schemeClr val="accent2"/>
                </a:solidFill>
                <a:effectLst>
                  <a:outerShdw blurRad="63500" dist="38100" dir="2700000" algn="ctr" rotWithShape="0">
                    <a:schemeClr val="bg2"/>
                  </a:outerShdw>
                </a:effectLst>
                <a:latin typeface="+mn-lt"/>
              </a:rPr>
              <a:t> 700 </a:t>
            </a:r>
            <a:r>
              <a:rPr lang="en-US" sz="2000" kern="0" baseline="0" dirty="0" err="1" smtClean="0">
                <a:solidFill>
                  <a:schemeClr val="accent2"/>
                </a:solidFill>
                <a:effectLst>
                  <a:outerShdw blurRad="63500" dist="38100" dir="2700000" algn="ctr" rotWithShape="0">
                    <a:schemeClr val="bg2"/>
                  </a:outerShdw>
                </a:effectLst>
                <a:latin typeface="+mn-lt"/>
              </a:rPr>
              <a:t>universidades</a:t>
            </a:r>
            <a:r>
              <a:rPr lang="en-US" sz="2000" kern="0" dirty="0" smtClean="0">
                <a:solidFill>
                  <a:schemeClr val="accent2"/>
                </a:solidFill>
                <a:effectLst>
                  <a:outerShdw blurRad="63500" dist="38100" dir="2700000" algn="ctr" rotWithShape="0">
                    <a:schemeClr val="bg2"/>
                  </a:outerShdw>
                </a:effectLst>
                <a:latin typeface="+mn-lt"/>
              </a:rPr>
              <a:t> </a:t>
            </a:r>
            <a:r>
              <a:rPr lang="en-US" sz="2000" kern="0" dirty="0" err="1" smtClean="0">
                <a:solidFill>
                  <a:schemeClr val="accent2"/>
                </a:solidFill>
                <a:effectLst>
                  <a:outerShdw blurRad="63500" dist="38100" dir="2700000" algn="ctr" rotWithShape="0">
                    <a:schemeClr val="bg2"/>
                  </a:outerShdw>
                </a:effectLst>
                <a:latin typeface="+mn-lt"/>
              </a:rPr>
              <a:t>americanas</a:t>
            </a:r>
            <a:endParaRPr kumimoji="0" lang="en-US" sz="2000" b="0" i="0" u="none" strike="noStrike" kern="0" cap="none" spc="0" normalizeH="0" baseline="0" noProof="0" dirty="0" smtClean="0">
              <a:ln>
                <a:noFill/>
              </a:ln>
              <a:solidFill>
                <a:schemeClr val="accent2"/>
              </a:solidFill>
              <a:effectLst>
                <a:outerShdw blurRad="63500" dist="38100" dir="2700000" algn="ctr" rotWithShape="0">
                  <a:schemeClr val="bg2"/>
                </a:outerShdw>
              </a:effectLst>
              <a:uLnTx/>
              <a:uFillTx/>
              <a:latin typeface="+mn-lt"/>
            </a:endParaRPr>
          </a:p>
          <a:p>
            <a:pPr marL="858838" lvl="1" indent="-409575">
              <a:lnSpc>
                <a:spcPct val="90000"/>
              </a:lnSpc>
              <a:spcBef>
                <a:spcPct val="30000"/>
              </a:spcBef>
              <a:buClr>
                <a:srgbClr val="8B9DA7"/>
              </a:buClr>
              <a:buBlip>
                <a:blip r:embed="rId4"/>
              </a:buBlip>
              <a:defRPr/>
            </a:pPr>
            <a:r>
              <a:rPr kumimoji="0" lang="en-US" sz="2000" b="0" i="0" u="none" strike="noStrike" kern="0" cap="none" spc="0" normalizeH="0" baseline="0" noProof="0" dirty="0" smtClean="0">
                <a:ln>
                  <a:noFill/>
                </a:ln>
                <a:solidFill>
                  <a:schemeClr val="accent2"/>
                </a:solidFill>
                <a:effectLst>
                  <a:outerShdw blurRad="63500" dist="38100" dir="2700000" algn="ctr" rotWithShape="0">
                    <a:schemeClr val="bg2"/>
                  </a:outerShdw>
                </a:effectLst>
                <a:uLnTx/>
                <a:uFillTx/>
                <a:latin typeface="+mn-lt"/>
              </a:rPr>
              <a:t>4 </a:t>
            </a:r>
            <a:r>
              <a:rPr kumimoji="0" lang="en-US" sz="2000" b="0" i="0" u="none" strike="noStrike" kern="0" cap="none" spc="0" normalizeH="0" baseline="0" noProof="0" dirty="0" err="1" smtClean="0">
                <a:ln>
                  <a:noFill/>
                </a:ln>
                <a:solidFill>
                  <a:schemeClr val="accent2"/>
                </a:solidFill>
                <a:effectLst>
                  <a:outerShdw blurRad="63500" dist="38100" dir="2700000" algn="ctr" rotWithShape="0">
                    <a:schemeClr val="bg2"/>
                  </a:outerShdw>
                </a:effectLst>
                <a:uLnTx/>
                <a:uFillTx/>
                <a:latin typeface="+mn-lt"/>
              </a:rPr>
              <a:t>contratos</a:t>
            </a:r>
            <a:r>
              <a:rPr kumimoji="0" lang="en-US" sz="2000" b="0" i="0" u="none" strike="noStrike" kern="0" cap="none" spc="0" normalizeH="0" baseline="0" noProof="0" dirty="0" smtClean="0">
                <a:ln>
                  <a:noFill/>
                </a:ln>
                <a:solidFill>
                  <a:schemeClr val="accent2"/>
                </a:solidFill>
                <a:effectLst>
                  <a:outerShdw blurRad="63500" dist="38100" dir="2700000" algn="ctr" rotWithShape="0">
                    <a:schemeClr val="bg2"/>
                  </a:outerShdw>
                </a:effectLst>
                <a:uLnTx/>
                <a:uFillTx/>
                <a:latin typeface="+mn-lt"/>
              </a:rPr>
              <a:t> </a:t>
            </a:r>
            <a:r>
              <a:rPr lang="en-US" sz="2000" kern="0" dirty="0" smtClean="0">
                <a:solidFill>
                  <a:schemeClr val="accent2"/>
                </a:solidFill>
                <a:effectLst>
                  <a:outerShdw blurRad="63500" dist="38100" dir="2700000" algn="ctr" rotWithShape="0">
                    <a:schemeClr val="bg2"/>
                  </a:outerShdw>
                </a:effectLst>
              </a:rPr>
              <a:t>XBLA </a:t>
            </a:r>
            <a:r>
              <a:rPr kumimoji="0" lang="en-US" sz="2000" b="0" i="0" u="none" strike="noStrike" kern="0" cap="none" spc="0" normalizeH="0" baseline="0" noProof="0" dirty="0" err="1" smtClean="0">
                <a:ln>
                  <a:noFill/>
                </a:ln>
                <a:solidFill>
                  <a:schemeClr val="accent2"/>
                </a:solidFill>
                <a:effectLst>
                  <a:outerShdw blurRad="63500" dist="38100" dir="2700000" algn="ctr" rotWithShape="0">
                    <a:schemeClr val="bg2"/>
                  </a:outerShdw>
                </a:effectLst>
                <a:uLnTx/>
                <a:uFillTx/>
                <a:latin typeface="+mn-lt"/>
              </a:rPr>
              <a:t>na</a:t>
            </a:r>
            <a:r>
              <a:rPr kumimoji="0" lang="en-US" sz="2000" b="0" i="0" u="none" strike="noStrike" kern="0" cap="none" spc="0" normalizeH="0" baseline="0" noProof="0" dirty="0" smtClean="0">
                <a:ln>
                  <a:noFill/>
                </a:ln>
                <a:solidFill>
                  <a:schemeClr val="accent2"/>
                </a:solidFill>
                <a:effectLst>
                  <a:outerShdw blurRad="63500" dist="38100" dir="2700000" algn="ctr" rotWithShape="0">
                    <a:schemeClr val="bg2"/>
                  </a:outerShdw>
                </a:effectLst>
                <a:uLnTx/>
                <a:uFillTx/>
                <a:latin typeface="+mn-lt"/>
              </a:rPr>
              <a:t> </a:t>
            </a:r>
            <a:r>
              <a:rPr kumimoji="0" lang="en-US" sz="2000" b="0" i="0" u="none" strike="noStrike" kern="0" cap="none" spc="0" normalizeH="0" baseline="0" noProof="0" dirty="0" err="1" smtClean="0">
                <a:ln>
                  <a:noFill/>
                </a:ln>
                <a:solidFill>
                  <a:schemeClr val="accent2"/>
                </a:solidFill>
                <a:effectLst>
                  <a:outerShdw blurRad="63500" dist="38100" dir="2700000" algn="ctr" rotWithShape="0">
                    <a:schemeClr val="bg2"/>
                  </a:outerShdw>
                </a:effectLst>
                <a:uLnTx/>
                <a:uFillTx/>
                <a:latin typeface="+mn-lt"/>
              </a:rPr>
              <a:t>competição</a:t>
            </a:r>
            <a:r>
              <a:rPr kumimoji="0" lang="en-US" sz="2000" b="0" i="0" u="none" strike="noStrike" kern="0" cap="none" spc="0" normalizeH="0" baseline="0" noProof="0" dirty="0" smtClean="0">
                <a:ln>
                  <a:noFill/>
                </a:ln>
                <a:solidFill>
                  <a:schemeClr val="accent2"/>
                </a:solidFill>
                <a:effectLst>
                  <a:outerShdw blurRad="63500" dist="38100" dir="2700000" algn="ctr" rotWithShape="0">
                    <a:schemeClr val="bg2"/>
                  </a:outerShdw>
                </a:effectLst>
                <a:uLnTx/>
                <a:uFillTx/>
                <a:latin typeface="+mn-lt"/>
              </a:rPr>
              <a:t> Dream Build Play</a:t>
            </a:r>
          </a:p>
        </p:txBody>
      </p:sp>
      <p:sp>
        <p:nvSpPr>
          <p:cNvPr id="15" name="Content Placeholder 2"/>
          <p:cNvSpPr txBox="1">
            <a:spLocks/>
          </p:cNvSpPr>
          <p:nvPr/>
        </p:nvSpPr>
        <p:spPr bwMode="auto">
          <a:xfrm>
            <a:off x="2237713" y="4660280"/>
            <a:ext cx="8524875"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858838" marR="0" lvl="1" indent="-409575" algn="l" defTabSz="914400" rtl="0" eaLnBrk="1" fontAlgn="base" latinLnBrk="0" hangingPunct="1">
              <a:lnSpc>
                <a:spcPct val="90000"/>
              </a:lnSpc>
              <a:spcBef>
                <a:spcPct val="30000"/>
              </a:spcBef>
              <a:spcAft>
                <a:spcPct val="0"/>
              </a:spcAft>
              <a:buClr>
                <a:srgbClr val="8B9DA7"/>
              </a:buClr>
              <a:buSzTx/>
              <a:buFont typeface="Times" pitchFamily="1" charset="0"/>
              <a:buBlip>
                <a:blip r:embed="rId4"/>
              </a:buBlip>
              <a:tabLst/>
              <a:defRPr/>
            </a:pPr>
            <a:r>
              <a:rPr kumimoji="0" lang="en-US" sz="2000" b="0" i="0" u="none" strike="noStrike" kern="0" cap="none" spc="0" normalizeH="0" baseline="0" noProof="0" dirty="0" err="1" smtClean="0">
                <a:ln>
                  <a:noFill/>
                </a:ln>
                <a:solidFill>
                  <a:schemeClr val="accent2"/>
                </a:solidFill>
                <a:effectLst>
                  <a:outerShdw blurRad="63500" dist="38100" dir="2700000" algn="ctr" rotWithShape="0">
                    <a:schemeClr val="bg2"/>
                  </a:outerShdw>
                </a:effectLst>
                <a:uLnTx/>
                <a:uFillTx/>
                <a:latin typeface="+mn-lt"/>
              </a:rPr>
              <a:t>Jogos</a:t>
            </a:r>
            <a:r>
              <a:rPr kumimoji="0" lang="en-US" sz="2000" b="0" i="0" u="none" strike="noStrike" kern="0" cap="none" spc="0" normalizeH="0" baseline="0" noProof="0" dirty="0" smtClean="0">
                <a:ln>
                  <a:noFill/>
                </a:ln>
                <a:solidFill>
                  <a:schemeClr val="accent2"/>
                </a:solidFill>
                <a:effectLst>
                  <a:outerShdw blurRad="63500" dist="38100" dir="2700000" algn="ctr" rotWithShape="0">
                    <a:schemeClr val="bg2"/>
                  </a:outerShdw>
                </a:effectLst>
                <a:uLnTx/>
                <a:uFillTx/>
                <a:latin typeface="+mn-lt"/>
              </a:rPr>
              <a:t> </a:t>
            </a:r>
            <a:r>
              <a:rPr kumimoji="0" lang="en-US" sz="2000" b="0" i="0" u="none" strike="noStrike" kern="0" cap="none" spc="0" normalizeH="0" baseline="0" noProof="0" dirty="0" err="1" smtClean="0">
                <a:ln>
                  <a:noFill/>
                </a:ln>
                <a:solidFill>
                  <a:schemeClr val="accent2"/>
                </a:solidFill>
                <a:effectLst>
                  <a:outerShdw blurRad="63500" dist="38100" dir="2700000" algn="ctr" rotWithShape="0">
                    <a:schemeClr val="bg2"/>
                  </a:outerShdw>
                </a:effectLst>
                <a:uLnTx/>
                <a:uFillTx/>
                <a:latin typeface="+mn-lt"/>
              </a:rPr>
              <a:t>da</a:t>
            </a:r>
            <a:r>
              <a:rPr kumimoji="0" lang="en-US" sz="2000" b="0" i="0" u="none" strike="noStrike" kern="0" cap="none" spc="0" normalizeH="0" baseline="0" noProof="0" dirty="0" smtClean="0">
                <a:ln>
                  <a:noFill/>
                </a:ln>
                <a:solidFill>
                  <a:schemeClr val="accent2"/>
                </a:solidFill>
                <a:effectLst>
                  <a:outerShdw blurRad="63500" dist="38100" dir="2700000" algn="ctr" rotWithShape="0">
                    <a:schemeClr val="bg2"/>
                  </a:outerShdw>
                </a:effectLst>
                <a:uLnTx/>
                <a:uFillTx/>
                <a:latin typeface="+mn-lt"/>
              </a:rPr>
              <a:t> </a:t>
            </a:r>
            <a:r>
              <a:rPr kumimoji="0" lang="en-US" sz="2000" b="0" i="0" u="none" strike="noStrike" kern="0" cap="none" spc="0" normalizeH="0" baseline="0" noProof="0" dirty="0" err="1" smtClean="0">
                <a:ln>
                  <a:noFill/>
                </a:ln>
                <a:solidFill>
                  <a:schemeClr val="accent2"/>
                </a:solidFill>
                <a:effectLst>
                  <a:outerShdw blurRad="63500" dist="38100" dir="2700000" algn="ctr" rotWithShape="0">
                    <a:schemeClr val="bg2"/>
                  </a:outerShdw>
                </a:effectLst>
                <a:uLnTx/>
                <a:uFillTx/>
                <a:latin typeface="+mn-lt"/>
              </a:rPr>
              <a:t>comunidade</a:t>
            </a:r>
            <a:r>
              <a:rPr kumimoji="0" lang="en-US" sz="2000" b="0" i="0" u="none" strike="noStrike" kern="0" cap="none" spc="0" normalizeH="0" baseline="0" noProof="0" dirty="0" smtClean="0">
                <a:ln>
                  <a:noFill/>
                </a:ln>
                <a:solidFill>
                  <a:schemeClr val="accent2"/>
                </a:solidFill>
                <a:effectLst>
                  <a:outerShdw blurRad="63500" dist="38100" dir="2700000" algn="ctr" rotWithShape="0">
                    <a:schemeClr val="bg2"/>
                  </a:outerShdw>
                </a:effectLst>
                <a:uLnTx/>
                <a:uFillTx/>
                <a:latin typeface="+mn-lt"/>
              </a:rPr>
              <a:t> no Xbox LIVE</a:t>
            </a:r>
          </a:p>
          <a:p>
            <a:pPr marL="858838" marR="0" lvl="1" indent="-409575" algn="l" defTabSz="914400" rtl="0" eaLnBrk="1" fontAlgn="base" latinLnBrk="0" hangingPunct="1">
              <a:lnSpc>
                <a:spcPct val="90000"/>
              </a:lnSpc>
              <a:spcBef>
                <a:spcPct val="30000"/>
              </a:spcBef>
              <a:spcAft>
                <a:spcPct val="0"/>
              </a:spcAft>
              <a:buClr>
                <a:srgbClr val="8B9DA7"/>
              </a:buClr>
              <a:buSzTx/>
              <a:buFont typeface="Times" pitchFamily="1" charset="0"/>
              <a:buBlip>
                <a:blip r:embed="rId4"/>
              </a:buBlip>
              <a:tabLst/>
              <a:defRPr/>
            </a:pPr>
            <a:r>
              <a:rPr lang="en-US" sz="2000" kern="0" dirty="0" err="1" smtClean="0">
                <a:solidFill>
                  <a:schemeClr val="accent2"/>
                </a:solidFill>
                <a:effectLst>
                  <a:outerShdw blurRad="63500" dist="38100" dir="2700000" algn="ctr" rotWithShape="0">
                    <a:schemeClr val="bg2"/>
                  </a:outerShdw>
                </a:effectLst>
                <a:latin typeface="+mn-lt"/>
              </a:rPr>
              <a:t>Desenvolvimento</a:t>
            </a:r>
            <a:r>
              <a:rPr lang="en-US" sz="2000" kern="0" dirty="0" smtClean="0">
                <a:solidFill>
                  <a:schemeClr val="accent2"/>
                </a:solidFill>
                <a:effectLst>
                  <a:outerShdw blurRad="63500" dist="38100" dir="2700000" algn="ctr" rotWithShape="0">
                    <a:schemeClr val="bg2"/>
                  </a:outerShdw>
                </a:effectLst>
                <a:latin typeface="+mn-lt"/>
              </a:rPr>
              <a:t> de </a:t>
            </a:r>
            <a:r>
              <a:rPr lang="en-US" sz="2000" kern="0" dirty="0" err="1" smtClean="0">
                <a:solidFill>
                  <a:schemeClr val="accent2"/>
                </a:solidFill>
                <a:effectLst>
                  <a:outerShdw blurRad="63500" dist="38100" dir="2700000" algn="ctr" rotWithShape="0">
                    <a:schemeClr val="bg2"/>
                  </a:outerShdw>
                </a:effectLst>
                <a:latin typeface="+mn-lt"/>
              </a:rPr>
              <a:t>jogos</a:t>
            </a:r>
            <a:r>
              <a:rPr lang="en-US" sz="2000" kern="0" dirty="0" smtClean="0">
                <a:solidFill>
                  <a:schemeClr val="accent2"/>
                </a:solidFill>
                <a:effectLst>
                  <a:outerShdw blurRad="63500" dist="38100" dir="2700000" algn="ctr" rotWithShape="0">
                    <a:schemeClr val="bg2"/>
                  </a:outerShdw>
                </a:effectLst>
                <a:latin typeface="+mn-lt"/>
              </a:rPr>
              <a:t> </a:t>
            </a:r>
            <a:r>
              <a:rPr lang="en-US" sz="2000" kern="0" dirty="0" err="1" smtClean="0">
                <a:solidFill>
                  <a:schemeClr val="accent2"/>
                </a:solidFill>
                <a:effectLst>
                  <a:outerShdw blurRad="63500" dist="38100" dir="2700000" algn="ctr" rotWithShape="0">
                    <a:schemeClr val="bg2"/>
                  </a:outerShdw>
                </a:effectLst>
                <a:latin typeface="+mn-lt"/>
              </a:rPr>
              <a:t>para</a:t>
            </a:r>
            <a:r>
              <a:rPr lang="en-US" sz="2000" kern="0" dirty="0" smtClean="0">
                <a:solidFill>
                  <a:schemeClr val="accent2"/>
                </a:solidFill>
                <a:effectLst>
                  <a:outerShdw blurRad="63500" dist="38100" dir="2700000" algn="ctr" rotWithShape="0">
                    <a:schemeClr val="bg2"/>
                  </a:outerShdw>
                </a:effectLst>
                <a:latin typeface="+mn-lt"/>
              </a:rPr>
              <a:t> Zune</a:t>
            </a:r>
          </a:p>
          <a:p>
            <a:pPr marL="858838" marR="0" lvl="1" indent="-409575" algn="l" defTabSz="914400" rtl="0" eaLnBrk="1" fontAlgn="base" latinLnBrk="0" hangingPunct="1">
              <a:lnSpc>
                <a:spcPct val="90000"/>
              </a:lnSpc>
              <a:spcBef>
                <a:spcPct val="30000"/>
              </a:spcBef>
              <a:spcAft>
                <a:spcPct val="0"/>
              </a:spcAft>
              <a:buClr>
                <a:srgbClr val="8B9DA7"/>
              </a:buClr>
              <a:buSzTx/>
              <a:buFont typeface="Times" pitchFamily="1" charset="0"/>
              <a:buBlip>
                <a:blip r:embed="rId4"/>
              </a:buBlip>
              <a:tabLst/>
              <a:defRPr/>
            </a:pPr>
            <a:r>
              <a:rPr kumimoji="0" lang="en-US" sz="2000" b="0" i="0" u="none" strike="noStrike" kern="0" cap="none" spc="0" normalizeH="0" baseline="0" noProof="0" dirty="0" err="1" smtClean="0">
                <a:ln>
                  <a:noFill/>
                </a:ln>
                <a:solidFill>
                  <a:schemeClr val="accent2"/>
                </a:solidFill>
                <a:effectLst>
                  <a:outerShdw blurRad="63500" dist="38100" dir="2700000" algn="ctr" rotWithShape="0">
                    <a:schemeClr val="bg2"/>
                  </a:outerShdw>
                </a:effectLst>
                <a:uLnTx/>
                <a:uFillTx/>
                <a:latin typeface="+mn-lt"/>
              </a:rPr>
              <a:t>Suporte</a:t>
            </a:r>
            <a:r>
              <a:rPr kumimoji="0" lang="en-US" sz="2000" b="0" i="0" u="none" strike="noStrike" kern="0" cap="none" spc="0" normalizeH="0" baseline="0" noProof="0" dirty="0" smtClean="0">
                <a:ln>
                  <a:noFill/>
                </a:ln>
                <a:solidFill>
                  <a:schemeClr val="accent2"/>
                </a:solidFill>
                <a:effectLst>
                  <a:outerShdw blurRad="63500" dist="38100" dir="2700000" algn="ctr" rotWithShape="0">
                    <a:schemeClr val="bg2"/>
                  </a:outerShdw>
                </a:effectLst>
                <a:uLnTx/>
                <a:uFillTx/>
                <a:latin typeface="+mn-lt"/>
              </a:rPr>
              <a:t> </a:t>
            </a:r>
            <a:r>
              <a:rPr kumimoji="0" lang="en-US" sz="2000" b="0" i="0" u="none" strike="noStrike" kern="0" cap="none" spc="0" normalizeH="0" baseline="0" noProof="0" dirty="0" err="1" smtClean="0">
                <a:ln>
                  <a:noFill/>
                </a:ln>
                <a:solidFill>
                  <a:schemeClr val="accent2"/>
                </a:solidFill>
                <a:effectLst>
                  <a:outerShdw blurRad="63500" dist="38100" dir="2700000" algn="ctr" rotWithShape="0">
                    <a:schemeClr val="bg2"/>
                  </a:outerShdw>
                </a:effectLst>
                <a:uLnTx/>
                <a:uFillTx/>
                <a:latin typeface="+mn-lt"/>
              </a:rPr>
              <a:t>ao</a:t>
            </a:r>
            <a:r>
              <a:rPr kumimoji="0" lang="en-US" sz="2000" b="0" i="0" u="none" strike="noStrike" kern="0" cap="none" spc="0" normalizeH="0" noProof="0" dirty="0" smtClean="0">
                <a:ln>
                  <a:noFill/>
                </a:ln>
                <a:solidFill>
                  <a:schemeClr val="accent2"/>
                </a:solidFill>
                <a:effectLst>
                  <a:outerShdw blurRad="63500" dist="38100" dir="2700000" algn="ctr" rotWithShape="0">
                    <a:schemeClr val="bg2"/>
                  </a:outerShdw>
                </a:effectLst>
                <a:uLnTx/>
                <a:uFillTx/>
                <a:latin typeface="+mn-lt"/>
              </a:rPr>
              <a:t> </a:t>
            </a:r>
            <a:r>
              <a:rPr kumimoji="0" lang="en-US" sz="2000" b="0" i="0" u="none" strike="noStrike" kern="0" cap="none" spc="0" normalizeH="0" baseline="0" noProof="0" dirty="0" smtClean="0">
                <a:ln>
                  <a:noFill/>
                </a:ln>
                <a:solidFill>
                  <a:schemeClr val="accent2"/>
                </a:solidFill>
                <a:effectLst>
                  <a:outerShdw blurRad="63500" dist="38100" dir="2700000" algn="ctr" rotWithShape="0">
                    <a:schemeClr val="bg2"/>
                  </a:outerShdw>
                </a:effectLst>
                <a:uLnTx/>
                <a:uFillTx/>
                <a:latin typeface="+mn-lt"/>
              </a:rPr>
              <a:t>Xbox</a:t>
            </a:r>
            <a:r>
              <a:rPr kumimoji="0" lang="en-US" sz="2000" b="0" i="0" u="none" strike="noStrike" kern="0" cap="none" spc="0" normalizeH="0" noProof="0" dirty="0" smtClean="0">
                <a:ln>
                  <a:noFill/>
                </a:ln>
                <a:solidFill>
                  <a:schemeClr val="accent2"/>
                </a:solidFill>
                <a:effectLst>
                  <a:outerShdw blurRad="63500" dist="38100" dir="2700000" algn="ctr" rotWithShape="0">
                    <a:schemeClr val="bg2"/>
                  </a:outerShdw>
                </a:effectLst>
                <a:uLnTx/>
                <a:uFillTx/>
                <a:latin typeface="+mn-lt"/>
              </a:rPr>
              <a:t> LIVE Arcade</a:t>
            </a:r>
            <a:endParaRPr kumimoji="0" lang="en-US" sz="2000" b="0" i="0" u="none" strike="noStrike" kern="0" cap="none" spc="0" normalizeH="0" baseline="0" noProof="0" dirty="0" smtClean="0">
              <a:ln>
                <a:noFill/>
              </a:ln>
              <a:solidFill>
                <a:schemeClr val="accent2"/>
              </a:solidFill>
              <a:effectLst>
                <a:outerShdw blurRad="63500" dist="38100" dir="2700000" algn="ctr" rotWithShape="0">
                  <a:schemeClr val="bg2"/>
                </a:outerShdw>
              </a:effectLst>
              <a:uLnTx/>
              <a:uFillTx/>
              <a:latin typeface="+mn-lt"/>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131" y="228600"/>
            <a:ext cx="8198069" cy="646331"/>
          </a:xfrm>
        </p:spPr>
        <p:txBody>
          <a:bodyPr/>
          <a:lstStyle/>
          <a:p>
            <a:pPr>
              <a:defRPr/>
            </a:pPr>
            <a:r>
              <a:rPr lang="en-US" sz="4000" dirty="0" err="1" smtClean="0"/>
              <a:t>Componentes</a:t>
            </a:r>
            <a:r>
              <a:rPr lang="en-US" sz="4000" dirty="0" smtClean="0"/>
              <a:t> do XNA Game Studio</a:t>
            </a:r>
            <a:endParaRPr lang="en-US" sz="4000" dirty="0"/>
          </a:p>
        </p:txBody>
      </p:sp>
      <p:grpSp>
        <p:nvGrpSpPr>
          <p:cNvPr id="3" name="Group 55"/>
          <p:cNvGrpSpPr>
            <a:grpSpLocks/>
          </p:cNvGrpSpPr>
          <p:nvPr/>
        </p:nvGrpSpPr>
        <p:grpSpPr bwMode="auto">
          <a:xfrm>
            <a:off x="3021505" y="2418584"/>
            <a:ext cx="5006975" cy="1222375"/>
            <a:chOff x="546620" y="2393937"/>
            <a:chExt cx="5059519" cy="1234440"/>
          </a:xfrm>
        </p:grpSpPr>
        <p:sp>
          <p:nvSpPr>
            <p:cNvPr id="24" name="Rounded Rectangle 23"/>
            <p:cNvSpPr/>
            <p:nvPr/>
          </p:nvSpPr>
          <p:spPr bwMode="auto">
            <a:xfrm>
              <a:off x="546620" y="2393937"/>
              <a:ext cx="5059519" cy="1234440"/>
            </a:xfrm>
            <a:prstGeom prst="roundRect">
              <a:avLst/>
            </a:prstGeom>
            <a:solidFill>
              <a:srgbClr val="FFC000"/>
            </a:solidFill>
            <a:ln w="38100">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lIns="182880" anchor="ctr"/>
            <a:lstStyle/>
            <a:p>
              <a:pPr algn="ctr">
                <a:defRPr/>
              </a:pPr>
              <a:r>
                <a:rPr lang="en-US" sz="1600" b="1" dirty="0">
                  <a:effectLst>
                    <a:outerShdw blurRad="50800" dist="38100" dir="2700000" algn="tl" rotWithShape="0">
                      <a:schemeClr val="bg2">
                        <a:alpha val="70000"/>
                      </a:schemeClr>
                    </a:outerShdw>
                  </a:effectLst>
                </a:rPr>
                <a:t>                  </a:t>
              </a:r>
              <a:r>
                <a:rPr lang="en-US" sz="2800" dirty="0">
                  <a:solidFill>
                    <a:schemeClr val="tx1"/>
                  </a:solidFill>
                  <a:effectLst>
                    <a:outerShdw blurRad="38100" dist="50800" dir="2700000" algn="tl" rotWithShape="0">
                      <a:schemeClr val="bg2">
                        <a:alpha val="75000"/>
                      </a:schemeClr>
                    </a:outerShdw>
                  </a:effectLst>
                </a:rPr>
                <a:t>Framework</a:t>
              </a:r>
              <a:endParaRPr lang="en-US" sz="1600" dirty="0">
                <a:solidFill>
                  <a:schemeClr val="tx1"/>
                </a:solidFill>
                <a:effectLst>
                  <a:outerShdw blurRad="38100" dist="50800" dir="2700000" algn="tl" rotWithShape="0">
                    <a:schemeClr val="bg2">
                      <a:alpha val="75000"/>
                    </a:schemeClr>
                  </a:outerShdw>
                </a:effectLst>
              </a:endParaRPr>
            </a:p>
          </p:txBody>
        </p:sp>
        <p:pic>
          <p:nvPicPr>
            <p:cNvPr id="25" name="Picture 34" descr="XNA_Logo_FINAL_trans.png"/>
            <p:cNvPicPr>
              <a:picLocks noChangeAspect="1"/>
            </p:cNvPicPr>
            <p:nvPr/>
          </p:nvPicPr>
          <p:blipFill>
            <a:blip r:embed="rId3"/>
            <a:srcRect/>
            <a:stretch>
              <a:fillRect/>
            </a:stretch>
          </p:blipFill>
          <p:spPr bwMode="auto">
            <a:xfrm>
              <a:off x="1581303" y="2698539"/>
              <a:ext cx="1240015" cy="580347"/>
            </a:xfrm>
            <a:prstGeom prst="rect">
              <a:avLst/>
            </a:prstGeom>
            <a:noFill/>
            <a:ln w="9525">
              <a:noFill/>
              <a:miter lim="800000"/>
              <a:headEnd/>
              <a:tailEnd/>
            </a:ln>
            <a:effectLst>
              <a:outerShdw blurRad="38100" dist="25400" dir="2700000" algn="tl" rotWithShape="0">
                <a:prstClr val="black">
                  <a:alpha val="75000"/>
                </a:prstClr>
              </a:outerShdw>
            </a:effectLst>
          </p:spPr>
        </p:pic>
      </p:grpSp>
      <p:grpSp>
        <p:nvGrpSpPr>
          <p:cNvPr id="4" name="Group 54"/>
          <p:cNvGrpSpPr>
            <a:grpSpLocks/>
          </p:cNvGrpSpPr>
          <p:nvPr/>
        </p:nvGrpSpPr>
        <p:grpSpPr bwMode="auto">
          <a:xfrm>
            <a:off x="3021505" y="3733034"/>
            <a:ext cx="1797050" cy="1220788"/>
            <a:chOff x="546620" y="3721074"/>
            <a:chExt cx="1815575" cy="1234440"/>
          </a:xfrm>
        </p:grpSpPr>
        <p:sp>
          <p:nvSpPr>
            <p:cNvPr id="27" name="Rounded Rectangle 26"/>
            <p:cNvSpPr/>
            <p:nvPr/>
          </p:nvSpPr>
          <p:spPr bwMode="auto">
            <a:xfrm>
              <a:off x="546620" y="3721074"/>
              <a:ext cx="1815575" cy="1234440"/>
            </a:xfrm>
            <a:prstGeom prst="roundRect">
              <a:avLst/>
            </a:prstGeom>
            <a:solidFill>
              <a:srgbClr val="00B050"/>
            </a:solidFill>
            <a:ln w="38100">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lIns="182880" anchor="ctr" anchorCtr="1"/>
            <a:lstStyle/>
            <a:p>
              <a:pPr>
                <a:defRPr/>
              </a:pPr>
              <a:endParaRPr lang="en-US" sz="2000" u="sng" dirty="0">
                <a:solidFill>
                  <a:schemeClr val="tx1"/>
                </a:solidFill>
                <a:effectLst>
                  <a:outerShdw blurRad="50800" dist="38100" dir="2700000" algn="tl" rotWithShape="0">
                    <a:schemeClr val="bg2">
                      <a:alpha val="70000"/>
                    </a:schemeClr>
                  </a:outerShdw>
                </a:effectLst>
              </a:endParaRPr>
            </a:p>
          </p:txBody>
        </p:sp>
        <p:pic>
          <p:nvPicPr>
            <p:cNvPr id="28" name="Picture 27" descr="net_FW_v_c_w.png"/>
            <p:cNvPicPr>
              <a:picLocks noChangeAspect="1"/>
            </p:cNvPicPr>
            <p:nvPr/>
          </p:nvPicPr>
          <p:blipFill>
            <a:blip r:embed="rId4"/>
            <a:stretch>
              <a:fillRect/>
            </a:stretch>
          </p:blipFill>
          <p:spPr>
            <a:xfrm>
              <a:off x="732668" y="3993967"/>
              <a:ext cx="1506030" cy="600365"/>
            </a:xfrm>
            <a:prstGeom prst="rect">
              <a:avLst/>
            </a:prstGeom>
            <a:effectLst>
              <a:outerShdw blurRad="38100" dist="25400" dir="2700000" algn="tl" rotWithShape="0">
                <a:prstClr val="black">
                  <a:alpha val="75000"/>
                </a:prstClr>
              </a:outerShdw>
            </a:effectLst>
          </p:spPr>
        </p:pic>
      </p:grpSp>
      <p:grpSp>
        <p:nvGrpSpPr>
          <p:cNvPr id="5" name="Group 53"/>
          <p:cNvGrpSpPr>
            <a:grpSpLocks/>
          </p:cNvGrpSpPr>
          <p:nvPr/>
        </p:nvGrpSpPr>
        <p:grpSpPr bwMode="auto">
          <a:xfrm>
            <a:off x="4951905" y="3733034"/>
            <a:ext cx="3076575" cy="1220788"/>
            <a:chOff x="2497179" y="3721074"/>
            <a:chExt cx="3108960" cy="1234440"/>
          </a:xfrm>
        </p:grpSpPr>
        <p:sp>
          <p:nvSpPr>
            <p:cNvPr id="30" name="Rounded Rectangle 29"/>
            <p:cNvSpPr/>
            <p:nvPr/>
          </p:nvSpPr>
          <p:spPr bwMode="auto">
            <a:xfrm>
              <a:off x="2497179" y="3721074"/>
              <a:ext cx="3108960" cy="1234440"/>
            </a:xfrm>
            <a:prstGeom prst="roundRect">
              <a:avLst/>
            </a:prstGeom>
            <a:solidFill>
              <a:srgbClr val="00B050"/>
            </a:solidFill>
            <a:ln w="38100">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lIns="182880" anchor="ctr" anchorCtr="1"/>
            <a:lstStyle/>
            <a:p>
              <a:pPr algn="ctr">
                <a:defRPr/>
              </a:pPr>
              <a:endParaRPr lang="en-US" sz="2000" dirty="0">
                <a:solidFill>
                  <a:schemeClr val="tx1"/>
                </a:solidFill>
                <a:effectLst>
                  <a:outerShdw blurRad="50800" dist="38100" dir="2700000" algn="tl" rotWithShape="0">
                    <a:schemeClr val="bg2">
                      <a:alpha val="70000"/>
                    </a:schemeClr>
                  </a:outerShdw>
                </a:effectLst>
              </a:endParaRPr>
            </a:p>
          </p:txBody>
        </p:sp>
        <p:pic>
          <p:nvPicPr>
            <p:cNvPr id="31" name="Picture 30" descr="net_CFW_v_c_w.png"/>
            <p:cNvPicPr>
              <a:picLocks noChangeAspect="1"/>
            </p:cNvPicPr>
            <p:nvPr/>
          </p:nvPicPr>
          <p:blipFill>
            <a:blip r:embed="rId5"/>
            <a:stretch>
              <a:fillRect/>
            </a:stretch>
          </p:blipFill>
          <p:spPr>
            <a:xfrm>
              <a:off x="3393933" y="3884810"/>
              <a:ext cx="1459832" cy="860416"/>
            </a:xfrm>
            <a:prstGeom prst="rect">
              <a:avLst/>
            </a:prstGeom>
            <a:effectLst>
              <a:outerShdw blurRad="38100" dist="25400" dir="2700000" algn="tl" rotWithShape="0">
                <a:prstClr val="black">
                  <a:alpha val="75000"/>
                </a:prstClr>
              </a:outerShdw>
            </a:effectLst>
          </p:spPr>
        </p:pic>
      </p:grpSp>
      <p:grpSp>
        <p:nvGrpSpPr>
          <p:cNvPr id="6" name="Group 56"/>
          <p:cNvGrpSpPr>
            <a:grpSpLocks/>
          </p:cNvGrpSpPr>
          <p:nvPr/>
        </p:nvGrpSpPr>
        <p:grpSpPr bwMode="auto">
          <a:xfrm>
            <a:off x="3021505" y="1105722"/>
            <a:ext cx="5003800" cy="1222375"/>
            <a:chOff x="546620" y="1066800"/>
            <a:chExt cx="5056632" cy="1234440"/>
          </a:xfrm>
        </p:grpSpPr>
        <p:sp>
          <p:nvSpPr>
            <p:cNvPr id="33" name="Rounded Rectangle 32"/>
            <p:cNvSpPr/>
            <p:nvPr/>
          </p:nvSpPr>
          <p:spPr bwMode="auto">
            <a:xfrm>
              <a:off x="546620" y="1066800"/>
              <a:ext cx="5056632" cy="1234440"/>
            </a:xfrm>
            <a:prstGeom prst="roundRect">
              <a:avLst/>
            </a:prstGeom>
            <a:solidFill>
              <a:srgbClr val="7030A0"/>
            </a:solidFill>
            <a:ln w="38100">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lIns="182880" anchor="ctr"/>
            <a:lstStyle/>
            <a:p>
              <a:pPr algn="ctr">
                <a:defRPr/>
              </a:pPr>
              <a:endParaRPr lang="en-US" sz="2000" dirty="0">
                <a:effectLst>
                  <a:outerShdw blurRad="50800" dist="38100" dir="2700000" algn="tl" rotWithShape="0">
                    <a:schemeClr val="bg2">
                      <a:alpha val="70000"/>
                    </a:schemeClr>
                  </a:outerShdw>
                </a:effectLst>
              </a:endParaRPr>
            </a:p>
          </p:txBody>
        </p:sp>
        <p:pic>
          <p:nvPicPr>
            <p:cNvPr id="34" name="Picture 33" descr="VS_05_v_c_w.png"/>
            <p:cNvPicPr>
              <a:picLocks noChangeAspect="1"/>
            </p:cNvPicPr>
            <p:nvPr/>
          </p:nvPicPr>
          <p:blipFill>
            <a:blip r:embed="rId6"/>
            <a:stretch>
              <a:fillRect/>
            </a:stretch>
          </p:blipFill>
          <p:spPr>
            <a:xfrm>
              <a:off x="1860511" y="1268799"/>
              <a:ext cx="2651844" cy="812806"/>
            </a:xfrm>
            <a:prstGeom prst="rect">
              <a:avLst/>
            </a:prstGeom>
            <a:ln w="38100">
              <a:noFill/>
            </a:ln>
            <a:effectLst>
              <a:outerShdw blurRad="38100" dist="25400" dir="2700000" algn="tl" rotWithShape="0">
                <a:prstClr val="black">
                  <a:alpha val="75000"/>
                </a:prstClr>
              </a:outerShdw>
            </a:effectLst>
          </p:spPr>
        </p:pic>
      </p:grpSp>
      <p:grpSp>
        <p:nvGrpSpPr>
          <p:cNvPr id="7" name="Group 50"/>
          <p:cNvGrpSpPr>
            <a:grpSpLocks/>
          </p:cNvGrpSpPr>
          <p:nvPr/>
        </p:nvGrpSpPr>
        <p:grpSpPr bwMode="auto">
          <a:xfrm>
            <a:off x="3021505" y="5045897"/>
            <a:ext cx="1800225" cy="1220787"/>
            <a:chOff x="546620" y="5048211"/>
            <a:chExt cx="1819656" cy="1234440"/>
          </a:xfrm>
        </p:grpSpPr>
        <p:sp>
          <p:nvSpPr>
            <p:cNvPr id="36" name="Rounded Rectangle 35"/>
            <p:cNvSpPr/>
            <p:nvPr/>
          </p:nvSpPr>
          <p:spPr bwMode="auto">
            <a:xfrm>
              <a:off x="546620" y="5048211"/>
              <a:ext cx="1819656" cy="1234440"/>
            </a:xfrm>
            <a:prstGeom prst="roundRect">
              <a:avLst/>
            </a:prstGeom>
            <a:solidFill>
              <a:srgbClr val="0070C0"/>
            </a:solidFill>
            <a:ln w="38100">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lIns="182880"/>
            <a:lstStyle/>
            <a:p>
              <a:pPr>
                <a:defRPr/>
              </a:pPr>
              <a:endParaRPr lang="en-US" sz="1600" dirty="0">
                <a:solidFill>
                  <a:schemeClr val="tx1"/>
                </a:solidFill>
                <a:effectLst>
                  <a:outerShdw blurRad="50800" dist="38100" dir="2700000" algn="tl" rotWithShape="0">
                    <a:schemeClr val="bg2">
                      <a:alpha val="70000"/>
                    </a:schemeClr>
                  </a:outerShdw>
                </a:effectLst>
              </a:endParaRPr>
            </a:p>
          </p:txBody>
        </p:sp>
        <p:pic>
          <p:nvPicPr>
            <p:cNvPr id="37" name="Picture 36" descr="Windows_brand_v_rgb_r.png"/>
            <p:cNvPicPr>
              <a:picLocks noChangeAspect="1"/>
            </p:cNvPicPr>
            <p:nvPr/>
          </p:nvPicPr>
          <p:blipFill>
            <a:blip r:embed="rId7"/>
            <a:stretch>
              <a:fillRect/>
            </a:stretch>
          </p:blipFill>
          <p:spPr>
            <a:xfrm>
              <a:off x="832245" y="5229604"/>
              <a:ext cx="1198663" cy="839548"/>
            </a:xfrm>
            <a:prstGeom prst="rect">
              <a:avLst/>
            </a:prstGeom>
            <a:effectLst>
              <a:outerShdw blurRad="38100" dist="25400" dir="2700000" algn="tl" rotWithShape="0">
                <a:prstClr val="black">
                  <a:alpha val="75000"/>
                </a:prstClr>
              </a:outerShdw>
            </a:effectLst>
          </p:spPr>
        </p:pic>
      </p:grpSp>
      <p:grpSp>
        <p:nvGrpSpPr>
          <p:cNvPr id="8" name="Group 51"/>
          <p:cNvGrpSpPr>
            <a:grpSpLocks/>
          </p:cNvGrpSpPr>
          <p:nvPr/>
        </p:nvGrpSpPr>
        <p:grpSpPr bwMode="auto">
          <a:xfrm>
            <a:off x="4951905" y="5045897"/>
            <a:ext cx="1492250" cy="1220787"/>
            <a:chOff x="2497179" y="5048211"/>
            <a:chExt cx="1508760" cy="1234440"/>
          </a:xfrm>
        </p:grpSpPr>
        <p:sp>
          <p:nvSpPr>
            <p:cNvPr id="39" name="Rounded Rectangle 38"/>
            <p:cNvSpPr/>
            <p:nvPr/>
          </p:nvSpPr>
          <p:spPr bwMode="auto">
            <a:xfrm>
              <a:off x="2497179" y="5048211"/>
              <a:ext cx="1508760" cy="1234440"/>
            </a:xfrm>
            <a:prstGeom prst="roundRect">
              <a:avLst/>
            </a:prstGeom>
            <a:solidFill>
              <a:srgbClr val="0070C0"/>
            </a:solidFill>
            <a:ln w="38100">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lIns="182880"/>
            <a:lstStyle/>
            <a:p>
              <a:pPr>
                <a:defRPr/>
              </a:pPr>
              <a:endParaRPr lang="en-US" sz="1600" dirty="0">
                <a:solidFill>
                  <a:schemeClr val="tx1"/>
                </a:solidFill>
                <a:effectLst>
                  <a:outerShdw blurRad="50800" dist="38100" dir="2700000" algn="tl" rotWithShape="0">
                    <a:schemeClr val="bg2">
                      <a:alpha val="70000"/>
                    </a:schemeClr>
                  </a:outerShdw>
                </a:effectLst>
              </a:endParaRPr>
            </a:p>
          </p:txBody>
        </p:sp>
        <p:pic>
          <p:nvPicPr>
            <p:cNvPr id="40" name="Picture 39" descr="Xbox360_VRT_4C_KO_L.png"/>
            <p:cNvPicPr>
              <a:picLocks noChangeAspect="1"/>
            </p:cNvPicPr>
            <p:nvPr/>
          </p:nvPicPr>
          <p:blipFill>
            <a:blip r:embed="rId8"/>
            <a:stretch>
              <a:fillRect/>
            </a:stretch>
          </p:blipFill>
          <p:spPr>
            <a:xfrm>
              <a:off x="2614349" y="5260105"/>
              <a:ext cx="1292076" cy="794600"/>
            </a:xfrm>
            <a:prstGeom prst="rect">
              <a:avLst/>
            </a:prstGeom>
            <a:effectLst>
              <a:outerShdw blurRad="38100" dist="25400" dir="2700000" algn="tl" rotWithShape="0">
                <a:prstClr val="black">
                  <a:alpha val="75000"/>
                </a:prstClr>
              </a:outerShdw>
            </a:effectLst>
          </p:spPr>
        </p:pic>
      </p:grpSp>
      <p:grpSp>
        <p:nvGrpSpPr>
          <p:cNvPr id="9" name="Group 52"/>
          <p:cNvGrpSpPr>
            <a:grpSpLocks/>
          </p:cNvGrpSpPr>
          <p:nvPr/>
        </p:nvGrpSpPr>
        <p:grpSpPr bwMode="auto">
          <a:xfrm>
            <a:off x="6534643" y="5045897"/>
            <a:ext cx="1498600" cy="1220787"/>
            <a:chOff x="4097379" y="5048211"/>
            <a:chExt cx="1514133" cy="1234440"/>
          </a:xfrm>
        </p:grpSpPr>
        <p:sp>
          <p:nvSpPr>
            <p:cNvPr id="42" name="Rounded Rectangle 41"/>
            <p:cNvSpPr/>
            <p:nvPr/>
          </p:nvSpPr>
          <p:spPr bwMode="auto">
            <a:xfrm>
              <a:off x="4097379" y="5048211"/>
              <a:ext cx="1509321" cy="1234440"/>
            </a:xfrm>
            <a:prstGeom prst="roundRect">
              <a:avLst/>
            </a:prstGeom>
            <a:solidFill>
              <a:srgbClr val="0070C0"/>
            </a:solidFill>
            <a:ln w="38100">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lIns="182880"/>
            <a:lstStyle/>
            <a:p>
              <a:pPr>
                <a:defRPr/>
              </a:pPr>
              <a:endParaRPr lang="en-US" sz="1600" dirty="0">
                <a:solidFill>
                  <a:schemeClr val="tx1"/>
                </a:solidFill>
                <a:effectLst>
                  <a:outerShdw blurRad="50800" dist="38100" dir="2700000" algn="tl" rotWithShape="0">
                    <a:schemeClr val="bg2">
                      <a:alpha val="70000"/>
                    </a:schemeClr>
                  </a:outerShdw>
                </a:effectLst>
              </a:endParaRPr>
            </a:p>
          </p:txBody>
        </p:sp>
        <p:pic>
          <p:nvPicPr>
            <p:cNvPr id="43" name="Picture 42" descr="216x165zunelogo.png"/>
            <p:cNvPicPr>
              <a:picLocks noChangeAspect="1"/>
            </p:cNvPicPr>
            <p:nvPr/>
          </p:nvPicPr>
          <p:blipFill>
            <a:blip r:embed="rId9"/>
            <a:stretch>
              <a:fillRect/>
            </a:stretch>
          </p:blipFill>
          <p:spPr>
            <a:xfrm>
              <a:off x="4108606" y="5110815"/>
              <a:ext cx="1502906" cy="1147757"/>
            </a:xfrm>
            <a:prstGeom prst="rect">
              <a:avLst/>
            </a:prstGeom>
            <a:effectLst>
              <a:outerShdw blurRad="38100" dist="25400" dir="2700000" algn="ctr" rotWithShape="0">
                <a:srgbClr val="000000">
                  <a:alpha val="75000"/>
                </a:srgbClr>
              </a:outerShdw>
            </a:effectLst>
          </p:spPr>
        </p:pic>
      </p:grpSp>
      <p:pic>
        <p:nvPicPr>
          <p:cNvPr id="41" name="Picture 3" descr="zunes.png"/>
          <p:cNvPicPr>
            <a:picLocks noChangeAspect="1"/>
          </p:cNvPicPr>
          <p:nvPr/>
        </p:nvPicPr>
        <p:blipFill>
          <a:blip r:embed="rId10"/>
          <a:srcRect/>
          <a:stretch>
            <a:fillRect/>
          </a:stretch>
        </p:blipFill>
        <p:spPr bwMode="auto">
          <a:xfrm>
            <a:off x="0" y="4293531"/>
            <a:ext cx="3049588" cy="27559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2" name="Title 1085441"/>
          <p:cNvSpPr>
            <a:spLocks noGrp="1" noChangeArrowheads="1"/>
          </p:cNvSpPr>
          <p:nvPr>
            <p:ph type="title"/>
          </p:nvPr>
        </p:nvSpPr>
        <p:spPr/>
        <p:txBody>
          <a:bodyPr/>
          <a:lstStyle/>
          <a:p>
            <a:pPr>
              <a:defRPr/>
            </a:pPr>
            <a:r>
              <a:rPr lang="en-US" dirty="0"/>
              <a:t>XNA Framework</a:t>
            </a:r>
          </a:p>
        </p:txBody>
      </p:sp>
      <p:sp>
        <p:nvSpPr>
          <p:cNvPr id="1085443" name="Text Placeholder 1085442"/>
          <p:cNvSpPr>
            <a:spLocks noGrp="1" noChangeArrowheads="1"/>
          </p:cNvSpPr>
          <p:nvPr>
            <p:ph type="body" idx="1"/>
          </p:nvPr>
        </p:nvSpPr>
        <p:spPr>
          <a:xfrm>
            <a:off x="399394" y="1417638"/>
            <a:ext cx="8425520" cy="4081117"/>
          </a:xfrm>
        </p:spPr>
        <p:txBody>
          <a:bodyPr/>
          <a:lstStyle/>
          <a:p>
            <a:pPr>
              <a:buFont typeface="Wingdings 2" pitchFamily="18" charset="2"/>
              <a:buBlip>
                <a:blip r:embed="rId3"/>
              </a:buBlip>
              <a:defRPr/>
            </a:pPr>
            <a:r>
              <a:rPr lang="en-US" dirty="0" err="1" smtClean="0"/>
              <a:t>Plataforma</a:t>
            </a:r>
            <a:r>
              <a:rPr lang="en-US" dirty="0" smtClean="0"/>
              <a:t> de </a:t>
            </a:r>
            <a:r>
              <a:rPr lang="en-US" dirty="0" err="1" smtClean="0"/>
              <a:t>desenvolvimento</a:t>
            </a:r>
            <a:r>
              <a:rPr lang="en-US" dirty="0" smtClean="0"/>
              <a:t> de </a:t>
            </a:r>
            <a:r>
              <a:rPr lang="en-US" dirty="0" err="1" smtClean="0"/>
              <a:t>jogos</a:t>
            </a:r>
            <a:r>
              <a:rPr lang="en-US" dirty="0" smtClean="0"/>
              <a:t> </a:t>
            </a:r>
            <a:r>
              <a:rPr lang="en-US" dirty="0" err="1" smtClean="0"/>
              <a:t>baseada</a:t>
            </a:r>
            <a:r>
              <a:rPr lang="en-US" dirty="0" smtClean="0"/>
              <a:t> </a:t>
            </a:r>
            <a:r>
              <a:rPr lang="en-US" dirty="0" err="1" smtClean="0"/>
              <a:t>em</a:t>
            </a:r>
            <a:r>
              <a:rPr lang="en-US" dirty="0" smtClean="0"/>
              <a:t> .NET</a:t>
            </a:r>
          </a:p>
          <a:p>
            <a:pPr>
              <a:buFont typeface="Wingdings 2" pitchFamily="18" charset="2"/>
              <a:buBlip>
                <a:blip r:embed="rId3"/>
              </a:buBlip>
              <a:defRPr/>
            </a:pPr>
            <a:r>
              <a:rPr lang="en-US" dirty="0" err="1" smtClean="0"/>
              <a:t>Simplifica</a:t>
            </a:r>
            <a:r>
              <a:rPr lang="en-US" dirty="0" smtClean="0"/>
              <a:t> o </a:t>
            </a:r>
            <a:r>
              <a:rPr lang="en-US" dirty="0" err="1" smtClean="0"/>
              <a:t>desenvolvimento</a:t>
            </a:r>
            <a:r>
              <a:rPr lang="en-US" dirty="0" smtClean="0"/>
              <a:t> multi-</a:t>
            </a:r>
            <a:r>
              <a:rPr lang="en-US" dirty="0" err="1" smtClean="0"/>
              <a:t>plataforma</a:t>
            </a:r>
            <a:r>
              <a:rPr lang="en-US" dirty="0" smtClean="0"/>
              <a:t> (Xbox 360 / Windows/Zune)</a:t>
            </a:r>
          </a:p>
          <a:p>
            <a:pPr>
              <a:buFont typeface="Wingdings 2" pitchFamily="18" charset="2"/>
              <a:buBlip>
                <a:blip r:embed="rId3"/>
              </a:buBlip>
              <a:defRPr/>
            </a:pPr>
            <a:r>
              <a:rPr lang="en-US" dirty="0" err="1" smtClean="0"/>
              <a:t>Foco</a:t>
            </a:r>
            <a:r>
              <a:rPr lang="en-US" dirty="0" smtClean="0"/>
              <a:t> no </a:t>
            </a:r>
            <a:r>
              <a:rPr lang="en-US" dirty="0" err="1" smtClean="0"/>
              <a:t>jogo</a:t>
            </a:r>
            <a:r>
              <a:rPr lang="en-US" dirty="0" smtClean="0"/>
              <a:t>, </a:t>
            </a:r>
            <a:r>
              <a:rPr lang="en-US" dirty="0" err="1" smtClean="0"/>
              <a:t>não</a:t>
            </a:r>
            <a:r>
              <a:rPr lang="en-US" dirty="0" smtClean="0"/>
              <a:t> </a:t>
            </a:r>
            <a:r>
              <a:rPr lang="en-US" dirty="0" err="1" smtClean="0"/>
              <a:t>na</a:t>
            </a:r>
            <a:r>
              <a:rPr lang="en-US" dirty="0" smtClean="0"/>
              <a:t> </a:t>
            </a:r>
            <a:r>
              <a:rPr lang="en-US" dirty="0" err="1" smtClean="0"/>
              <a:t>plataforma</a:t>
            </a:r>
            <a:endParaRPr lang="en-US" dirty="0" smtClean="0"/>
          </a:p>
          <a:p>
            <a:pPr>
              <a:buFont typeface="Wingdings 2" pitchFamily="18" charset="2"/>
              <a:buBlip>
                <a:blip r:embed="rId3"/>
              </a:buBlip>
              <a:defRPr/>
            </a:pPr>
            <a:r>
              <a:rPr lang="en-US" dirty="0" smtClean="0"/>
              <a:t>APIs </a:t>
            </a:r>
            <a:r>
              <a:rPr lang="en-US" dirty="0" err="1" smtClean="0"/>
              <a:t>consistentes</a:t>
            </a:r>
            <a:r>
              <a:rPr lang="en-US" dirty="0" smtClean="0"/>
              <a:t> e </a:t>
            </a:r>
            <a:r>
              <a:rPr lang="en-US" dirty="0" err="1" smtClean="0"/>
              <a:t>fáceis</a:t>
            </a:r>
            <a:r>
              <a:rPr lang="en-US" dirty="0" smtClean="0"/>
              <a:t> de </a:t>
            </a:r>
            <a:r>
              <a:rPr lang="en-US" dirty="0" err="1" smtClean="0"/>
              <a:t>utilizar</a:t>
            </a:r>
            <a:endParaRPr lang="en-US" dirty="0"/>
          </a:p>
        </p:txBody>
      </p:sp>
      <p:grpSp>
        <p:nvGrpSpPr>
          <p:cNvPr id="7" name="Group 6"/>
          <p:cNvGrpSpPr/>
          <p:nvPr/>
        </p:nvGrpSpPr>
        <p:grpSpPr>
          <a:xfrm>
            <a:off x="2100077" y="5081889"/>
            <a:ext cx="5059519" cy="1078992"/>
            <a:chOff x="1594374" y="5252812"/>
            <a:chExt cx="5059519" cy="1078992"/>
          </a:xfrm>
        </p:grpSpPr>
        <p:sp>
          <p:nvSpPr>
            <p:cNvPr id="5" name="Rounded Rectangle 4"/>
            <p:cNvSpPr/>
            <p:nvPr/>
          </p:nvSpPr>
          <p:spPr bwMode="auto">
            <a:xfrm>
              <a:off x="1594374" y="5252812"/>
              <a:ext cx="5059519" cy="1078992"/>
            </a:xfrm>
            <a:prstGeom prst="roundRect">
              <a:avLst/>
            </a:prstGeom>
            <a:solidFill>
              <a:srgbClr val="E8A000"/>
            </a:soli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182880" anchor="ctr"/>
            <a:lstStyle/>
            <a:p>
              <a:pPr algn="ctr">
                <a:defRPr/>
              </a:pPr>
              <a:r>
                <a:rPr lang="en-US" sz="1600" b="1" dirty="0">
                  <a:effectLst>
                    <a:outerShdw blurRad="50800" dist="38100" dir="2700000" algn="tl" rotWithShape="0">
                      <a:schemeClr val="bg2">
                        <a:alpha val="70000"/>
                      </a:schemeClr>
                    </a:outerShdw>
                  </a:effectLst>
                  <a:cs typeface="+mn-cs"/>
                </a:rPr>
                <a:t>              </a:t>
              </a:r>
              <a:r>
                <a:rPr lang="en-US" sz="2000" dirty="0">
                  <a:effectLst>
                    <a:outerShdw blurRad="50800" dist="38100" dir="2700000" algn="tl" rotWithShape="0">
                      <a:schemeClr val="bg2">
                        <a:alpha val="70000"/>
                      </a:schemeClr>
                    </a:outerShdw>
                  </a:effectLst>
                  <a:cs typeface="+mn-cs"/>
                </a:rPr>
                <a:t>Framework</a:t>
              </a:r>
              <a:endParaRPr lang="en-US" sz="1600" dirty="0">
                <a:effectLst>
                  <a:outerShdw blurRad="50800" dist="38100" dir="2700000" algn="tl" rotWithShape="0">
                    <a:schemeClr val="bg2">
                      <a:alpha val="70000"/>
                    </a:schemeClr>
                  </a:outerShdw>
                </a:effectLst>
                <a:cs typeface="+mn-cs"/>
              </a:endParaRPr>
            </a:p>
          </p:txBody>
        </p:sp>
        <p:pic>
          <p:nvPicPr>
            <p:cNvPr id="6" name="Picture 34" descr="XNA_Logo_FINAL_trans.png"/>
            <p:cNvPicPr>
              <a:picLocks noChangeAspect="1"/>
            </p:cNvPicPr>
            <p:nvPr/>
          </p:nvPicPr>
          <p:blipFill>
            <a:blip r:embed="rId4" cstate="print"/>
            <a:srcRect/>
            <a:stretch>
              <a:fillRect/>
            </a:stretch>
          </p:blipFill>
          <p:spPr bwMode="auto">
            <a:xfrm>
              <a:off x="2956834" y="5520254"/>
              <a:ext cx="1038225" cy="486228"/>
            </a:xfrm>
            <a:prstGeom prst="rect">
              <a:avLst/>
            </a:prstGeom>
            <a:noFill/>
            <a:ln w="9525">
              <a:noFill/>
              <a:miter lim="800000"/>
              <a:headEnd/>
              <a:tailEnd/>
            </a:ln>
            <a:effectLst>
              <a:outerShdw blurRad="50800" dist="38100" dir="2700000" algn="tl" rotWithShape="0">
                <a:prstClr val="black">
                  <a:alpha val="40000"/>
                </a:prstClr>
              </a:outerShdw>
            </a:effec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txBox="1">
            <a:spLocks noChangeArrowheads="1"/>
          </p:cNvSpPr>
          <p:nvPr/>
        </p:nvSpPr>
        <p:spPr>
          <a:xfrm>
            <a:off x="819808" y="228600"/>
            <a:ext cx="7943192" cy="1244600"/>
          </a:xfrm>
          <a:prstGeom prst="rect">
            <a:avLst/>
          </a:prstGeom>
        </p:spPr>
        <p:txBody>
          <a:bodyPr/>
          <a:lstStyle/>
          <a:p>
            <a:pPr>
              <a:lnSpc>
                <a:spcPct val="90000"/>
              </a:lnSpc>
              <a:defRPr/>
            </a:pPr>
            <a:r>
              <a:rPr lang="en-US" sz="4800" kern="0" dirty="0">
                <a:gradFill flip="none" rotWithShape="1">
                  <a:gsLst>
                    <a:gs pos="0">
                      <a:srgbClr val="F2C160">
                        <a:shade val="30000"/>
                        <a:satMod val="115000"/>
                      </a:srgbClr>
                    </a:gs>
                    <a:gs pos="50000">
                      <a:srgbClr val="F2C160">
                        <a:shade val="67500"/>
                        <a:satMod val="115000"/>
                      </a:srgbClr>
                    </a:gs>
                    <a:gs pos="100000">
                      <a:srgbClr val="F2C160">
                        <a:shade val="100000"/>
                        <a:satMod val="115000"/>
                      </a:srgbClr>
                    </a:gs>
                  </a:gsLst>
                  <a:lin ang="16200000" scaled="1"/>
                  <a:tileRect/>
                </a:gradFill>
                <a:effectLst>
                  <a:outerShdw blurRad="38100" dist="38100" dir="2700000" algn="tl">
                    <a:srgbClr val="000000"/>
                  </a:outerShdw>
                </a:effectLst>
                <a:latin typeface="+mj-lt"/>
                <a:ea typeface="+mj-ea"/>
                <a:cs typeface="+mj-cs"/>
              </a:rPr>
              <a:t>XNA Framework</a:t>
            </a:r>
          </a:p>
          <a:p>
            <a:pPr>
              <a:lnSpc>
                <a:spcPct val="90000"/>
              </a:lnSpc>
              <a:defRPr/>
            </a:pPr>
            <a:r>
              <a:rPr lang="en-US" sz="3600" kern="0" dirty="0" err="1" smtClean="0">
                <a:solidFill>
                  <a:srgbClr val="FFC000"/>
                </a:solidFill>
                <a:effectLst>
                  <a:outerShdw blurRad="38100" dist="38100" dir="2700000" algn="tl">
                    <a:srgbClr val="000000"/>
                  </a:outerShdw>
                </a:effectLst>
                <a:latin typeface="+mj-lt"/>
                <a:ea typeface="+mj-ea"/>
                <a:cs typeface="+mj-cs"/>
              </a:rPr>
              <a:t>Camadas</a:t>
            </a:r>
            <a:endParaRPr lang="en-US" sz="3600" kern="0" dirty="0">
              <a:solidFill>
                <a:srgbClr val="FFC000"/>
              </a:solidFill>
              <a:effectLst>
                <a:outerShdw blurRad="38100" dist="38100" dir="2700000" algn="tl">
                  <a:srgbClr val="000000"/>
                </a:outerShdw>
              </a:effectLst>
              <a:latin typeface="+mj-lt"/>
              <a:ea typeface="+mj-ea"/>
              <a:cs typeface="+mj-cs"/>
            </a:endParaRPr>
          </a:p>
        </p:txBody>
      </p:sp>
      <p:grpSp>
        <p:nvGrpSpPr>
          <p:cNvPr id="2" name="Group 87"/>
          <p:cNvGrpSpPr/>
          <p:nvPr/>
        </p:nvGrpSpPr>
        <p:grpSpPr>
          <a:xfrm>
            <a:off x="1235090" y="2575745"/>
            <a:ext cx="7593600" cy="1155478"/>
            <a:chOff x="688975" y="2282825"/>
            <a:chExt cx="7769225" cy="1143000"/>
          </a:xfrm>
          <a:scene3d>
            <a:camera prst="orthographicFront">
              <a:rot lat="0" lon="0" rev="0"/>
            </a:camera>
            <a:lightRig rig="balanced" dir="t">
              <a:rot lat="0" lon="0" rev="8700000"/>
            </a:lightRig>
          </a:scene3d>
        </p:grpSpPr>
        <p:sp>
          <p:nvSpPr>
            <p:cNvPr id="39" name="Rounded Rectangle 48196"/>
            <p:cNvSpPr>
              <a:spLocks noChangeArrowheads="1"/>
            </p:cNvSpPr>
            <p:nvPr/>
          </p:nvSpPr>
          <p:spPr bwMode="auto">
            <a:xfrm>
              <a:off x="688975" y="2282825"/>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smtClean="0">
                  <a:solidFill>
                    <a:schemeClr val="accent2"/>
                  </a:solidFill>
                  <a:effectLst>
                    <a:outerShdw blurRad="38100" dist="38100" dir="2700000" algn="tl">
                      <a:srgbClr val="000000"/>
                    </a:outerShdw>
                  </a:effectLst>
                  <a:cs typeface="+mn-cs"/>
                </a:rPr>
                <a:t>Framework</a:t>
              </a:r>
            </a:p>
            <a:p>
              <a:pPr>
                <a:defRPr/>
              </a:pPr>
              <a:r>
                <a:rPr lang="en-US" sz="1600" b="1" dirty="0" smtClean="0">
                  <a:solidFill>
                    <a:schemeClr val="accent2"/>
                  </a:solidFill>
                  <a:effectLst>
                    <a:outerShdw blurRad="38100" dist="38100" dir="2700000" algn="tl">
                      <a:srgbClr val="000000"/>
                    </a:outerShdw>
                  </a:effectLst>
                </a:rPr>
                <a:t>(</a:t>
              </a:r>
              <a:r>
                <a:rPr lang="en-US" sz="1600" b="1" dirty="0" err="1" smtClean="0">
                  <a:solidFill>
                    <a:schemeClr val="accent2"/>
                  </a:solidFill>
                  <a:effectLst>
                    <a:outerShdw blurRad="38100" dist="38100" dir="2700000" algn="tl">
                      <a:srgbClr val="000000"/>
                    </a:outerShdw>
                  </a:effectLst>
                </a:rPr>
                <a:t>extensões</a:t>
              </a:r>
              <a:r>
                <a:rPr lang="en-US" sz="1600" b="1" dirty="0" smtClean="0">
                  <a:solidFill>
                    <a:schemeClr val="accent2"/>
                  </a:solidFill>
                  <a:effectLst>
                    <a:outerShdw blurRad="38100" dist="38100" dir="2700000" algn="tl">
                      <a:srgbClr val="000000"/>
                    </a:outerShdw>
                  </a:effectLst>
                </a:rPr>
                <a:t>)</a:t>
              </a:r>
              <a:endParaRPr lang="en-US" sz="1600" b="1" dirty="0">
                <a:solidFill>
                  <a:schemeClr val="accent2"/>
                </a:solidFill>
                <a:effectLst>
                  <a:outerShdw blurRad="38100" dist="38100" dir="2700000" algn="tl">
                    <a:srgbClr val="000000"/>
                  </a:outerShdw>
                </a:effectLst>
                <a:cs typeface="+mn-cs"/>
              </a:endParaRPr>
            </a:p>
          </p:txBody>
        </p:sp>
        <p:grpSp>
          <p:nvGrpSpPr>
            <p:cNvPr id="3" name="Group 83"/>
            <p:cNvGrpSpPr/>
            <p:nvPr/>
          </p:nvGrpSpPr>
          <p:grpSpPr>
            <a:xfrm>
              <a:off x="2181227" y="2495549"/>
              <a:ext cx="6172198" cy="733425"/>
              <a:chOff x="2181227" y="2495549"/>
              <a:chExt cx="6172198" cy="733425"/>
            </a:xfrm>
          </p:grpSpPr>
          <p:sp>
            <p:nvSpPr>
              <p:cNvPr id="41" name="Rounded Rectangle 63"/>
              <p:cNvSpPr/>
              <p:nvPr/>
            </p:nvSpPr>
            <p:spPr bwMode="auto">
              <a:xfrm>
                <a:off x="2181227" y="2495549"/>
                <a:ext cx="2971800" cy="733425"/>
              </a:xfrm>
              <a:prstGeom prst="roundRect">
                <a:avLst/>
              </a:prstGeom>
              <a:gradFill flip="none" rotWithShape="1">
                <a:gsLst>
                  <a:gs pos="0">
                    <a:srgbClr val="00B050">
                      <a:shade val="30000"/>
                      <a:satMod val="115000"/>
                      <a:alpha val="2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prstClr val="black">
                          <a:alpha val="70000"/>
                        </a:prstClr>
                      </a:outerShdw>
                    </a:effectLst>
                    <a:cs typeface="+mn-cs"/>
                  </a:rPr>
                  <a:t>Modelo</a:t>
                </a:r>
                <a:r>
                  <a:rPr lang="en-US" sz="1600" dirty="0" smtClean="0">
                    <a:effectLst>
                      <a:outerShdw blurRad="50800" dist="38100" dir="2700000" algn="tl" rotWithShape="0">
                        <a:prstClr val="black">
                          <a:alpha val="70000"/>
                        </a:prstClr>
                      </a:outerShdw>
                    </a:effectLst>
                    <a:cs typeface="+mn-cs"/>
                  </a:rPr>
                  <a:t> de </a:t>
                </a:r>
                <a:r>
                  <a:rPr lang="en-US" sz="1600" dirty="0" err="1" smtClean="0">
                    <a:effectLst>
                      <a:outerShdw blurRad="50800" dist="38100" dir="2700000" algn="tl" rotWithShape="0">
                        <a:prstClr val="black">
                          <a:alpha val="70000"/>
                        </a:prstClr>
                      </a:outerShdw>
                    </a:effectLst>
                    <a:cs typeface="+mn-cs"/>
                  </a:rPr>
                  <a:t>Aplicação</a:t>
                </a:r>
                <a:endParaRPr lang="en-US" sz="1600" dirty="0">
                  <a:effectLst>
                    <a:outerShdw blurRad="50800" dist="38100" dir="2700000" algn="tl" rotWithShape="0">
                      <a:prstClr val="black">
                        <a:alpha val="70000"/>
                      </a:prstClr>
                    </a:outerShdw>
                  </a:effectLst>
                  <a:cs typeface="+mn-cs"/>
                </a:endParaRPr>
              </a:p>
            </p:txBody>
          </p:sp>
          <p:sp>
            <p:nvSpPr>
              <p:cNvPr id="42" name="Rounded Rectangle 64"/>
              <p:cNvSpPr/>
              <p:nvPr/>
            </p:nvSpPr>
            <p:spPr bwMode="auto">
              <a:xfrm>
                <a:off x="5381625" y="2495549"/>
                <a:ext cx="2971800"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smtClean="0">
                    <a:effectLst>
                      <a:outerShdw blurRad="50800" dist="38100" dir="2700000" algn="tl" rotWithShape="0">
                        <a:prstClr val="black">
                          <a:alpha val="70000"/>
                        </a:prstClr>
                      </a:outerShdw>
                    </a:effectLst>
                    <a:cs typeface="+mn-cs"/>
                  </a:rPr>
                  <a:t>Pipeline de </a:t>
                </a:r>
                <a:r>
                  <a:rPr lang="en-US" sz="1600" dirty="0" err="1" smtClean="0">
                    <a:effectLst>
                      <a:outerShdw blurRad="50800" dist="38100" dir="2700000" algn="tl" rotWithShape="0">
                        <a:prstClr val="black">
                          <a:alpha val="70000"/>
                        </a:prstClr>
                      </a:outerShdw>
                    </a:effectLst>
                  </a:rPr>
                  <a:t>C</a:t>
                </a:r>
                <a:r>
                  <a:rPr lang="en-US" sz="1600" dirty="0" err="1" smtClean="0">
                    <a:effectLst>
                      <a:outerShdw blurRad="50800" dist="38100" dir="2700000" algn="tl" rotWithShape="0">
                        <a:prstClr val="black">
                          <a:alpha val="70000"/>
                        </a:prstClr>
                      </a:outerShdw>
                    </a:effectLst>
                    <a:cs typeface="+mn-cs"/>
                  </a:rPr>
                  <a:t>onteúdo</a:t>
                </a:r>
                <a:r>
                  <a:rPr lang="en-US" sz="1600" dirty="0" smtClean="0">
                    <a:effectLst>
                      <a:outerShdw blurRad="50800" dist="38100" dir="2700000" algn="tl" rotWithShape="0">
                        <a:prstClr val="black">
                          <a:alpha val="70000"/>
                        </a:prstClr>
                      </a:outerShdw>
                    </a:effectLst>
                    <a:cs typeface="+mn-cs"/>
                  </a:rPr>
                  <a:t/>
                </a:r>
                <a:br>
                  <a:rPr lang="en-US" sz="1600" dirty="0" smtClean="0">
                    <a:effectLst>
                      <a:outerShdw blurRad="50800" dist="38100" dir="2700000" algn="tl" rotWithShape="0">
                        <a:prstClr val="black">
                          <a:alpha val="70000"/>
                        </a:prstClr>
                      </a:outerShdw>
                    </a:effectLst>
                    <a:cs typeface="+mn-cs"/>
                  </a:rPr>
                </a:br>
                <a:r>
                  <a:rPr lang="en-US" sz="1600" dirty="0" smtClean="0">
                    <a:effectLst>
                      <a:outerShdw blurRad="50800" dist="38100" dir="2700000" algn="tl" rotWithShape="0">
                        <a:prstClr val="black">
                          <a:alpha val="70000"/>
                        </a:prstClr>
                      </a:outerShdw>
                    </a:effectLst>
                    <a:cs typeface="+mn-cs"/>
                  </a:rPr>
                  <a:t>(</a:t>
                </a:r>
                <a:r>
                  <a:rPr lang="en-US" sz="1600" i="1" dirty="0" smtClean="0">
                    <a:effectLst>
                      <a:outerShdw blurRad="50800" dist="38100" dir="2700000" algn="tl" rotWithShape="0">
                        <a:prstClr val="black">
                          <a:alpha val="70000"/>
                        </a:prstClr>
                      </a:outerShdw>
                    </a:effectLst>
                    <a:cs typeface="+mn-cs"/>
                  </a:rPr>
                  <a:t>content pipeline</a:t>
                </a:r>
                <a:r>
                  <a:rPr lang="en-US" sz="1600" dirty="0" smtClean="0">
                    <a:effectLst>
                      <a:outerShdw blurRad="50800" dist="38100" dir="2700000" algn="tl" rotWithShape="0">
                        <a:prstClr val="black">
                          <a:alpha val="70000"/>
                        </a:prstClr>
                      </a:outerShdw>
                    </a:effectLst>
                    <a:cs typeface="+mn-cs"/>
                  </a:rPr>
                  <a:t>)</a:t>
                </a:r>
                <a:endParaRPr lang="en-US" sz="1600" dirty="0">
                  <a:effectLst>
                    <a:outerShdw blurRad="50800" dist="38100" dir="2700000" algn="tl" rotWithShape="0">
                      <a:prstClr val="black">
                        <a:alpha val="70000"/>
                      </a:prstClr>
                    </a:outerShdw>
                  </a:effectLst>
                  <a:cs typeface="+mn-cs"/>
                </a:endParaRPr>
              </a:p>
            </p:txBody>
          </p:sp>
        </p:grpSp>
      </p:grpSp>
      <p:grpSp>
        <p:nvGrpSpPr>
          <p:cNvPr id="4" name="Grupo 63"/>
          <p:cNvGrpSpPr/>
          <p:nvPr/>
        </p:nvGrpSpPr>
        <p:grpSpPr>
          <a:xfrm>
            <a:off x="1235090" y="3774558"/>
            <a:ext cx="7593600" cy="1155478"/>
            <a:chOff x="1235090" y="3774558"/>
            <a:chExt cx="7593600" cy="1155478"/>
          </a:xfrm>
        </p:grpSpPr>
        <p:sp>
          <p:nvSpPr>
            <p:cNvPr id="44" name="Rounded Rectangle 48195"/>
            <p:cNvSpPr>
              <a:spLocks noChangeArrowheads="1"/>
            </p:cNvSpPr>
            <p:nvPr/>
          </p:nvSpPr>
          <p:spPr bwMode="auto">
            <a:xfrm>
              <a:off x="1235090" y="3774558"/>
              <a:ext cx="7593600" cy="1155478"/>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rstMaterial="clear">
              <a:bevelT h="63500"/>
            </a:sp3d>
          </p:spPr>
          <p:txBody>
            <a:bodyPr wrap="none" anchor="ctr"/>
            <a:lstStyle/>
            <a:p>
              <a:pPr>
                <a:defRPr/>
              </a:pPr>
              <a:r>
                <a:rPr lang="en-US" sz="1600" b="1" dirty="0" smtClean="0">
                  <a:solidFill>
                    <a:schemeClr val="accent2"/>
                  </a:solidFill>
                  <a:effectLst>
                    <a:outerShdw blurRad="38100" dist="38100" dir="2700000" algn="tl">
                      <a:srgbClr val="000000"/>
                    </a:outerShdw>
                  </a:effectLst>
                  <a:cs typeface="+mn-cs"/>
                </a:rPr>
                <a:t>Framework</a:t>
              </a:r>
            </a:p>
            <a:p>
              <a:pPr>
                <a:defRPr/>
              </a:pPr>
              <a:r>
                <a:rPr lang="en-US" sz="1600" b="1" dirty="0" smtClean="0">
                  <a:solidFill>
                    <a:schemeClr val="accent2"/>
                  </a:solidFill>
                  <a:effectLst>
                    <a:outerShdw blurRad="38100" dist="38100" dir="2700000" algn="tl">
                      <a:srgbClr val="000000"/>
                    </a:outerShdw>
                  </a:effectLst>
                </a:rPr>
                <a:t>(</a:t>
              </a:r>
              <a:r>
                <a:rPr lang="en-US" sz="1600" b="1" dirty="0" err="1" smtClean="0">
                  <a:solidFill>
                    <a:schemeClr val="accent2"/>
                  </a:solidFill>
                  <a:effectLst>
                    <a:outerShdw blurRad="38100" dist="38100" dir="2700000" algn="tl">
                      <a:srgbClr val="000000"/>
                    </a:outerShdw>
                  </a:effectLst>
                </a:rPr>
                <a:t>núcleo</a:t>
              </a:r>
              <a:r>
                <a:rPr lang="en-US" sz="1600" b="1" dirty="0" smtClean="0">
                  <a:solidFill>
                    <a:schemeClr val="accent2"/>
                  </a:solidFill>
                  <a:effectLst>
                    <a:outerShdw blurRad="38100" dist="38100" dir="2700000" algn="tl">
                      <a:srgbClr val="000000"/>
                    </a:outerShdw>
                  </a:effectLst>
                </a:rPr>
                <a:t>)</a:t>
              </a:r>
              <a:endParaRPr lang="en-US" sz="1600" b="1" dirty="0">
                <a:solidFill>
                  <a:schemeClr val="accent2"/>
                </a:solidFill>
                <a:effectLst>
                  <a:outerShdw blurRad="38100" dist="38100" dir="2700000" algn="tl">
                    <a:srgbClr val="000000"/>
                  </a:outerShdw>
                </a:effectLst>
                <a:cs typeface="+mn-cs"/>
              </a:endParaRPr>
            </a:p>
          </p:txBody>
        </p:sp>
        <p:grpSp>
          <p:nvGrpSpPr>
            <p:cNvPr id="5" name="Group 82"/>
            <p:cNvGrpSpPr/>
            <p:nvPr/>
          </p:nvGrpSpPr>
          <p:grpSpPr>
            <a:xfrm>
              <a:off x="2499305" y="3975163"/>
              <a:ext cx="6290545" cy="750017"/>
              <a:chOff x="2181227" y="3781424"/>
              <a:chExt cx="7425223" cy="741917"/>
            </a:xfrm>
            <a:scene3d>
              <a:camera prst="orthographicFront">
                <a:rot lat="0" lon="0" rev="0"/>
              </a:camera>
              <a:lightRig rig="balanced" dir="t">
                <a:rot lat="0" lon="0" rev="8700000"/>
              </a:lightRig>
            </a:scene3d>
          </p:grpSpPr>
          <p:sp>
            <p:nvSpPr>
              <p:cNvPr id="46" name="Rounded Rectangle 65"/>
              <p:cNvSpPr/>
              <p:nvPr/>
            </p:nvSpPr>
            <p:spPr bwMode="auto">
              <a:xfrm>
                <a:off x="2181227"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Graphics</a:t>
                </a:r>
              </a:p>
            </p:txBody>
          </p:sp>
          <p:sp>
            <p:nvSpPr>
              <p:cNvPr id="47" name="Rounded Rectangle 66"/>
              <p:cNvSpPr/>
              <p:nvPr/>
            </p:nvSpPr>
            <p:spPr bwMode="auto">
              <a:xfrm>
                <a:off x="3436146"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Audio</a:t>
                </a:r>
              </a:p>
            </p:txBody>
          </p:sp>
          <p:sp>
            <p:nvSpPr>
              <p:cNvPr id="48" name="Rounded Rectangle 67"/>
              <p:cNvSpPr/>
              <p:nvPr/>
            </p:nvSpPr>
            <p:spPr bwMode="auto">
              <a:xfrm>
                <a:off x="4691065"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Input</a:t>
                </a:r>
              </a:p>
            </p:txBody>
          </p:sp>
          <p:sp>
            <p:nvSpPr>
              <p:cNvPr id="49" name="Rounded Rectangle 68"/>
              <p:cNvSpPr/>
              <p:nvPr/>
            </p:nvSpPr>
            <p:spPr bwMode="auto">
              <a:xfrm>
                <a:off x="5945984"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Math</a:t>
                </a:r>
              </a:p>
            </p:txBody>
          </p:sp>
          <p:sp>
            <p:nvSpPr>
              <p:cNvPr id="50" name="Rounded Rectangle 69"/>
              <p:cNvSpPr/>
              <p:nvPr/>
            </p:nvSpPr>
            <p:spPr bwMode="auto">
              <a:xfrm>
                <a:off x="7200902"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Storage</a:t>
                </a:r>
              </a:p>
            </p:txBody>
          </p:sp>
          <p:sp>
            <p:nvSpPr>
              <p:cNvPr id="36" name="Rounded Rectangle 69"/>
              <p:cNvSpPr/>
              <p:nvPr/>
            </p:nvSpPr>
            <p:spPr bwMode="auto">
              <a:xfrm>
                <a:off x="8453927" y="3791821"/>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smtClean="0">
                    <a:effectLst>
                      <a:outerShdw blurRad="50800" dist="38100" dir="2700000" algn="tl" rotWithShape="0">
                        <a:schemeClr val="bg2">
                          <a:alpha val="70000"/>
                        </a:schemeClr>
                      </a:outerShdw>
                    </a:effectLst>
                    <a:cs typeface="+mn-cs"/>
                  </a:rPr>
                  <a:t>Network</a:t>
                </a:r>
                <a:endParaRPr lang="en-US" sz="1600" dirty="0">
                  <a:effectLst>
                    <a:outerShdw blurRad="50800" dist="38100" dir="2700000" algn="tl" rotWithShape="0">
                      <a:schemeClr val="bg2">
                        <a:alpha val="70000"/>
                      </a:schemeClr>
                    </a:outerShdw>
                  </a:effectLst>
                  <a:cs typeface="+mn-cs"/>
                </a:endParaRPr>
              </a:p>
            </p:txBody>
          </p:sp>
        </p:grpSp>
      </p:grpSp>
      <p:grpSp>
        <p:nvGrpSpPr>
          <p:cNvPr id="6" name="Group 85"/>
          <p:cNvGrpSpPr/>
          <p:nvPr/>
        </p:nvGrpSpPr>
        <p:grpSpPr>
          <a:xfrm>
            <a:off x="1235090" y="4973370"/>
            <a:ext cx="7614620" cy="1155478"/>
            <a:chOff x="688975" y="4883150"/>
            <a:chExt cx="7769225" cy="1143000"/>
          </a:xfrm>
          <a:scene3d>
            <a:camera prst="orthographicFront">
              <a:rot lat="0" lon="0" rev="0"/>
            </a:camera>
            <a:lightRig rig="balanced" dir="t">
              <a:rot lat="0" lon="0" rev="8700000"/>
            </a:lightRig>
          </a:scene3d>
        </p:grpSpPr>
        <p:sp>
          <p:nvSpPr>
            <p:cNvPr id="52" name="Rounded Rectangle 48194"/>
            <p:cNvSpPr>
              <a:spLocks noChangeArrowheads="1"/>
            </p:cNvSpPr>
            <p:nvPr/>
          </p:nvSpPr>
          <p:spPr bwMode="auto">
            <a:xfrm>
              <a:off x="688975" y="4883150"/>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err="1" smtClean="0">
                  <a:solidFill>
                    <a:schemeClr val="accent2"/>
                  </a:solidFill>
                  <a:effectLst>
                    <a:outerShdw blurRad="38100" dist="38100" dir="2700000" algn="tl">
                      <a:srgbClr val="000000"/>
                    </a:outerShdw>
                  </a:effectLst>
                  <a:cs typeface="+mn-cs"/>
                </a:rPr>
                <a:t>Plataforma</a:t>
              </a:r>
              <a:endParaRPr lang="en-US" sz="1600" dirty="0">
                <a:solidFill>
                  <a:schemeClr val="accent2"/>
                </a:solidFill>
                <a:latin typeface="Arial" charset="0"/>
                <a:cs typeface="+mn-cs"/>
              </a:endParaRPr>
            </a:p>
          </p:txBody>
        </p:sp>
        <p:grpSp>
          <p:nvGrpSpPr>
            <p:cNvPr id="7" name="Group 81"/>
            <p:cNvGrpSpPr/>
            <p:nvPr/>
          </p:nvGrpSpPr>
          <p:grpSpPr>
            <a:xfrm>
              <a:off x="2181227" y="5095875"/>
              <a:ext cx="6172198" cy="731520"/>
              <a:chOff x="2181227" y="5095875"/>
              <a:chExt cx="6172198" cy="731520"/>
            </a:xfrm>
          </p:grpSpPr>
          <p:sp>
            <p:nvSpPr>
              <p:cNvPr id="54" name="Rounded Rectangle 70"/>
              <p:cNvSpPr/>
              <p:nvPr/>
            </p:nvSpPr>
            <p:spPr bwMode="auto">
              <a:xfrm>
                <a:off x="218122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Direct3D</a:t>
                </a:r>
              </a:p>
            </p:txBody>
          </p:sp>
          <p:sp>
            <p:nvSpPr>
              <p:cNvPr id="55" name="Rounded Rectangle 71"/>
              <p:cNvSpPr/>
              <p:nvPr/>
            </p:nvSpPr>
            <p:spPr bwMode="auto">
              <a:xfrm>
                <a:off x="377507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XACT</a:t>
                </a:r>
              </a:p>
            </p:txBody>
          </p:sp>
          <p:sp>
            <p:nvSpPr>
              <p:cNvPr id="56" name="Rounded Rectangle 72"/>
              <p:cNvSpPr/>
              <p:nvPr/>
            </p:nvSpPr>
            <p:spPr bwMode="auto">
              <a:xfrm>
                <a:off x="536892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XINPUT</a:t>
                </a:r>
              </a:p>
            </p:txBody>
          </p:sp>
          <p:sp>
            <p:nvSpPr>
              <p:cNvPr id="57" name="Rounded Rectangle 73"/>
              <p:cNvSpPr/>
              <p:nvPr/>
            </p:nvSpPr>
            <p:spPr bwMode="auto">
              <a:xfrm>
                <a:off x="6962777" y="5095875"/>
                <a:ext cx="139064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XCONTENT</a:t>
                </a:r>
              </a:p>
            </p:txBody>
          </p:sp>
        </p:grpSp>
      </p:grpSp>
      <p:grpSp>
        <p:nvGrpSpPr>
          <p:cNvPr id="8" name="Group 88"/>
          <p:cNvGrpSpPr/>
          <p:nvPr/>
        </p:nvGrpSpPr>
        <p:grpSpPr>
          <a:xfrm>
            <a:off x="1235090" y="1378537"/>
            <a:ext cx="7604110" cy="1155478"/>
            <a:chOff x="688975" y="984250"/>
            <a:chExt cx="7769225" cy="1143000"/>
          </a:xfrm>
          <a:scene3d>
            <a:camera prst="orthographicFront">
              <a:rot lat="0" lon="0" rev="0"/>
            </a:camera>
            <a:lightRig rig="balanced" dir="t">
              <a:rot lat="0" lon="0" rev="8700000"/>
            </a:lightRig>
          </a:scene3d>
        </p:grpSpPr>
        <p:sp>
          <p:nvSpPr>
            <p:cNvPr id="59" name="Rounded Rectangle 48197"/>
            <p:cNvSpPr>
              <a:spLocks noChangeArrowheads="1"/>
            </p:cNvSpPr>
            <p:nvPr/>
          </p:nvSpPr>
          <p:spPr bwMode="auto">
            <a:xfrm>
              <a:off x="688975" y="984250"/>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err="1" smtClean="0">
                  <a:solidFill>
                    <a:schemeClr val="accent2"/>
                  </a:solidFill>
                  <a:effectLst>
                    <a:outerShdw blurRad="38100" dist="38100" dir="2700000" algn="tl">
                      <a:srgbClr val="000000"/>
                    </a:outerShdw>
                  </a:effectLst>
                  <a:cs typeface="+mn-cs"/>
                </a:rPr>
                <a:t>Jogos</a:t>
              </a:r>
              <a:endParaRPr lang="en-US" sz="1600" dirty="0">
                <a:solidFill>
                  <a:schemeClr val="accent2"/>
                </a:solidFill>
                <a:latin typeface="Arial" charset="0"/>
                <a:cs typeface="+mn-cs"/>
              </a:endParaRPr>
            </a:p>
          </p:txBody>
        </p:sp>
        <p:grpSp>
          <p:nvGrpSpPr>
            <p:cNvPr id="9" name="Group 84"/>
            <p:cNvGrpSpPr/>
            <p:nvPr/>
          </p:nvGrpSpPr>
          <p:grpSpPr>
            <a:xfrm>
              <a:off x="2181227" y="1190625"/>
              <a:ext cx="6172198" cy="731520"/>
              <a:chOff x="2181227" y="1190625"/>
              <a:chExt cx="6172198" cy="731520"/>
            </a:xfrm>
          </p:grpSpPr>
          <p:sp>
            <p:nvSpPr>
              <p:cNvPr id="61" name="Rounded Rectangle 74"/>
              <p:cNvSpPr/>
              <p:nvPr/>
            </p:nvSpPr>
            <p:spPr bwMode="auto">
              <a:xfrm>
                <a:off x="2181227" y="119062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Starter Kits</a:t>
                </a:r>
              </a:p>
            </p:txBody>
          </p:sp>
          <p:sp>
            <p:nvSpPr>
              <p:cNvPr id="62" name="Rounded Rectangle 75"/>
              <p:cNvSpPr/>
              <p:nvPr/>
            </p:nvSpPr>
            <p:spPr bwMode="auto">
              <a:xfrm>
                <a:off x="3775330" y="1190625"/>
                <a:ext cx="1389888" cy="73152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Código</a:t>
                </a:r>
                <a:endParaRPr lang="en-US" sz="1600" dirty="0">
                  <a:effectLst>
                    <a:outerShdw blurRad="50800" dist="38100" dir="2700000" algn="tl" rotWithShape="0">
                      <a:schemeClr val="bg2">
                        <a:alpha val="70000"/>
                      </a:schemeClr>
                    </a:outerShdw>
                  </a:effectLst>
                  <a:cs typeface="+mn-cs"/>
                </a:endParaRPr>
              </a:p>
            </p:txBody>
          </p:sp>
          <p:sp>
            <p:nvSpPr>
              <p:cNvPr id="63" name="Rounded Rectangle 76"/>
              <p:cNvSpPr/>
              <p:nvPr/>
            </p:nvSpPr>
            <p:spPr bwMode="auto">
              <a:xfrm>
                <a:off x="5369433" y="1190625"/>
                <a:ext cx="1389888" cy="73152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Conteúdo</a:t>
                </a:r>
                <a:endParaRPr lang="en-US" sz="1600" dirty="0">
                  <a:effectLst>
                    <a:outerShdw blurRad="50800" dist="38100" dir="2700000" algn="tl" rotWithShape="0">
                      <a:schemeClr val="bg2">
                        <a:alpha val="70000"/>
                      </a:schemeClr>
                    </a:outerShdw>
                  </a:effectLst>
                  <a:cs typeface="+mn-cs"/>
                </a:endParaRPr>
              </a:p>
            </p:txBody>
          </p:sp>
          <p:sp>
            <p:nvSpPr>
              <p:cNvPr id="82" name="Rounded Rectangle 77"/>
              <p:cNvSpPr/>
              <p:nvPr/>
            </p:nvSpPr>
            <p:spPr bwMode="auto">
              <a:xfrm>
                <a:off x="6963537" y="1190625"/>
                <a:ext cx="1389888" cy="73152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Componentes</a:t>
                </a:r>
                <a:endParaRPr lang="en-US" sz="1600" dirty="0">
                  <a:effectLst>
                    <a:outerShdw blurRad="50800" dist="38100" dir="2700000" algn="tl" rotWithShape="0">
                      <a:schemeClr val="bg2">
                        <a:alpha val="70000"/>
                      </a:schemeClr>
                    </a:outerShdw>
                  </a:effectLst>
                  <a:cs typeface="+mn-cs"/>
                </a:endParaRPr>
              </a:p>
            </p:txBody>
          </p:sp>
        </p:grpSp>
      </p:grpSp>
      <p:grpSp>
        <p:nvGrpSpPr>
          <p:cNvPr id="10" name="Group 84"/>
          <p:cNvGrpSpPr>
            <a:grpSpLocks/>
          </p:cNvGrpSpPr>
          <p:nvPr/>
        </p:nvGrpSpPr>
        <p:grpSpPr bwMode="auto">
          <a:xfrm>
            <a:off x="1229710" y="6286128"/>
            <a:ext cx="5465380" cy="369111"/>
            <a:chOff x="552450" y="6353175"/>
            <a:chExt cx="5382387" cy="365760"/>
          </a:xfrm>
        </p:grpSpPr>
        <p:sp>
          <p:nvSpPr>
            <p:cNvPr id="85" name="TextBox 8202"/>
            <p:cNvSpPr txBox="1">
              <a:spLocks noChangeArrowheads="1"/>
            </p:cNvSpPr>
            <p:nvPr/>
          </p:nvSpPr>
          <p:spPr bwMode="auto">
            <a:xfrm>
              <a:off x="552450" y="6362721"/>
              <a:ext cx="1122190" cy="335481"/>
            </a:xfrm>
            <a:prstGeom prst="rect">
              <a:avLst/>
            </a:prstGeom>
            <a:noFill/>
            <a:ln w="9525">
              <a:noFill/>
              <a:miter lim="800000"/>
              <a:headEnd/>
              <a:tailEnd/>
            </a:ln>
          </p:spPr>
          <p:txBody>
            <a:bodyPr>
              <a:spAutoFit/>
            </a:bodyPr>
            <a:lstStyle/>
            <a:p>
              <a:pPr algn="ctr">
                <a:defRPr/>
              </a:pPr>
              <a:r>
                <a:rPr lang="en-US" sz="1600" b="1" dirty="0" err="1" smtClean="0">
                  <a:solidFill>
                    <a:schemeClr val="accent2"/>
                  </a:solidFill>
                  <a:effectLst>
                    <a:outerShdw dist="25400" dir="4020000" algn="tl" rotWithShape="0">
                      <a:prstClr val="black"/>
                    </a:outerShdw>
                  </a:effectLst>
                  <a:cs typeface="+mn-cs"/>
                </a:rPr>
                <a:t>L</a:t>
              </a:r>
              <a:r>
                <a:rPr lang="en-US" sz="1400" b="1" dirty="0" err="1" smtClean="0">
                  <a:solidFill>
                    <a:schemeClr val="accent2"/>
                  </a:solidFill>
                  <a:effectLst>
                    <a:outerShdw dist="25400" dir="4020000" algn="tl" rotWithShape="0">
                      <a:prstClr val="black"/>
                    </a:outerShdw>
                  </a:effectLst>
                  <a:cs typeface="+mn-cs"/>
                </a:rPr>
                <a:t>egenda</a:t>
              </a:r>
              <a:endParaRPr lang="en-US" sz="1600" b="1" dirty="0">
                <a:solidFill>
                  <a:schemeClr val="accent2"/>
                </a:solidFill>
                <a:effectLst>
                  <a:outerShdw dist="25400" dir="4020000" algn="tl" rotWithShape="0">
                    <a:prstClr val="black"/>
                  </a:outerShdw>
                </a:effectLst>
                <a:cs typeface="+mn-cs"/>
              </a:endParaRPr>
            </a:p>
          </p:txBody>
        </p:sp>
        <p:sp>
          <p:nvSpPr>
            <p:cNvPr id="86" name="Rounded Rectangle 78"/>
            <p:cNvSpPr/>
            <p:nvPr/>
          </p:nvSpPr>
          <p:spPr bwMode="auto">
            <a:xfrm>
              <a:off x="1590677" y="6353175"/>
              <a:ext cx="1371600" cy="36576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smtClean="0">
                  <a:effectLst>
                    <a:outerShdw blurRad="50800" dist="38100" dir="2700000" algn="tl" rotWithShape="0">
                      <a:schemeClr val="bg2">
                        <a:alpha val="70000"/>
                      </a:schemeClr>
                    </a:outerShdw>
                  </a:effectLst>
                  <a:cs typeface="+mn-cs"/>
                </a:rPr>
                <a:t>XNA  </a:t>
              </a:r>
              <a:r>
                <a:rPr lang="en-US" sz="1200" dirty="0" err="1" smtClean="0">
                  <a:effectLst>
                    <a:outerShdw blurRad="50800" dist="38100" dir="2700000" algn="tl" rotWithShape="0">
                      <a:schemeClr val="bg2">
                        <a:alpha val="70000"/>
                      </a:schemeClr>
                    </a:outerShdw>
                  </a:effectLst>
                  <a:cs typeface="+mn-cs"/>
                </a:rPr>
                <a:t>já</a:t>
              </a:r>
              <a:r>
                <a:rPr lang="en-US" sz="1200" dirty="0" smtClean="0">
                  <a:effectLst>
                    <a:outerShdw blurRad="50800" dist="38100" dir="2700000" algn="tl" rotWithShape="0">
                      <a:schemeClr val="bg2">
                        <a:alpha val="70000"/>
                      </a:schemeClr>
                    </a:outerShdw>
                  </a:effectLst>
                  <a:cs typeface="+mn-cs"/>
                </a:rPr>
                <a:t> </a:t>
              </a:r>
              <a:r>
                <a:rPr lang="en-US" sz="1200" dirty="0" err="1" smtClean="0">
                  <a:effectLst>
                    <a:outerShdw blurRad="50800" dist="38100" dir="2700000" algn="tl" rotWithShape="0">
                      <a:schemeClr val="bg2">
                        <a:alpha val="70000"/>
                      </a:schemeClr>
                    </a:outerShdw>
                  </a:effectLst>
                  <a:cs typeface="+mn-cs"/>
                </a:rPr>
                <a:t>provê</a:t>
              </a:r>
              <a:endParaRPr lang="en-US" sz="1200" dirty="0">
                <a:effectLst>
                  <a:outerShdw blurRad="50800" dist="38100" dir="2700000" algn="tl" rotWithShape="0">
                    <a:schemeClr val="bg2">
                      <a:alpha val="70000"/>
                    </a:schemeClr>
                  </a:outerShdw>
                </a:effectLst>
                <a:cs typeface="+mn-cs"/>
              </a:endParaRPr>
            </a:p>
          </p:txBody>
        </p:sp>
        <p:sp>
          <p:nvSpPr>
            <p:cNvPr id="87" name="Rounded Rectangle 79"/>
            <p:cNvSpPr/>
            <p:nvPr/>
          </p:nvSpPr>
          <p:spPr bwMode="auto">
            <a:xfrm>
              <a:off x="3076957" y="6353175"/>
              <a:ext cx="1371600" cy="36576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err="1" smtClean="0">
                  <a:effectLst>
                    <a:outerShdw blurRad="50800" dist="38100" dir="2700000" algn="tl" rotWithShape="0">
                      <a:schemeClr val="bg2">
                        <a:alpha val="70000"/>
                      </a:schemeClr>
                    </a:outerShdw>
                  </a:effectLst>
                  <a:cs typeface="+mn-cs"/>
                </a:rPr>
                <a:t>Você</a:t>
              </a:r>
              <a:r>
                <a:rPr lang="en-US" sz="1200" dirty="0" smtClean="0">
                  <a:effectLst>
                    <a:outerShdw blurRad="50800" dist="38100" dir="2700000" algn="tl" rotWithShape="0">
                      <a:schemeClr val="bg2">
                        <a:alpha val="70000"/>
                      </a:schemeClr>
                    </a:outerShdw>
                  </a:effectLst>
                  <a:cs typeface="+mn-cs"/>
                </a:rPr>
                <a:t> </a:t>
              </a:r>
              <a:r>
                <a:rPr lang="en-US" sz="1200" dirty="0" err="1" smtClean="0">
                  <a:effectLst>
                    <a:outerShdw blurRad="50800" dist="38100" dir="2700000" algn="tl" rotWithShape="0">
                      <a:schemeClr val="bg2">
                        <a:alpha val="70000"/>
                      </a:schemeClr>
                    </a:outerShdw>
                  </a:effectLst>
                  <a:cs typeface="+mn-cs"/>
                </a:rPr>
                <a:t>cria</a:t>
              </a:r>
              <a:endParaRPr lang="en-US" sz="1200" dirty="0">
                <a:effectLst>
                  <a:outerShdw blurRad="50800" dist="38100" dir="2700000" algn="tl" rotWithShape="0">
                    <a:schemeClr val="bg2">
                      <a:alpha val="70000"/>
                    </a:schemeClr>
                  </a:outerShdw>
                </a:effectLst>
                <a:cs typeface="+mn-cs"/>
              </a:endParaRPr>
            </a:p>
          </p:txBody>
        </p:sp>
        <p:sp>
          <p:nvSpPr>
            <p:cNvPr id="88" name="Rounded Rectangle 80"/>
            <p:cNvSpPr/>
            <p:nvPr/>
          </p:nvSpPr>
          <p:spPr bwMode="auto">
            <a:xfrm>
              <a:off x="4563237" y="6353175"/>
              <a:ext cx="1371600" cy="36576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err="1" smtClean="0">
                  <a:effectLst>
                    <a:outerShdw blurRad="50800" dist="38100" dir="2700000" algn="tl" rotWithShape="0">
                      <a:schemeClr val="bg2">
                        <a:alpha val="70000"/>
                      </a:schemeClr>
                    </a:outerShdw>
                  </a:effectLst>
                  <a:cs typeface="+mn-cs"/>
                </a:rPr>
                <a:t>Comunidade</a:t>
              </a:r>
              <a:endParaRPr lang="en-US" sz="1200" dirty="0">
                <a:effectLst>
                  <a:outerShdw blurRad="50800" dist="38100" dir="2700000" algn="tl" rotWithShape="0">
                    <a:schemeClr val="bg2">
                      <a:alpha val="70000"/>
                    </a:schemeClr>
                  </a:outerShdw>
                </a:effectLst>
                <a:cs typeface="+mn-cs"/>
              </a:endParaRPr>
            </a:p>
          </p:txBody>
        </p:sp>
      </p:grpSp>
      <p:sp>
        <p:nvSpPr>
          <p:cNvPr id="38" name="Oval 35"/>
          <p:cNvSpPr/>
          <p:nvPr/>
        </p:nvSpPr>
        <p:spPr bwMode="auto">
          <a:xfrm>
            <a:off x="2702729" y="1429408"/>
            <a:ext cx="1417325" cy="994740"/>
          </a:xfrm>
          <a:prstGeom prst="ellipse">
            <a:avLst/>
          </a:prstGeom>
          <a:no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smtClean="0">
              <a:ln>
                <a:solidFill>
                  <a:schemeClr val="bg2">
                    <a:lumMod val="65000"/>
                    <a:lumOff val="35000"/>
                  </a:schemeClr>
                </a:solidFill>
              </a:ln>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 </a:t>
            </a:r>
            <a:r>
              <a:rPr lang="en-US" dirty="0" err="1" smtClean="0"/>
              <a:t>onde</a:t>
            </a:r>
            <a:r>
              <a:rPr lang="en-US" dirty="0" smtClean="0"/>
              <a:t> </a:t>
            </a:r>
            <a:r>
              <a:rPr lang="en-US" dirty="0" err="1" smtClean="0"/>
              <a:t>viemos</a:t>
            </a:r>
            <a:r>
              <a:rPr lang="en-US" dirty="0" smtClean="0"/>
              <a:t>…?</a:t>
            </a:r>
            <a:endParaRPr lang="pt-BR" dirty="0"/>
          </a:p>
        </p:txBody>
      </p:sp>
      <p:pic>
        <p:nvPicPr>
          <p:cNvPr id="4" name="Picture 8" descr="atari2"/>
          <p:cNvPicPr>
            <a:picLocks noChangeAspect="1" noChangeArrowheads="1"/>
          </p:cNvPicPr>
          <p:nvPr/>
        </p:nvPicPr>
        <p:blipFill>
          <a:blip r:embed="rId3"/>
          <a:stretch>
            <a:fillRect/>
          </a:stretch>
        </p:blipFill>
        <p:spPr bwMode="auto">
          <a:xfrm>
            <a:off x="599495" y="1598955"/>
            <a:ext cx="3810000" cy="2581252"/>
          </a:xfrm>
          <a:prstGeom prst="rect">
            <a:avLst/>
          </a:prstGeom>
          <a:noFill/>
          <a:ln w="9525">
            <a:solidFill>
              <a:schemeClr val="tx1"/>
            </a:solidFill>
            <a:miter lim="800000"/>
            <a:headEnd/>
            <a:tailEnd/>
          </a:ln>
        </p:spPr>
      </p:pic>
      <p:pic>
        <p:nvPicPr>
          <p:cNvPr id="5" name="Picture 10" descr="Pong"/>
          <p:cNvPicPr>
            <a:picLocks noChangeAspect="1" noChangeArrowheads="1"/>
          </p:cNvPicPr>
          <p:nvPr/>
        </p:nvPicPr>
        <p:blipFill>
          <a:blip r:embed="rId4"/>
          <a:stretch>
            <a:fillRect/>
          </a:stretch>
        </p:blipFill>
        <p:spPr bwMode="auto">
          <a:xfrm>
            <a:off x="4724651" y="2825744"/>
            <a:ext cx="3761081" cy="2545027"/>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Starter Kits</a:t>
            </a:r>
            <a:br>
              <a:rPr lang="en-US" dirty="0" smtClean="0"/>
            </a:br>
            <a:endParaRPr lang="en-US" sz="3200" dirty="0"/>
          </a:p>
        </p:txBody>
      </p:sp>
      <p:sp>
        <p:nvSpPr>
          <p:cNvPr id="3" name="Text Placeholder 2"/>
          <p:cNvSpPr>
            <a:spLocks noGrp="1"/>
          </p:cNvSpPr>
          <p:nvPr>
            <p:ph type="body" idx="1"/>
          </p:nvPr>
        </p:nvSpPr>
        <p:spPr>
          <a:xfrm>
            <a:off x="725215" y="1112838"/>
            <a:ext cx="8183836" cy="3046988"/>
          </a:xfrm>
        </p:spPr>
        <p:txBody>
          <a:bodyPr/>
          <a:lstStyle/>
          <a:p>
            <a:pPr eaLnBrk="1" hangingPunct="1">
              <a:defRPr/>
            </a:pPr>
            <a:r>
              <a:rPr lang="en-US" dirty="0" smtClean="0">
                <a:solidFill>
                  <a:schemeClr val="accent1">
                    <a:lumMod val="60000"/>
                    <a:lumOff val="40000"/>
                  </a:schemeClr>
                </a:solidFill>
              </a:rPr>
              <a:t>Mini-</a:t>
            </a:r>
            <a:r>
              <a:rPr lang="en-US" dirty="0" err="1" smtClean="0">
                <a:solidFill>
                  <a:schemeClr val="accent1">
                    <a:lumMod val="60000"/>
                    <a:lumOff val="40000"/>
                  </a:schemeClr>
                </a:solidFill>
              </a:rPr>
              <a:t>jogos</a:t>
            </a:r>
            <a:r>
              <a:rPr lang="en-US" dirty="0" smtClean="0">
                <a:solidFill>
                  <a:schemeClr val="accent1">
                    <a:lumMod val="60000"/>
                    <a:lumOff val="40000"/>
                  </a:schemeClr>
                </a:solidFill>
              </a:rPr>
              <a:t> e </a:t>
            </a:r>
            <a:r>
              <a:rPr lang="en-US" dirty="0" err="1" smtClean="0">
                <a:solidFill>
                  <a:schemeClr val="accent1">
                    <a:lumMod val="60000"/>
                    <a:lumOff val="40000"/>
                  </a:schemeClr>
                </a:solidFill>
              </a:rPr>
              <a:t>aplicações</a:t>
            </a:r>
            <a:r>
              <a:rPr lang="en-US" dirty="0" smtClean="0">
                <a:solidFill>
                  <a:schemeClr val="accent1">
                    <a:lumMod val="60000"/>
                    <a:lumOff val="40000"/>
                  </a:schemeClr>
                </a:solidFill>
              </a:rPr>
              <a:t> </a:t>
            </a:r>
            <a:r>
              <a:rPr lang="en-US" dirty="0" err="1" smtClean="0">
                <a:solidFill>
                  <a:schemeClr val="accent1">
                    <a:lumMod val="60000"/>
                    <a:lumOff val="40000"/>
                  </a:schemeClr>
                </a:solidFill>
              </a:rPr>
              <a:t>prontos</a:t>
            </a:r>
            <a:r>
              <a:rPr lang="en-US" dirty="0" smtClean="0">
                <a:solidFill>
                  <a:schemeClr val="accent1">
                    <a:lumMod val="60000"/>
                    <a:lumOff val="40000"/>
                  </a:schemeClr>
                </a:solidFill>
              </a:rPr>
              <a:t> </a:t>
            </a:r>
            <a:r>
              <a:rPr lang="en-US" dirty="0" err="1" smtClean="0">
                <a:solidFill>
                  <a:schemeClr val="accent1">
                    <a:lumMod val="60000"/>
                    <a:lumOff val="40000"/>
                  </a:schemeClr>
                </a:solidFill>
              </a:rPr>
              <a:t>para</a:t>
            </a:r>
            <a:r>
              <a:rPr lang="en-US" dirty="0" smtClean="0">
                <a:solidFill>
                  <a:schemeClr val="accent1">
                    <a:lumMod val="60000"/>
                    <a:lumOff val="40000"/>
                  </a:schemeClr>
                </a:solidFill>
              </a:rPr>
              <a:t> </a:t>
            </a:r>
            <a:r>
              <a:rPr lang="en-US" dirty="0" err="1" smtClean="0">
                <a:solidFill>
                  <a:schemeClr val="accent1">
                    <a:lumMod val="60000"/>
                    <a:lumOff val="40000"/>
                  </a:schemeClr>
                </a:solidFill>
              </a:rPr>
              <a:t>uso</a:t>
            </a:r>
            <a:r>
              <a:rPr lang="en-US" dirty="0" smtClean="0">
                <a:solidFill>
                  <a:schemeClr val="accent1">
                    <a:lumMod val="60000"/>
                    <a:lumOff val="40000"/>
                  </a:schemeClr>
                </a:solidFill>
              </a:rPr>
              <a:t>/</a:t>
            </a:r>
            <a:r>
              <a:rPr lang="en-US" dirty="0" err="1" smtClean="0">
                <a:solidFill>
                  <a:schemeClr val="accent1">
                    <a:lumMod val="60000"/>
                    <a:lumOff val="40000"/>
                  </a:schemeClr>
                </a:solidFill>
              </a:rPr>
              <a:t>extensão</a:t>
            </a:r>
            <a:endParaRPr lang="en-US" dirty="0" smtClean="0">
              <a:solidFill>
                <a:schemeClr val="accent1">
                  <a:lumMod val="60000"/>
                  <a:lumOff val="40000"/>
                </a:schemeClr>
              </a:solidFill>
            </a:endParaRPr>
          </a:p>
          <a:p>
            <a:pPr eaLnBrk="1" hangingPunct="1">
              <a:defRPr/>
            </a:pPr>
            <a:r>
              <a:rPr lang="en-US" dirty="0" err="1" smtClean="0">
                <a:solidFill>
                  <a:schemeClr val="accent1">
                    <a:lumMod val="60000"/>
                    <a:lumOff val="40000"/>
                  </a:schemeClr>
                </a:solidFill>
              </a:rPr>
              <a:t>Podem</a:t>
            </a:r>
            <a:r>
              <a:rPr lang="en-US" dirty="0" smtClean="0">
                <a:solidFill>
                  <a:schemeClr val="accent1">
                    <a:lumMod val="60000"/>
                    <a:lumOff val="40000"/>
                  </a:schemeClr>
                </a:solidFill>
              </a:rPr>
              <a:t> ser </a:t>
            </a:r>
            <a:r>
              <a:rPr lang="en-US" dirty="0" err="1" smtClean="0">
                <a:solidFill>
                  <a:schemeClr val="accent1">
                    <a:lumMod val="60000"/>
                    <a:lumOff val="40000"/>
                  </a:schemeClr>
                </a:solidFill>
              </a:rPr>
              <a:t>usados</a:t>
            </a:r>
            <a:r>
              <a:rPr lang="en-US" dirty="0" smtClean="0">
                <a:solidFill>
                  <a:schemeClr val="accent1">
                    <a:lumMod val="60000"/>
                    <a:lumOff val="40000"/>
                  </a:schemeClr>
                </a:solidFill>
              </a:rPr>
              <a:t> </a:t>
            </a:r>
            <a:r>
              <a:rPr lang="en-US" dirty="0" err="1" smtClean="0">
                <a:solidFill>
                  <a:schemeClr val="accent1">
                    <a:lumMod val="60000"/>
                    <a:lumOff val="40000"/>
                  </a:schemeClr>
                </a:solidFill>
              </a:rPr>
              <a:t>como</a:t>
            </a:r>
            <a:r>
              <a:rPr lang="en-US" dirty="0" smtClean="0">
                <a:solidFill>
                  <a:schemeClr val="accent1">
                    <a:lumMod val="60000"/>
                    <a:lumOff val="40000"/>
                  </a:schemeClr>
                </a:solidFill>
              </a:rPr>
              <a:t> </a:t>
            </a:r>
            <a:r>
              <a:rPr lang="en-US" dirty="0" err="1" smtClean="0">
                <a:solidFill>
                  <a:schemeClr val="accent1">
                    <a:lumMod val="60000"/>
                    <a:lumOff val="40000"/>
                  </a:schemeClr>
                </a:solidFill>
              </a:rPr>
              <a:t>destino</a:t>
            </a:r>
            <a:r>
              <a:rPr lang="en-US" dirty="0" smtClean="0">
                <a:solidFill>
                  <a:schemeClr val="accent1">
                    <a:lumMod val="60000"/>
                    <a:lumOff val="40000"/>
                  </a:schemeClr>
                </a:solidFill>
              </a:rPr>
              <a:t> final (</a:t>
            </a:r>
            <a:r>
              <a:rPr lang="en-US" dirty="0" err="1" smtClean="0">
                <a:solidFill>
                  <a:schemeClr val="accent1">
                    <a:lumMod val="60000"/>
                    <a:lumOff val="40000"/>
                  </a:schemeClr>
                </a:solidFill>
              </a:rPr>
              <a:t>estudo</a:t>
            </a:r>
            <a:r>
              <a:rPr lang="en-US" dirty="0" smtClean="0">
                <a:solidFill>
                  <a:schemeClr val="accent1">
                    <a:lumMod val="60000"/>
                    <a:lumOff val="40000"/>
                  </a:schemeClr>
                </a:solidFill>
              </a:rPr>
              <a:t>) </a:t>
            </a:r>
            <a:r>
              <a:rPr lang="en-US" dirty="0" err="1" smtClean="0">
                <a:solidFill>
                  <a:schemeClr val="accent1">
                    <a:lumMod val="60000"/>
                    <a:lumOff val="40000"/>
                  </a:schemeClr>
                </a:solidFill>
              </a:rPr>
              <a:t>ou</a:t>
            </a:r>
            <a:r>
              <a:rPr lang="en-US" dirty="0" smtClean="0">
                <a:solidFill>
                  <a:schemeClr val="accent1">
                    <a:lumMod val="60000"/>
                    <a:lumOff val="40000"/>
                  </a:schemeClr>
                </a:solidFill>
              </a:rPr>
              <a:t> </a:t>
            </a:r>
            <a:r>
              <a:rPr lang="en-US" dirty="0" err="1" smtClean="0">
                <a:solidFill>
                  <a:schemeClr val="accent1">
                    <a:lumMod val="60000"/>
                    <a:lumOff val="40000"/>
                  </a:schemeClr>
                </a:solidFill>
              </a:rPr>
              <a:t>ponto</a:t>
            </a:r>
            <a:r>
              <a:rPr lang="en-US" dirty="0" smtClean="0">
                <a:solidFill>
                  <a:schemeClr val="accent1">
                    <a:lumMod val="60000"/>
                    <a:lumOff val="40000"/>
                  </a:schemeClr>
                </a:solidFill>
              </a:rPr>
              <a:t> de </a:t>
            </a:r>
            <a:r>
              <a:rPr lang="en-US" dirty="0" err="1" smtClean="0">
                <a:solidFill>
                  <a:schemeClr val="accent1">
                    <a:lumMod val="60000"/>
                    <a:lumOff val="40000"/>
                  </a:schemeClr>
                </a:solidFill>
              </a:rPr>
              <a:t>partida</a:t>
            </a:r>
            <a:r>
              <a:rPr lang="en-US" dirty="0" smtClean="0">
                <a:solidFill>
                  <a:schemeClr val="accent1">
                    <a:lumMod val="60000"/>
                    <a:lumOff val="40000"/>
                  </a:schemeClr>
                </a:solidFill>
              </a:rPr>
              <a:t> (</a:t>
            </a:r>
            <a:r>
              <a:rPr lang="en-US" dirty="0" err="1" smtClean="0">
                <a:solidFill>
                  <a:schemeClr val="accent1">
                    <a:lumMod val="60000"/>
                    <a:lumOff val="40000"/>
                  </a:schemeClr>
                </a:solidFill>
              </a:rPr>
              <a:t>serem</a:t>
            </a:r>
            <a:r>
              <a:rPr lang="en-US" dirty="0" smtClean="0">
                <a:solidFill>
                  <a:schemeClr val="accent1">
                    <a:lumMod val="60000"/>
                    <a:lumOff val="40000"/>
                  </a:schemeClr>
                </a:solidFill>
              </a:rPr>
              <a:t> </a:t>
            </a:r>
            <a:r>
              <a:rPr lang="en-US" dirty="0" err="1" smtClean="0">
                <a:solidFill>
                  <a:schemeClr val="accent1">
                    <a:lumMod val="60000"/>
                    <a:lumOff val="40000"/>
                  </a:schemeClr>
                </a:solidFill>
              </a:rPr>
              <a:t>estendidos</a:t>
            </a:r>
            <a:r>
              <a:rPr lang="en-US" dirty="0" smtClean="0">
                <a:solidFill>
                  <a:schemeClr val="accent1">
                    <a:lumMod val="60000"/>
                    <a:lumOff val="40000"/>
                  </a:schemeClr>
                </a:solidFill>
              </a:rPr>
              <a:t>)</a:t>
            </a:r>
          </a:p>
          <a:p>
            <a:pPr eaLnBrk="1" hangingPunct="1">
              <a:defRPr/>
            </a:pPr>
            <a:r>
              <a:rPr lang="en-US" dirty="0" err="1" smtClean="0">
                <a:solidFill>
                  <a:schemeClr val="accent1">
                    <a:lumMod val="60000"/>
                    <a:lumOff val="40000"/>
                  </a:schemeClr>
                </a:solidFill>
              </a:rPr>
              <a:t>Novos</a:t>
            </a:r>
            <a:r>
              <a:rPr lang="en-US" dirty="0" smtClean="0">
                <a:solidFill>
                  <a:schemeClr val="accent1">
                    <a:lumMod val="60000"/>
                    <a:lumOff val="40000"/>
                  </a:schemeClr>
                </a:solidFill>
              </a:rPr>
              <a:t> kits </a:t>
            </a:r>
            <a:r>
              <a:rPr lang="en-US" dirty="0" err="1" smtClean="0">
                <a:solidFill>
                  <a:schemeClr val="accent1">
                    <a:lumMod val="60000"/>
                    <a:lumOff val="40000"/>
                  </a:schemeClr>
                </a:solidFill>
              </a:rPr>
              <a:t>sempre</a:t>
            </a:r>
            <a:r>
              <a:rPr lang="en-US" dirty="0" smtClean="0">
                <a:solidFill>
                  <a:schemeClr val="accent1">
                    <a:lumMod val="60000"/>
                    <a:lumOff val="40000"/>
                  </a:schemeClr>
                </a:solidFill>
              </a:rPr>
              <a:t> </a:t>
            </a:r>
            <a:r>
              <a:rPr lang="en-US" dirty="0" err="1" smtClean="0">
                <a:solidFill>
                  <a:schemeClr val="accent1">
                    <a:lumMod val="60000"/>
                    <a:lumOff val="40000"/>
                  </a:schemeClr>
                </a:solidFill>
              </a:rPr>
              <a:t>estão</a:t>
            </a:r>
            <a:r>
              <a:rPr lang="en-US" dirty="0" smtClean="0">
                <a:solidFill>
                  <a:schemeClr val="accent1">
                    <a:lumMod val="60000"/>
                    <a:lumOff val="40000"/>
                  </a:schemeClr>
                </a:solidFill>
              </a:rPr>
              <a:t> </a:t>
            </a:r>
            <a:r>
              <a:rPr lang="en-US" dirty="0" err="1" smtClean="0">
                <a:solidFill>
                  <a:schemeClr val="accent1">
                    <a:lumMod val="60000"/>
                    <a:lumOff val="40000"/>
                  </a:schemeClr>
                </a:solidFill>
              </a:rPr>
              <a:t>sempre</a:t>
            </a:r>
            <a:r>
              <a:rPr lang="en-US" dirty="0" smtClean="0">
                <a:solidFill>
                  <a:schemeClr val="accent1">
                    <a:lumMod val="60000"/>
                    <a:lumOff val="40000"/>
                  </a:schemeClr>
                </a:solidFill>
              </a:rPr>
              <a:t> </a:t>
            </a:r>
            <a:r>
              <a:rPr lang="en-US" dirty="0" err="1" smtClean="0">
                <a:solidFill>
                  <a:schemeClr val="accent1">
                    <a:lumMod val="60000"/>
                    <a:lumOff val="40000"/>
                  </a:schemeClr>
                </a:solidFill>
              </a:rPr>
              <a:t>surgindo</a:t>
            </a:r>
            <a:endParaRPr lang="en-US" dirty="0" smtClean="0">
              <a:solidFill>
                <a:schemeClr val="accent1">
                  <a:lumMod val="60000"/>
                  <a:lumOff val="40000"/>
                </a:schemeClr>
              </a:solidFill>
            </a:endParaRPr>
          </a:p>
        </p:txBody>
      </p:sp>
      <p:pic>
        <p:nvPicPr>
          <p:cNvPr id="33796" name="Picture 10" descr="C:\Documents and Settings\deinf.lobao\Meus documentos\temp\IESB\XNA_Ship-Game_01_large.jpg"/>
          <p:cNvPicPr>
            <a:picLocks noChangeAspect="1" noChangeArrowheads="1"/>
          </p:cNvPicPr>
          <p:nvPr/>
        </p:nvPicPr>
        <p:blipFill>
          <a:blip r:embed="rId3"/>
          <a:srcRect/>
          <a:stretch>
            <a:fillRect/>
          </a:stretch>
        </p:blipFill>
        <p:spPr bwMode="auto">
          <a:xfrm>
            <a:off x="6684963" y="9331325"/>
            <a:ext cx="4267200" cy="24003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Starter Kits</a:t>
            </a:r>
            <a:br>
              <a:rPr lang="en-US" dirty="0" smtClean="0"/>
            </a:br>
            <a:endParaRPr lang="en-US" sz="3200" dirty="0"/>
          </a:p>
        </p:txBody>
      </p:sp>
      <p:sp>
        <p:nvSpPr>
          <p:cNvPr id="3" name="Text Placeholder 2"/>
          <p:cNvSpPr>
            <a:spLocks noGrp="1"/>
          </p:cNvSpPr>
          <p:nvPr>
            <p:ph type="body" idx="1"/>
          </p:nvPr>
        </p:nvSpPr>
        <p:spPr>
          <a:xfrm>
            <a:off x="2028825" y="1112838"/>
            <a:ext cx="6880225" cy="425450"/>
          </a:xfrm>
        </p:spPr>
        <p:txBody>
          <a:bodyPr/>
          <a:lstStyle/>
          <a:p>
            <a:pPr eaLnBrk="1" hangingPunct="1">
              <a:defRPr/>
            </a:pPr>
            <a:endParaRPr lang="en-US" sz="2400" dirty="0" smtClean="0">
              <a:solidFill>
                <a:schemeClr val="accent1">
                  <a:lumMod val="60000"/>
                  <a:lumOff val="40000"/>
                </a:schemeClr>
              </a:solidFill>
            </a:endParaRPr>
          </a:p>
        </p:txBody>
      </p:sp>
      <p:pic>
        <p:nvPicPr>
          <p:cNvPr id="5" name="Picture 2" descr="C:\Users\davemi.REDMOND\Pictures\dave360-image5.bmp"/>
          <p:cNvPicPr>
            <a:picLocks noChangeAspect="1" noChangeArrowheads="1"/>
          </p:cNvPicPr>
          <p:nvPr/>
        </p:nvPicPr>
        <p:blipFill>
          <a:blip r:embed="rId3" cstate="print"/>
          <a:srcRect/>
          <a:stretch>
            <a:fillRect/>
          </a:stretch>
        </p:blipFill>
        <p:spPr bwMode="auto">
          <a:xfrm>
            <a:off x="1274120" y="2928815"/>
            <a:ext cx="3242583" cy="18239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Rectangle 31748"/>
          <p:cNvPicPr>
            <a:picLocks noChangeAspect="1" noChangeArrowheads="1"/>
          </p:cNvPicPr>
          <p:nvPr/>
        </p:nvPicPr>
        <p:blipFill>
          <a:blip r:embed="rId4"/>
          <a:srcRect/>
          <a:stretch>
            <a:fillRect/>
          </a:stretch>
        </p:blipFill>
        <p:spPr bwMode="auto">
          <a:xfrm>
            <a:off x="4941936" y="2765175"/>
            <a:ext cx="3151031" cy="17721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4824" name="Picture 8"/>
          <p:cNvPicPr>
            <a:picLocks noChangeAspect="1" noChangeArrowheads="1"/>
          </p:cNvPicPr>
          <p:nvPr/>
        </p:nvPicPr>
        <p:blipFill>
          <a:blip r:embed="rId5"/>
          <a:srcRect/>
          <a:stretch>
            <a:fillRect/>
          </a:stretch>
        </p:blipFill>
        <p:spPr bwMode="auto">
          <a:xfrm>
            <a:off x="1189081" y="5010078"/>
            <a:ext cx="3631246" cy="15641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4823" name="Picture 10" descr="C:\Documents and Settings\deinf.lobao\Meus documentos\temp\IESB\XNA_Ship-Game_01_large.jpg"/>
          <p:cNvPicPr>
            <a:picLocks noChangeAspect="1" noChangeArrowheads="1"/>
          </p:cNvPicPr>
          <p:nvPr/>
        </p:nvPicPr>
        <p:blipFill>
          <a:blip r:embed="rId6"/>
          <a:srcRect/>
          <a:stretch>
            <a:fillRect/>
          </a:stretch>
        </p:blipFill>
        <p:spPr bwMode="auto">
          <a:xfrm>
            <a:off x="6684963" y="9331325"/>
            <a:ext cx="4267200" cy="2400300"/>
          </a:xfrm>
          <a:prstGeom prst="rect">
            <a:avLst/>
          </a:prstGeom>
          <a:noFill/>
          <a:ln w="9525">
            <a:noFill/>
            <a:miter lim="800000"/>
            <a:headEnd/>
            <a:tailEnd/>
          </a:ln>
        </p:spPr>
      </p:pic>
      <p:pic>
        <p:nvPicPr>
          <p:cNvPr id="34827" name="Picture 11" descr="C:\Documents and Settings\deinf.lobao\Meus documentos\temp\IESB\XNA_Marblets_02_large.jpg"/>
          <p:cNvPicPr>
            <a:picLocks noChangeAspect="1" noChangeArrowheads="1"/>
          </p:cNvPicPr>
          <p:nvPr/>
        </p:nvPicPr>
        <p:blipFill>
          <a:blip r:embed="rId7"/>
          <a:srcRect/>
          <a:stretch>
            <a:fillRect/>
          </a:stretch>
        </p:blipFill>
        <p:spPr bwMode="auto">
          <a:xfrm>
            <a:off x="4693213" y="956441"/>
            <a:ext cx="3031455" cy="170519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4828" name="Picture 12" descr="C:\Documents and Settings\deinf.lobao\Meus documentos\temp\IESB\XNA_Ship-Game_01_large.jpg"/>
          <p:cNvPicPr>
            <a:picLocks noChangeAspect="1" noChangeArrowheads="1"/>
          </p:cNvPicPr>
          <p:nvPr/>
        </p:nvPicPr>
        <p:blipFill>
          <a:blip r:embed="rId6"/>
          <a:srcRect/>
          <a:stretch>
            <a:fillRect/>
          </a:stretch>
        </p:blipFill>
        <p:spPr bwMode="auto">
          <a:xfrm>
            <a:off x="1361433" y="1008993"/>
            <a:ext cx="3031455" cy="170519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4829" name="Picture 13" descr="C:\Documents and Settings\deinf.lobao\Meus documentos\temp\IESB\XNA_NetRumble_01_large.jpg"/>
          <p:cNvPicPr>
            <a:picLocks noChangeAspect="1" noChangeArrowheads="1"/>
          </p:cNvPicPr>
          <p:nvPr/>
        </p:nvPicPr>
        <p:blipFill>
          <a:blip r:embed="rId8"/>
          <a:srcRect/>
          <a:stretch>
            <a:fillRect/>
          </a:stretch>
        </p:blipFill>
        <p:spPr bwMode="auto">
          <a:xfrm>
            <a:off x="5062224" y="4749691"/>
            <a:ext cx="3031455" cy="170519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nodePh="1">
                                  <p:stCondLst>
                                    <p:cond delay="0"/>
                                  </p:stCondLst>
                                  <p:endCondLst>
                                    <p:cond evt="begin" delay="0">
                                      <p:tn val="11"/>
                                    </p:cond>
                                  </p:endCondLst>
                                  <p:childTnLst>
                                    <p:set>
                                      <p:cBhvr>
                                        <p:cTn id="12"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dirty="0" smtClean="0"/>
              <a:t>RPG Starter kit</a:t>
            </a:r>
            <a:endParaRPr lang="pt-BR" dirty="0"/>
          </a:p>
        </p:txBody>
      </p:sp>
      <p:sp>
        <p:nvSpPr>
          <p:cNvPr id="3" name="Espaço Reservado para Texto 2"/>
          <p:cNvSpPr>
            <a:spLocks noGrp="1"/>
          </p:cNvSpPr>
          <p:nvPr>
            <p:ph type="body" idx="1"/>
          </p:nvPr>
        </p:nvSpPr>
        <p:spPr/>
        <p:txBody>
          <a:bodyPr/>
          <a:lstStyle/>
          <a:p>
            <a:pPr>
              <a:defRPr/>
            </a:pPr>
            <a:endParaRPr lang="pt-BR" dirty="0"/>
          </a:p>
        </p:txBody>
      </p:sp>
      <p:pic>
        <p:nvPicPr>
          <p:cNvPr id="36868" name="Picture 2" descr="C:\Documents and Settings\deinf.lobao\Meus documentos\temp\IESB\XNA_RPG-Game_01_large.jpg"/>
          <p:cNvPicPr>
            <a:picLocks noChangeAspect="1" noChangeArrowheads="1"/>
          </p:cNvPicPr>
          <p:nvPr/>
        </p:nvPicPr>
        <p:blipFill>
          <a:blip r:embed="rId3"/>
          <a:srcRect/>
          <a:stretch>
            <a:fillRect/>
          </a:stretch>
        </p:blipFill>
        <p:spPr bwMode="auto">
          <a:xfrm>
            <a:off x="-20638" y="3216275"/>
            <a:ext cx="3552826" cy="1998663"/>
          </a:xfrm>
          <a:prstGeom prst="rect">
            <a:avLst/>
          </a:prstGeom>
          <a:noFill/>
          <a:ln w="9525">
            <a:noFill/>
            <a:miter lim="800000"/>
            <a:headEnd/>
            <a:tailEnd/>
          </a:ln>
        </p:spPr>
      </p:pic>
      <p:pic>
        <p:nvPicPr>
          <p:cNvPr id="36869" name="Picture 4" descr="C:\Documents and Settings\deinf.lobao\Meus documentos\temp\IESB\XNA_RPG-Game_02_large.jpg"/>
          <p:cNvPicPr>
            <a:picLocks noChangeAspect="1" noChangeArrowheads="1"/>
          </p:cNvPicPr>
          <p:nvPr/>
        </p:nvPicPr>
        <p:blipFill>
          <a:blip r:embed="rId4"/>
          <a:srcRect/>
          <a:stretch>
            <a:fillRect/>
          </a:stretch>
        </p:blipFill>
        <p:spPr bwMode="auto">
          <a:xfrm>
            <a:off x="5286375" y="3341688"/>
            <a:ext cx="3859213" cy="2162175"/>
          </a:xfrm>
          <a:prstGeom prst="rect">
            <a:avLst/>
          </a:prstGeom>
          <a:noFill/>
          <a:ln w="9525">
            <a:noFill/>
            <a:miter lim="800000"/>
            <a:headEnd/>
            <a:tailEnd/>
          </a:ln>
        </p:spPr>
      </p:pic>
      <p:pic>
        <p:nvPicPr>
          <p:cNvPr id="7" name="Picture 8"/>
          <p:cNvPicPr>
            <a:picLocks noChangeAspect="1" noChangeArrowheads="1"/>
          </p:cNvPicPr>
          <p:nvPr/>
        </p:nvPicPr>
        <p:blipFill>
          <a:blip r:embed="rId5"/>
          <a:srcRect/>
          <a:stretch>
            <a:fillRect/>
          </a:stretch>
        </p:blipFill>
        <p:spPr bwMode="auto">
          <a:xfrm>
            <a:off x="3904270" y="943714"/>
            <a:ext cx="4836413" cy="208326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6871" name="Picture 3" descr="C:\Documents and Settings\deinf.lobao\Meus documentos\temp\IESB\XNA_RPG-Game_03_large.jpg"/>
          <p:cNvPicPr>
            <a:picLocks noChangeAspect="1" noChangeArrowheads="1"/>
          </p:cNvPicPr>
          <p:nvPr/>
        </p:nvPicPr>
        <p:blipFill>
          <a:blip r:embed="rId6"/>
          <a:srcRect/>
          <a:stretch>
            <a:fillRect/>
          </a:stretch>
        </p:blipFill>
        <p:spPr bwMode="auto">
          <a:xfrm>
            <a:off x="2586038" y="4976813"/>
            <a:ext cx="3341687" cy="1881187"/>
          </a:xfrm>
          <a:prstGeom prst="rect">
            <a:avLst/>
          </a:prstGeom>
          <a:noFill/>
          <a:ln w="9525">
            <a:noFill/>
            <a:miter lim="800000"/>
            <a:headEnd/>
            <a:tailEnd/>
          </a:ln>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XNA Racing Starter Kit</a:t>
            </a:r>
            <a:endParaRPr lang="pt-BR" dirty="0"/>
          </a:p>
        </p:txBody>
      </p:sp>
      <p:pic>
        <p:nvPicPr>
          <p:cNvPr id="4" name="Picture 15" descr="demo1"/>
          <p:cNvPicPr>
            <a:picLocks noChangeAspect="1" noChangeArrowheads="1"/>
          </p:cNvPicPr>
          <p:nvPr/>
        </p:nvPicPr>
        <p:blipFill>
          <a:blip r:embed="rId3"/>
          <a:srcRect/>
          <a:stretch>
            <a:fillRect/>
          </a:stretch>
        </p:blipFill>
        <p:spPr bwMode="auto">
          <a:xfrm>
            <a:off x="6358575" y="2098858"/>
            <a:ext cx="1983105" cy="851535"/>
          </a:xfrm>
          <a:prstGeom prst="rect">
            <a:avLst/>
          </a:prstGeom>
          <a:noFill/>
          <a:ln w="9525">
            <a:noFill/>
            <a:miter lim="800000"/>
            <a:headEnd/>
            <a:tailEnd/>
          </a:ln>
        </p:spPr>
      </p:pic>
      <p:pic>
        <p:nvPicPr>
          <p:cNvPr id="6" name="Picture 2"/>
          <p:cNvPicPr>
            <a:picLocks noChangeAspect="1" noChangeArrowheads="1"/>
          </p:cNvPicPr>
          <p:nvPr/>
        </p:nvPicPr>
        <p:blipFill>
          <a:blip r:embed="rId4"/>
          <a:srcRect/>
          <a:stretch>
            <a:fillRect/>
          </a:stretch>
        </p:blipFill>
        <p:spPr bwMode="auto">
          <a:xfrm>
            <a:off x="0" y="4307156"/>
            <a:ext cx="3771926" cy="2357454"/>
          </a:xfrm>
          <a:prstGeom prst="rect">
            <a:avLst/>
          </a:prstGeom>
          <a:noFill/>
          <a:ln w="9525">
            <a:noFill/>
            <a:miter lim="800000"/>
            <a:headEnd/>
            <a:tailEnd/>
          </a:ln>
          <a:effectLst/>
        </p:spPr>
      </p:pic>
      <p:pic>
        <p:nvPicPr>
          <p:cNvPr id="7" name="Picture 3"/>
          <p:cNvPicPr>
            <a:picLocks noChangeAspect="1" noChangeArrowheads="1"/>
          </p:cNvPicPr>
          <p:nvPr/>
        </p:nvPicPr>
        <p:blipFill>
          <a:blip r:embed="rId5"/>
          <a:srcRect/>
          <a:stretch>
            <a:fillRect/>
          </a:stretch>
        </p:blipFill>
        <p:spPr bwMode="auto">
          <a:xfrm>
            <a:off x="5372074" y="4307156"/>
            <a:ext cx="3771926" cy="2357454"/>
          </a:xfrm>
          <a:prstGeom prst="rect">
            <a:avLst/>
          </a:prstGeom>
          <a:noFill/>
          <a:ln w="9525">
            <a:noFill/>
            <a:miter lim="800000"/>
            <a:headEnd/>
            <a:tailEnd/>
          </a:ln>
          <a:effectLst/>
        </p:spPr>
      </p:pic>
      <p:pic>
        <p:nvPicPr>
          <p:cNvPr id="8" name="Picture 4"/>
          <p:cNvPicPr>
            <a:picLocks noChangeAspect="1" noChangeArrowheads="1"/>
          </p:cNvPicPr>
          <p:nvPr/>
        </p:nvPicPr>
        <p:blipFill>
          <a:blip r:embed="rId6"/>
          <a:srcRect/>
          <a:stretch>
            <a:fillRect/>
          </a:stretch>
        </p:blipFill>
        <p:spPr bwMode="auto">
          <a:xfrm>
            <a:off x="2857487" y="4307156"/>
            <a:ext cx="3771927" cy="2357454"/>
          </a:xfrm>
          <a:prstGeom prst="rect">
            <a:avLst/>
          </a:prstGeom>
          <a:noFill/>
          <a:ln w="9525">
            <a:noFill/>
            <a:miter lim="800000"/>
            <a:headEnd/>
            <a:tailEnd/>
          </a:ln>
          <a:effectLst/>
        </p:spPr>
      </p:pic>
      <p:pic>
        <p:nvPicPr>
          <p:cNvPr id="9" name="Picture 2" descr="C:\Users\davemi.REDMOND\Pictures\dave360-image5.bmp"/>
          <p:cNvPicPr>
            <a:picLocks noChangeAspect="1" noChangeArrowheads="1"/>
          </p:cNvPicPr>
          <p:nvPr/>
        </p:nvPicPr>
        <p:blipFill>
          <a:blip r:embed="rId7" cstate="print"/>
          <a:srcRect/>
          <a:stretch>
            <a:fillRect/>
          </a:stretch>
        </p:blipFill>
        <p:spPr bwMode="auto">
          <a:xfrm>
            <a:off x="4088521" y="1354355"/>
            <a:ext cx="4564392" cy="256747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txBox="1">
            <a:spLocks noChangeArrowheads="1"/>
          </p:cNvSpPr>
          <p:nvPr/>
        </p:nvSpPr>
        <p:spPr>
          <a:xfrm>
            <a:off x="819808" y="228600"/>
            <a:ext cx="7943192" cy="1244600"/>
          </a:xfrm>
          <a:prstGeom prst="rect">
            <a:avLst/>
          </a:prstGeom>
        </p:spPr>
        <p:txBody>
          <a:bodyPr/>
          <a:lstStyle/>
          <a:p>
            <a:pPr>
              <a:lnSpc>
                <a:spcPct val="90000"/>
              </a:lnSpc>
              <a:defRPr/>
            </a:pPr>
            <a:r>
              <a:rPr lang="en-US" sz="4800" kern="0" dirty="0">
                <a:gradFill flip="none" rotWithShape="1">
                  <a:gsLst>
                    <a:gs pos="0">
                      <a:srgbClr val="F2C160">
                        <a:shade val="30000"/>
                        <a:satMod val="115000"/>
                      </a:srgbClr>
                    </a:gs>
                    <a:gs pos="50000">
                      <a:srgbClr val="F2C160">
                        <a:shade val="67500"/>
                        <a:satMod val="115000"/>
                      </a:srgbClr>
                    </a:gs>
                    <a:gs pos="100000">
                      <a:srgbClr val="F2C160">
                        <a:shade val="100000"/>
                        <a:satMod val="115000"/>
                      </a:srgbClr>
                    </a:gs>
                  </a:gsLst>
                  <a:lin ang="16200000" scaled="1"/>
                  <a:tileRect/>
                </a:gradFill>
                <a:effectLst>
                  <a:outerShdw blurRad="38100" dist="38100" dir="2700000" algn="tl">
                    <a:srgbClr val="000000"/>
                  </a:outerShdw>
                </a:effectLst>
                <a:latin typeface="+mj-lt"/>
                <a:ea typeface="+mj-ea"/>
                <a:cs typeface="+mj-cs"/>
              </a:rPr>
              <a:t>XNA Framework</a:t>
            </a:r>
          </a:p>
          <a:p>
            <a:pPr>
              <a:lnSpc>
                <a:spcPct val="90000"/>
              </a:lnSpc>
              <a:defRPr/>
            </a:pPr>
            <a:r>
              <a:rPr lang="en-US" sz="3600" kern="0" dirty="0" err="1" smtClean="0">
                <a:solidFill>
                  <a:srgbClr val="FFC000"/>
                </a:solidFill>
                <a:effectLst>
                  <a:outerShdw blurRad="38100" dist="38100" dir="2700000" algn="tl">
                    <a:srgbClr val="000000"/>
                  </a:outerShdw>
                </a:effectLst>
                <a:latin typeface="+mj-lt"/>
                <a:ea typeface="+mj-ea"/>
                <a:cs typeface="+mj-cs"/>
              </a:rPr>
              <a:t>Camadas</a:t>
            </a:r>
            <a:endParaRPr lang="en-US" sz="3600" kern="0" dirty="0">
              <a:solidFill>
                <a:srgbClr val="FFC000"/>
              </a:solidFill>
              <a:effectLst>
                <a:outerShdw blurRad="38100" dist="38100" dir="2700000" algn="tl">
                  <a:srgbClr val="000000"/>
                </a:outerShdw>
              </a:effectLst>
              <a:latin typeface="+mj-lt"/>
              <a:ea typeface="+mj-ea"/>
              <a:cs typeface="+mj-cs"/>
            </a:endParaRPr>
          </a:p>
        </p:txBody>
      </p:sp>
      <p:grpSp>
        <p:nvGrpSpPr>
          <p:cNvPr id="2" name="Group 87"/>
          <p:cNvGrpSpPr/>
          <p:nvPr/>
        </p:nvGrpSpPr>
        <p:grpSpPr>
          <a:xfrm>
            <a:off x="1235090" y="2575745"/>
            <a:ext cx="7593600" cy="1155478"/>
            <a:chOff x="688975" y="2282825"/>
            <a:chExt cx="7769225" cy="1143000"/>
          </a:xfrm>
          <a:scene3d>
            <a:camera prst="orthographicFront">
              <a:rot lat="0" lon="0" rev="0"/>
            </a:camera>
            <a:lightRig rig="balanced" dir="t">
              <a:rot lat="0" lon="0" rev="8700000"/>
            </a:lightRig>
          </a:scene3d>
        </p:grpSpPr>
        <p:sp>
          <p:nvSpPr>
            <p:cNvPr id="39" name="Rounded Rectangle 48196"/>
            <p:cNvSpPr>
              <a:spLocks noChangeArrowheads="1"/>
            </p:cNvSpPr>
            <p:nvPr/>
          </p:nvSpPr>
          <p:spPr bwMode="auto">
            <a:xfrm>
              <a:off x="688975" y="2282825"/>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smtClean="0">
                  <a:solidFill>
                    <a:schemeClr val="accent2"/>
                  </a:solidFill>
                  <a:effectLst>
                    <a:outerShdw blurRad="38100" dist="38100" dir="2700000" algn="tl">
                      <a:srgbClr val="000000"/>
                    </a:outerShdw>
                  </a:effectLst>
                  <a:cs typeface="+mn-cs"/>
                </a:rPr>
                <a:t>Framework</a:t>
              </a:r>
            </a:p>
            <a:p>
              <a:pPr>
                <a:defRPr/>
              </a:pPr>
              <a:r>
                <a:rPr lang="en-US" sz="1600" b="1" dirty="0" smtClean="0">
                  <a:solidFill>
                    <a:schemeClr val="accent2"/>
                  </a:solidFill>
                  <a:effectLst>
                    <a:outerShdw blurRad="38100" dist="38100" dir="2700000" algn="tl">
                      <a:srgbClr val="000000"/>
                    </a:outerShdw>
                  </a:effectLst>
                </a:rPr>
                <a:t>(</a:t>
              </a:r>
              <a:r>
                <a:rPr lang="en-US" sz="1600" b="1" dirty="0" err="1" smtClean="0">
                  <a:solidFill>
                    <a:schemeClr val="accent2"/>
                  </a:solidFill>
                  <a:effectLst>
                    <a:outerShdw blurRad="38100" dist="38100" dir="2700000" algn="tl">
                      <a:srgbClr val="000000"/>
                    </a:outerShdw>
                  </a:effectLst>
                </a:rPr>
                <a:t>extensões</a:t>
              </a:r>
              <a:r>
                <a:rPr lang="en-US" sz="1600" b="1" dirty="0" smtClean="0">
                  <a:solidFill>
                    <a:schemeClr val="accent2"/>
                  </a:solidFill>
                  <a:effectLst>
                    <a:outerShdw blurRad="38100" dist="38100" dir="2700000" algn="tl">
                      <a:srgbClr val="000000"/>
                    </a:outerShdw>
                  </a:effectLst>
                </a:rPr>
                <a:t>)</a:t>
              </a:r>
              <a:endParaRPr lang="en-US" sz="1600" b="1" dirty="0">
                <a:solidFill>
                  <a:schemeClr val="accent2"/>
                </a:solidFill>
                <a:effectLst>
                  <a:outerShdw blurRad="38100" dist="38100" dir="2700000" algn="tl">
                    <a:srgbClr val="000000"/>
                  </a:outerShdw>
                </a:effectLst>
                <a:cs typeface="+mn-cs"/>
              </a:endParaRPr>
            </a:p>
          </p:txBody>
        </p:sp>
        <p:grpSp>
          <p:nvGrpSpPr>
            <p:cNvPr id="3" name="Group 83"/>
            <p:cNvGrpSpPr/>
            <p:nvPr/>
          </p:nvGrpSpPr>
          <p:grpSpPr>
            <a:xfrm>
              <a:off x="2181227" y="2495549"/>
              <a:ext cx="6172198" cy="733425"/>
              <a:chOff x="2181227" y="2495549"/>
              <a:chExt cx="6172198" cy="733425"/>
            </a:xfrm>
          </p:grpSpPr>
          <p:sp>
            <p:nvSpPr>
              <p:cNvPr id="41" name="Rounded Rectangle 63"/>
              <p:cNvSpPr/>
              <p:nvPr/>
            </p:nvSpPr>
            <p:spPr bwMode="auto">
              <a:xfrm>
                <a:off x="2181227" y="2495549"/>
                <a:ext cx="2971800" cy="733425"/>
              </a:xfrm>
              <a:prstGeom prst="roundRect">
                <a:avLst/>
              </a:prstGeom>
              <a:gradFill flip="none" rotWithShape="1">
                <a:gsLst>
                  <a:gs pos="0">
                    <a:srgbClr val="00B050">
                      <a:shade val="30000"/>
                      <a:satMod val="115000"/>
                      <a:alpha val="2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prstClr val="black">
                          <a:alpha val="70000"/>
                        </a:prstClr>
                      </a:outerShdw>
                    </a:effectLst>
                    <a:cs typeface="+mn-cs"/>
                  </a:rPr>
                  <a:t>Modelo</a:t>
                </a:r>
                <a:r>
                  <a:rPr lang="en-US" sz="1600" dirty="0" smtClean="0">
                    <a:effectLst>
                      <a:outerShdw blurRad="50800" dist="38100" dir="2700000" algn="tl" rotWithShape="0">
                        <a:prstClr val="black">
                          <a:alpha val="70000"/>
                        </a:prstClr>
                      </a:outerShdw>
                    </a:effectLst>
                    <a:cs typeface="+mn-cs"/>
                  </a:rPr>
                  <a:t> de </a:t>
                </a:r>
                <a:r>
                  <a:rPr lang="en-US" sz="1600" dirty="0" err="1" smtClean="0">
                    <a:effectLst>
                      <a:outerShdw blurRad="50800" dist="38100" dir="2700000" algn="tl" rotWithShape="0">
                        <a:prstClr val="black">
                          <a:alpha val="70000"/>
                        </a:prstClr>
                      </a:outerShdw>
                    </a:effectLst>
                    <a:cs typeface="+mn-cs"/>
                  </a:rPr>
                  <a:t>Aplicação</a:t>
                </a:r>
                <a:endParaRPr lang="en-US" sz="1600" dirty="0">
                  <a:effectLst>
                    <a:outerShdw blurRad="50800" dist="38100" dir="2700000" algn="tl" rotWithShape="0">
                      <a:prstClr val="black">
                        <a:alpha val="70000"/>
                      </a:prstClr>
                    </a:outerShdw>
                  </a:effectLst>
                  <a:cs typeface="+mn-cs"/>
                </a:endParaRPr>
              </a:p>
            </p:txBody>
          </p:sp>
          <p:sp>
            <p:nvSpPr>
              <p:cNvPr id="42" name="Rounded Rectangle 64"/>
              <p:cNvSpPr/>
              <p:nvPr/>
            </p:nvSpPr>
            <p:spPr bwMode="auto">
              <a:xfrm>
                <a:off x="5381625" y="2495549"/>
                <a:ext cx="2971800"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smtClean="0">
                    <a:effectLst>
                      <a:outerShdw blurRad="50800" dist="38100" dir="2700000" algn="tl" rotWithShape="0">
                        <a:prstClr val="black">
                          <a:alpha val="70000"/>
                        </a:prstClr>
                      </a:outerShdw>
                    </a:effectLst>
                    <a:cs typeface="+mn-cs"/>
                  </a:rPr>
                  <a:t>Pipeline de </a:t>
                </a:r>
                <a:r>
                  <a:rPr lang="en-US" sz="1600" dirty="0" err="1" smtClean="0">
                    <a:effectLst>
                      <a:outerShdw blurRad="50800" dist="38100" dir="2700000" algn="tl" rotWithShape="0">
                        <a:prstClr val="black">
                          <a:alpha val="70000"/>
                        </a:prstClr>
                      </a:outerShdw>
                    </a:effectLst>
                  </a:rPr>
                  <a:t>C</a:t>
                </a:r>
                <a:r>
                  <a:rPr lang="en-US" sz="1600" dirty="0" err="1" smtClean="0">
                    <a:effectLst>
                      <a:outerShdw blurRad="50800" dist="38100" dir="2700000" algn="tl" rotWithShape="0">
                        <a:prstClr val="black">
                          <a:alpha val="70000"/>
                        </a:prstClr>
                      </a:outerShdw>
                    </a:effectLst>
                    <a:cs typeface="+mn-cs"/>
                  </a:rPr>
                  <a:t>onteúdo</a:t>
                </a:r>
                <a:r>
                  <a:rPr lang="en-US" sz="1600" dirty="0" smtClean="0">
                    <a:effectLst>
                      <a:outerShdw blurRad="50800" dist="38100" dir="2700000" algn="tl" rotWithShape="0">
                        <a:prstClr val="black">
                          <a:alpha val="70000"/>
                        </a:prstClr>
                      </a:outerShdw>
                    </a:effectLst>
                    <a:cs typeface="+mn-cs"/>
                  </a:rPr>
                  <a:t/>
                </a:r>
                <a:br>
                  <a:rPr lang="en-US" sz="1600" dirty="0" smtClean="0">
                    <a:effectLst>
                      <a:outerShdw blurRad="50800" dist="38100" dir="2700000" algn="tl" rotWithShape="0">
                        <a:prstClr val="black">
                          <a:alpha val="70000"/>
                        </a:prstClr>
                      </a:outerShdw>
                    </a:effectLst>
                    <a:cs typeface="+mn-cs"/>
                  </a:rPr>
                </a:br>
                <a:r>
                  <a:rPr lang="en-US" sz="1600" dirty="0" smtClean="0">
                    <a:effectLst>
                      <a:outerShdw blurRad="50800" dist="38100" dir="2700000" algn="tl" rotWithShape="0">
                        <a:prstClr val="black">
                          <a:alpha val="70000"/>
                        </a:prstClr>
                      </a:outerShdw>
                    </a:effectLst>
                    <a:cs typeface="+mn-cs"/>
                  </a:rPr>
                  <a:t>(</a:t>
                </a:r>
                <a:r>
                  <a:rPr lang="en-US" sz="1600" i="1" dirty="0" smtClean="0">
                    <a:effectLst>
                      <a:outerShdw blurRad="50800" dist="38100" dir="2700000" algn="tl" rotWithShape="0">
                        <a:prstClr val="black">
                          <a:alpha val="70000"/>
                        </a:prstClr>
                      </a:outerShdw>
                    </a:effectLst>
                    <a:cs typeface="+mn-cs"/>
                  </a:rPr>
                  <a:t>content pipeline</a:t>
                </a:r>
                <a:r>
                  <a:rPr lang="en-US" sz="1600" dirty="0" smtClean="0">
                    <a:effectLst>
                      <a:outerShdw blurRad="50800" dist="38100" dir="2700000" algn="tl" rotWithShape="0">
                        <a:prstClr val="black">
                          <a:alpha val="70000"/>
                        </a:prstClr>
                      </a:outerShdw>
                    </a:effectLst>
                    <a:cs typeface="+mn-cs"/>
                  </a:rPr>
                  <a:t>)</a:t>
                </a:r>
                <a:endParaRPr lang="en-US" sz="1600" dirty="0">
                  <a:effectLst>
                    <a:outerShdw blurRad="50800" dist="38100" dir="2700000" algn="tl" rotWithShape="0">
                      <a:prstClr val="black">
                        <a:alpha val="70000"/>
                      </a:prstClr>
                    </a:outerShdw>
                  </a:effectLst>
                  <a:cs typeface="+mn-cs"/>
                </a:endParaRPr>
              </a:p>
            </p:txBody>
          </p:sp>
        </p:grpSp>
      </p:grpSp>
      <p:grpSp>
        <p:nvGrpSpPr>
          <p:cNvPr id="4" name="Grupo 63"/>
          <p:cNvGrpSpPr/>
          <p:nvPr/>
        </p:nvGrpSpPr>
        <p:grpSpPr>
          <a:xfrm>
            <a:off x="1235090" y="3774558"/>
            <a:ext cx="7593600" cy="1155478"/>
            <a:chOff x="1235090" y="3774558"/>
            <a:chExt cx="7593600" cy="1155478"/>
          </a:xfrm>
        </p:grpSpPr>
        <p:sp>
          <p:nvSpPr>
            <p:cNvPr id="44" name="Rounded Rectangle 48195"/>
            <p:cNvSpPr>
              <a:spLocks noChangeArrowheads="1"/>
            </p:cNvSpPr>
            <p:nvPr/>
          </p:nvSpPr>
          <p:spPr bwMode="auto">
            <a:xfrm>
              <a:off x="1235090" y="3774558"/>
              <a:ext cx="7593600" cy="1155478"/>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rstMaterial="clear">
              <a:bevelT h="63500"/>
            </a:sp3d>
          </p:spPr>
          <p:txBody>
            <a:bodyPr wrap="none" anchor="ctr"/>
            <a:lstStyle/>
            <a:p>
              <a:pPr>
                <a:defRPr/>
              </a:pPr>
              <a:r>
                <a:rPr lang="en-US" sz="1600" b="1" dirty="0" smtClean="0">
                  <a:solidFill>
                    <a:schemeClr val="accent2"/>
                  </a:solidFill>
                  <a:effectLst>
                    <a:outerShdw blurRad="38100" dist="38100" dir="2700000" algn="tl">
                      <a:srgbClr val="000000"/>
                    </a:outerShdw>
                  </a:effectLst>
                  <a:cs typeface="+mn-cs"/>
                </a:rPr>
                <a:t>Framework</a:t>
              </a:r>
            </a:p>
            <a:p>
              <a:pPr>
                <a:defRPr/>
              </a:pPr>
              <a:r>
                <a:rPr lang="en-US" sz="1600" b="1" dirty="0" smtClean="0">
                  <a:solidFill>
                    <a:schemeClr val="accent2"/>
                  </a:solidFill>
                  <a:effectLst>
                    <a:outerShdw blurRad="38100" dist="38100" dir="2700000" algn="tl">
                      <a:srgbClr val="000000"/>
                    </a:outerShdw>
                  </a:effectLst>
                </a:rPr>
                <a:t>(</a:t>
              </a:r>
              <a:r>
                <a:rPr lang="en-US" sz="1600" b="1" dirty="0" err="1" smtClean="0">
                  <a:solidFill>
                    <a:schemeClr val="accent2"/>
                  </a:solidFill>
                  <a:effectLst>
                    <a:outerShdw blurRad="38100" dist="38100" dir="2700000" algn="tl">
                      <a:srgbClr val="000000"/>
                    </a:outerShdw>
                  </a:effectLst>
                </a:rPr>
                <a:t>núcleo</a:t>
              </a:r>
              <a:r>
                <a:rPr lang="en-US" sz="1600" b="1" dirty="0" smtClean="0">
                  <a:solidFill>
                    <a:schemeClr val="accent2"/>
                  </a:solidFill>
                  <a:effectLst>
                    <a:outerShdw blurRad="38100" dist="38100" dir="2700000" algn="tl">
                      <a:srgbClr val="000000"/>
                    </a:outerShdw>
                  </a:effectLst>
                </a:rPr>
                <a:t>)</a:t>
              </a:r>
              <a:endParaRPr lang="en-US" sz="1600" b="1" dirty="0">
                <a:solidFill>
                  <a:schemeClr val="accent2"/>
                </a:solidFill>
                <a:effectLst>
                  <a:outerShdw blurRad="38100" dist="38100" dir="2700000" algn="tl">
                    <a:srgbClr val="000000"/>
                  </a:outerShdw>
                </a:effectLst>
                <a:cs typeface="+mn-cs"/>
              </a:endParaRPr>
            </a:p>
          </p:txBody>
        </p:sp>
        <p:grpSp>
          <p:nvGrpSpPr>
            <p:cNvPr id="5" name="Group 82"/>
            <p:cNvGrpSpPr/>
            <p:nvPr/>
          </p:nvGrpSpPr>
          <p:grpSpPr>
            <a:xfrm>
              <a:off x="2499305" y="3975163"/>
              <a:ext cx="6290545" cy="750017"/>
              <a:chOff x="2181227" y="3781424"/>
              <a:chExt cx="7425223" cy="741917"/>
            </a:xfrm>
            <a:scene3d>
              <a:camera prst="orthographicFront">
                <a:rot lat="0" lon="0" rev="0"/>
              </a:camera>
              <a:lightRig rig="balanced" dir="t">
                <a:rot lat="0" lon="0" rev="8700000"/>
              </a:lightRig>
            </a:scene3d>
          </p:grpSpPr>
          <p:sp>
            <p:nvSpPr>
              <p:cNvPr id="46" name="Rounded Rectangle 65"/>
              <p:cNvSpPr/>
              <p:nvPr/>
            </p:nvSpPr>
            <p:spPr bwMode="auto">
              <a:xfrm>
                <a:off x="2181227"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Graphics</a:t>
                </a:r>
              </a:p>
            </p:txBody>
          </p:sp>
          <p:sp>
            <p:nvSpPr>
              <p:cNvPr id="47" name="Rounded Rectangle 66"/>
              <p:cNvSpPr/>
              <p:nvPr/>
            </p:nvSpPr>
            <p:spPr bwMode="auto">
              <a:xfrm>
                <a:off x="3436146"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Audio</a:t>
                </a:r>
              </a:p>
            </p:txBody>
          </p:sp>
          <p:sp>
            <p:nvSpPr>
              <p:cNvPr id="48" name="Rounded Rectangle 67"/>
              <p:cNvSpPr/>
              <p:nvPr/>
            </p:nvSpPr>
            <p:spPr bwMode="auto">
              <a:xfrm>
                <a:off x="4691065"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Input</a:t>
                </a:r>
              </a:p>
            </p:txBody>
          </p:sp>
          <p:sp>
            <p:nvSpPr>
              <p:cNvPr id="49" name="Rounded Rectangle 68"/>
              <p:cNvSpPr/>
              <p:nvPr/>
            </p:nvSpPr>
            <p:spPr bwMode="auto">
              <a:xfrm>
                <a:off x="5945984"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Math</a:t>
                </a:r>
              </a:p>
            </p:txBody>
          </p:sp>
          <p:sp>
            <p:nvSpPr>
              <p:cNvPr id="50" name="Rounded Rectangle 69"/>
              <p:cNvSpPr/>
              <p:nvPr/>
            </p:nvSpPr>
            <p:spPr bwMode="auto">
              <a:xfrm>
                <a:off x="7200902"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Storage</a:t>
                </a:r>
              </a:p>
            </p:txBody>
          </p:sp>
          <p:sp>
            <p:nvSpPr>
              <p:cNvPr id="36" name="Rounded Rectangle 69"/>
              <p:cNvSpPr/>
              <p:nvPr/>
            </p:nvSpPr>
            <p:spPr bwMode="auto">
              <a:xfrm>
                <a:off x="8453927" y="3791821"/>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smtClean="0">
                    <a:effectLst>
                      <a:outerShdw blurRad="50800" dist="38100" dir="2700000" algn="tl" rotWithShape="0">
                        <a:schemeClr val="bg2">
                          <a:alpha val="70000"/>
                        </a:schemeClr>
                      </a:outerShdw>
                    </a:effectLst>
                    <a:cs typeface="+mn-cs"/>
                  </a:rPr>
                  <a:t>Network</a:t>
                </a:r>
                <a:endParaRPr lang="en-US" sz="1600" dirty="0">
                  <a:effectLst>
                    <a:outerShdw blurRad="50800" dist="38100" dir="2700000" algn="tl" rotWithShape="0">
                      <a:schemeClr val="bg2">
                        <a:alpha val="70000"/>
                      </a:schemeClr>
                    </a:outerShdw>
                  </a:effectLst>
                  <a:cs typeface="+mn-cs"/>
                </a:endParaRPr>
              </a:p>
            </p:txBody>
          </p:sp>
        </p:grpSp>
      </p:grpSp>
      <p:grpSp>
        <p:nvGrpSpPr>
          <p:cNvPr id="6" name="Group 85"/>
          <p:cNvGrpSpPr/>
          <p:nvPr/>
        </p:nvGrpSpPr>
        <p:grpSpPr>
          <a:xfrm>
            <a:off x="1235090" y="4973370"/>
            <a:ext cx="7614620" cy="1155478"/>
            <a:chOff x="688975" y="4883150"/>
            <a:chExt cx="7769225" cy="1143000"/>
          </a:xfrm>
          <a:scene3d>
            <a:camera prst="orthographicFront">
              <a:rot lat="0" lon="0" rev="0"/>
            </a:camera>
            <a:lightRig rig="balanced" dir="t">
              <a:rot lat="0" lon="0" rev="8700000"/>
            </a:lightRig>
          </a:scene3d>
        </p:grpSpPr>
        <p:sp>
          <p:nvSpPr>
            <p:cNvPr id="52" name="Rounded Rectangle 48194"/>
            <p:cNvSpPr>
              <a:spLocks noChangeArrowheads="1"/>
            </p:cNvSpPr>
            <p:nvPr/>
          </p:nvSpPr>
          <p:spPr bwMode="auto">
            <a:xfrm>
              <a:off x="688975" y="4883150"/>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err="1" smtClean="0">
                  <a:solidFill>
                    <a:schemeClr val="accent2"/>
                  </a:solidFill>
                  <a:effectLst>
                    <a:outerShdw blurRad="38100" dist="38100" dir="2700000" algn="tl">
                      <a:srgbClr val="000000"/>
                    </a:outerShdw>
                  </a:effectLst>
                  <a:cs typeface="+mn-cs"/>
                </a:rPr>
                <a:t>Plataforma</a:t>
              </a:r>
              <a:endParaRPr lang="en-US" sz="1600" dirty="0">
                <a:solidFill>
                  <a:schemeClr val="accent2"/>
                </a:solidFill>
                <a:latin typeface="Arial" charset="0"/>
                <a:cs typeface="+mn-cs"/>
              </a:endParaRPr>
            </a:p>
          </p:txBody>
        </p:sp>
        <p:grpSp>
          <p:nvGrpSpPr>
            <p:cNvPr id="7" name="Group 81"/>
            <p:cNvGrpSpPr/>
            <p:nvPr/>
          </p:nvGrpSpPr>
          <p:grpSpPr>
            <a:xfrm>
              <a:off x="2181227" y="5095875"/>
              <a:ext cx="6172198" cy="731520"/>
              <a:chOff x="2181227" y="5095875"/>
              <a:chExt cx="6172198" cy="731520"/>
            </a:xfrm>
          </p:grpSpPr>
          <p:sp>
            <p:nvSpPr>
              <p:cNvPr id="54" name="Rounded Rectangle 70"/>
              <p:cNvSpPr/>
              <p:nvPr/>
            </p:nvSpPr>
            <p:spPr bwMode="auto">
              <a:xfrm>
                <a:off x="218122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Direct3D</a:t>
                </a:r>
              </a:p>
            </p:txBody>
          </p:sp>
          <p:sp>
            <p:nvSpPr>
              <p:cNvPr id="55" name="Rounded Rectangle 71"/>
              <p:cNvSpPr/>
              <p:nvPr/>
            </p:nvSpPr>
            <p:spPr bwMode="auto">
              <a:xfrm>
                <a:off x="377507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XACT</a:t>
                </a:r>
              </a:p>
            </p:txBody>
          </p:sp>
          <p:sp>
            <p:nvSpPr>
              <p:cNvPr id="56" name="Rounded Rectangle 72"/>
              <p:cNvSpPr/>
              <p:nvPr/>
            </p:nvSpPr>
            <p:spPr bwMode="auto">
              <a:xfrm>
                <a:off x="536892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XINPUT</a:t>
                </a:r>
              </a:p>
            </p:txBody>
          </p:sp>
          <p:sp>
            <p:nvSpPr>
              <p:cNvPr id="57" name="Rounded Rectangle 73"/>
              <p:cNvSpPr/>
              <p:nvPr/>
            </p:nvSpPr>
            <p:spPr bwMode="auto">
              <a:xfrm>
                <a:off x="6962777" y="5095875"/>
                <a:ext cx="139064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XCONTENT</a:t>
                </a:r>
              </a:p>
            </p:txBody>
          </p:sp>
        </p:grpSp>
      </p:grpSp>
      <p:grpSp>
        <p:nvGrpSpPr>
          <p:cNvPr id="8" name="Group 88"/>
          <p:cNvGrpSpPr/>
          <p:nvPr/>
        </p:nvGrpSpPr>
        <p:grpSpPr>
          <a:xfrm>
            <a:off x="1235090" y="1378537"/>
            <a:ext cx="7604110" cy="1155478"/>
            <a:chOff x="688975" y="984250"/>
            <a:chExt cx="7769225" cy="1143000"/>
          </a:xfrm>
          <a:scene3d>
            <a:camera prst="orthographicFront">
              <a:rot lat="0" lon="0" rev="0"/>
            </a:camera>
            <a:lightRig rig="balanced" dir="t">
              <a:rot lat="0" lon="0" rev="8700000"/>
            </a:lightRig>
          </a:scene3d>
        </p:grpSpPr>
        <p:sp>
          <p:nvSpPr>
            <p:cNvPr id="59" name="Rounded Rectangle 48197"/>
            <p:cNvSpPr>
              <a:spLocks noChangeArrowheads="1"/>
            </p:cNvSpPr>
            <p:nvPr/>
          </p:nvSpPr>
          <p:spPr bwMode="auto">
            <a:xfrm>
              <a:off x="688975" y="984250"/>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err="1" smtClean="0">
                  <a:solidFill>
                    <a:schemeClr val="accent2"/>
                  </a:solidFill>
                  <a:effectLst>
                    <a:outerShdw blurRad="38100" dist="38100" dir="2700000" algn="tl">
                      <a:srgbClr val="000000"/>
                    </a:outerShdw>
                  </a:effectLst>
                  <a:cs typeface="+mn-cs"/>
                </a:rPr>
                <a:t>Jogos</a:t>
              </a:r>
              <a:endParaRPr lang="en-US" sz="1600" dirty="0">
                <a:solidFill>
                  <a:schemeClr val="accent2"/>
                </a:solidFill>
                <a:latin typeface="Arial" charset="0"/>
                <a:cs typeface="+mn-cs"/>
              </a:endParaRPr>
            </a:p>
          </p:txBody>
        </p:sp>
        <p:grpSp>
          <p:nvGrpSpPr>
            <p:cNvPr id="9" name="Group 84"/>
            <p:cNvGrpSpPr/>
            <p:nvPr/>
          </p:nvGrpSpPr>
          <p:grpSpPr>
            <a:xfrm>
              <a:off x="2181227" y="1190625"/>
              <a:ext cx="6172198" cy="731520"/>
              <a:chOff x="2181227" y="1190625"/>
              <a:chExt cx="6172198" cy="731520"/>
            </a:xfrm>
          </p:grpSpPr>
          <p:sp>
            <p:nvSpPr>
              <p:cNvPr id="61" name="Rounded Rectangle 74"/>
              <p:cNvSpPr/>
              <p:nvPr/>
            </p:nvSpPr>
            <p:spPr bwMode="auto">
              <a:xfrm>
                <a:off x="2181227" y="119062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Starter Kits</a:t>
                </a:r>
              </a:p>
            </p:txBody>
          </p:sp>
          <p:sp>
            <p:nvSpPr>
              <p:cNvPr id="62" name="Rounded Rectangle 75"/>
              <p:cNvSpPr/>
              <p:nvPr/>
            </p:nvSpPr>
            <p:spPr bwMode="auto">
              <a:xfrm>
                <a:off x="3775330" y="1190625"/>
                <a:ext cx="1389888" cy="73152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Código</a:t>
                </a:r>
                <a:endParaRPr lang="en-US" sz="1600" dirty="0">
                  <a:effectLst>
                    <a:outerShdw blurRad="50800" dist="38100" dir="2700000" algn="tl" rotWithShape="0">
                      <a:schemeClr val="bg2">
                        <a:alpha val="70000"/>
                      </a:schemeClr>
                    </a:outerShdw>
                  </a:effectLst>
                  <a:cs typeface="+mn-cs"/>
                </a:endParaRPr>
              </a:p>
            </p:txBody>
          </p:sp>
          <p:sp>
            <p:nvSpPr>
              <p:cNvPr id="63" name="Rounded Rectangle 76"/>
              <p:cNvSpPr/>
              <p:nvPr/>
            </p:nvSpPr>
            <p:spPr bwMode="auto">
              <a:xfrm>
                <a:off x="5369433" y="1190625"/>
                <a:ext cx="1389888" cy="73152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Conteúdo</a:t>
                </a:r>
                <a:endParaRPr lang="en-US" sz="1600" dirty="0">
                  <a:effectLst>
                    <a:outerShdw blurRad="50800" dist="38100" dir="2700000" algn="tl" rotWithShape="0">
                      <a:schemeClr val="bg2">
                        <a:alpha val="70000"/>
                      </a:schemeClr>
                    </a:outerShdw>
                  </a:effectLst>
                  <a:cs typeface="+mn-cs"/>
                </a:endParaRPr>
              </a:p>
            </p:txBody>
          </p:sp>
          <p:sp>
            <p:nvSpPr>
              <p:cNvPr id="82" name="Rounded Rectangle 77"/>
              <p:cNvSpPr/>
              <p:nvPr/>
            </p:nvSpPr>
            <p:spPr bwMode="auto">
              <a:xfrm>
                <a:off x="6963537" y="1190625"/>
                <a:ext cx="1389888" cy="73152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Componentes</a:t>
                </a:r>
                <a:endParaRPr lang="en-US" sz="1600" dirty="0">
                  <a:effectLst>
                    <a:outerShdw blurRad="50800" dist="38100" dir="2700000" algn="tl" rotWithShape="0">
                      <a:schemeClr val="bg2">
                        <a:alpha val="70000"/>
                      </a:schemeClr>
                    </a:outerShdw>
                  </a:effectLst>
                  <a:cs typeface="+mn-cs"/>
                </a:endParaRPr>
              </a:p>
            </p:txBody>
          </p:sp>
        </p:grpSp>
      </p:grpSp>
      <p:grpSp>
        <p:nvGrpSpPr>
          <p:cNvPr id="10" name="Group 84"/>
          <p:cNvGrpSpPr>
            <a:grpSpLocks/>
          </p:cNvGrpSpPr>
          <p:nvPr/>
        </p:nvGrpSpPr>
        <p:grpSpPr bwMode="auto">
          <a:xfrm>
            <a:off x="1229710" y="6286128"/>
            <a:ext cx="5465380" cy="369111"/>
            <a:chOff x="552450" y="6353175"/>
            <a:chExt cx="5382387" cy="365760"/>
          </a:xfrm>
        </p:grpSpPr>
        <p:sp>
          <p:nvSpPr>
            <p:cNvPr id="85" name="TextBox 8202"/>
            <p:cNvSpPr txBox="1">
              <a:spLocks noChangeArrowheads="1"/>
            </p:cNvSpPr>
            <p:nvPr/>
          </p:nvSpPr>
          <p:spPr bwMode="auto">
            <a:xfrm>
              <a:off x="552450" y="6362721"/>
              <a:ext cx="1122190" cy="335481"/>
            </a:xfrm>
            <a:prstGeom prst="rect">
              <a:avLst/>
            </a:prstGeom>
            <a:noFill/>
            <a:ln w="9525">
              <a:noFill/>
              <a:miter lim="800000"/>
              <a:headEnd/>
              <a:tailEnd/>
            </a:ln>
          </p:spPr>
          <p:txBody>
            <a:bodyPr>
              <a:spAutoFit/>
            </a:bodyPr>
            <a:lstStyle/>
            <a:p>
              <a:pPr algn="ctr">
                <a:defRPr/>
              </a:pPr>
              <a:r>
                <a:rPr lang="en-US" sz="1600" b="1" dirty="0" err="1" smtClean="0">
                  <a:solidFill>
                    <a:schemeClr val="accent2"/>
                  </a:solidFill>
                  <a:effectLst>
                    <a:outerShdw dist="25400" dir="4020000" algn="tl" rotWithShape="0">
                      <a:prstClr val="black"/>
                    </a:outerShdw>
                  </a:effectLst>
                  <a:cs typeface="+mn-cs"/>
                </a:rPr>
                <a:t>L</a:t>
              </a:r>
              <a:r>
                <a:rPr lang="en-US" sz="1400" b="1" dirty="0" err="1" smtClean="0">
                  <a:solidFill>
                    <a:schemeClr val="accent2"/>
                  </a:solidFill>
                  <a:effectLst>
                    <a:outerShdw dist="25400" dir="4020000" algn="tl" rotWithShape="0">
                      <a:prstClr val="black"/>
                    </a:outerShdw>
                  </a:effectLst>
                  <a:cs typeface="+mn-cs"/>
                </a:rPr>
                <a:t>egenda</a:t>
              </a:r>
              <a:endParaRPr lang="en-US" sz="1600" b="1" dirty="0">
                <a:solidFill>
                  <a:schemeClr val="accent2"/>
                </a:solidFill>
                <a:effectLst>
                  <a:outerShdw dist="25400" dir="4020000" algn="tl" rotWithShape="0">
                    <a:prstClr val="black"/>
                  </a:outerShdw>
                </a:effectLst>
                <a:cs typeface="+mn-cs"/>
              </a:endParaRPr>
            </a:p>
          </p:txBody>
        </p:sp>
        <p:sp>
          <p:nvSpPr>
            <p:cNvPr id="86" name="Rounded Rectangle 78"/>
            <p:cNvSpPr/>
            <p:nvPr/>
          </p:nvSpPr>
          <p:spPr bwMode="auto">
            <a:xfrm>
              <a:off x="1590677" y="6353175"/>
              <a:ext cx="1371600" cy="36576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smtClean="0">
                  <a:effectLst>
                    <a:outerShdw blurRad="50800" dist="38100" dir="2700000" algn="tl" rotWithShape="0">
                      <a:schemeClr val="bg2">
                        <a:alpha val="70000"/>
                      </a:schemeClr>
                    </a:outerShdw>
                  </a:effectLst>
                  <a:cs typeface="+mn-cs"/>
                </a:rPr>
                <a:t>XNA  </a:t>
              </a:r>
              <a:r>
                <a:rPr lang="en-US" sz="1200" dirty="0" err="1" smtClean="0">
                  <a:effectLst>
                    <a:outerShdw blurRad="50800" dist="38100" dir="2700000" algn="tl" rotWithShape="0">
                      <a:schemeClr val="bg2">
                        <a:alpha val="70000"/>
                      </a:schemeClr>
                    </a:outerShdw>
                  </a:effectLst>
                  <a:cs typeface="+mn-cs"/>
                </a:rPr>
                <a:t>já</a:t>
              </a:r>
              <a:r>
                <a:rPr lang="en-US" sz="1200" dirty="0" smtClean="0">
                  <a:effectLst>
                    <a:outerShdw blurRad="50800" dist="38100" dir="2700000" algn="tl" rotWithShape="0">
                      <a:schemeClr val="bg2">
                        <a:alpha val="70000"/>
                      </a:schemeClr>
                    </a:outerShdw>
                  </a:effectLst>
                  <a:cs typeface="+mn-cs"/>
                </a:rPr>
                <a:t> </a:t>
              </a:r>
              <a:r>
                <a:rPr lang="en-US" sz="1200" dirty="0" err="1" smtClean="0">
                  <a:effectLst>
                    <a:outerShdw blurRad="50800" dist="38100" dir="2700000" algn="tl" rotWithShape="0">
                      <a:schemeClr val="bg2">
                        <a:alpha val="70000"/>
                      </a:schemeClr>
                    </a:outerShdw>
                  </a:effectLst>
                  <a:cs typeface="+mn-cs"/>
                </a:rPr>
                <a:t>provê</a:t>
              </a:r>
              <a:endParaRPr lang="en-US" sz="1200" dirty="0">
                <a:effectLst>
                  <a:outerShdw blurRad="50800" dist="38100" dir="2700000" algn="tl" rotWithShape="0">
                    <a:schemeClr val="bg2">
                      <a:alpha val="70000"/>
                    </a:schemeClr>
                  </a:outerShdw>
                </a:effectLst>
                <a:cs typeface="+mn-cs"/>
              </a:endParaRPr>
            </a:p>
          </p:txBody>
        </p:sp>
        <p:sp>
          <p:nvSpPr>
            <p:cNvPr id="87" name="Rounded Rectangle 79"/>
            <p:cNvSpPr/>
            <p:nvPr/>
          </p:nvSpPr>
          <p:spPr bwMode="auto">
            <a:xfrm>
              <a:off x="3076957" y="6353175"/>
              <a:ext cx="1371600" cy="36576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err="1" smtClean="0">
                  <a:effectLst>
                    <a:outerShdw blurRad="50800" dist="38100" dir="2700000" algn="tl" rotWithShape="0">
                      <a:schemeClr val="bg2">
                        <a:alpha val="70000"/>
                      </a:schemeClr>
                    </a:outerShdw>
                  </a:effectLst>
                  <a:cs typeface="+mn-cs"/>
                </a:rPr>
                <a:t>Você</a:t>
              </a:r>
              <a:r>
                <a:rPr lang="en-US" sz="1200" dirty="0" smtClean="0">
                  <a:effectLst>
                    <a:outerShdw blurRad="50800" dist="38100" dir="2700000" algn="tl" rotWithShape="0">
                      <a:schemeClr val="bg2">
                        <a:alpha val="70000"/>
                      </a:schemeClr>
                    </a:outerShdw>
                  </a:effectLst>
                  <a:cs typeface="+mn-cs"/>
                </a:rPr>
                <a:t> </a:t>
              </a:r>
              <a:r>
                <a:rPr lang="en-US" sz="1200" dirty="0" err="1" smtClean="0">
                  <a:effectLst>
                    <a:outerShdw blurRad="50800" dist="38100" dir="2700000" algn="tl" rotWithShape="0">
                      <a:schemeClr val="bg2">
                        <a:alpha val="70000"/>
                      </a:schemeClr>
                    </a:outerShdw>
                  </a:effectLst>
                  <a:cs typeface="+mn-cs"/>
                </a:rPr>
                <a:t>cria</a:t>
              </a:r>
              <a:endParaRPr lang="en-US" sz="1200" dirty="0">
                <a:effectLst>
                  <a:outerShdw blurRad="50800" dist="38100" dir="2700000" algn="tl" rotWithShape="0">
                    <a:schemeClr val="bg2">
                      <a:alpha val="70000"/>
                    </a:schemeClr>
                  </a:outerShdw>
                </a:effectLst>
                <a:cs typeface="+mn-cs"/>
              </a:endParaRPr>
            </a:p>
          </p:txBody>
        </p:sp>
        <p:sp>
          <p:nvSpPr>
            <p:cNvPr id="88" name="Rounded Rectangle 80"/>
            <p:cNvSpPr/>
            <p:nvPr/>
          </p:nvSpPr>
          <p:spPr bwMode="auto">
            <a:xfrm>
              <a:off x="4563237" y="6353175"/>
              <a:ext cx="1371600" cy="36576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err="1" smtClean="0">
                  <a:effectLst>
                    <a:outerShdw blurRad="50800" dist="38100" dir="2700000" algn="tl" rotWithShape="0">
                      <a:schemeClr val="bg2">
                        <a:alpha val="70000"/>
                      </a:schemeClr>
                    </a:outerShdw>
                  </a:effectLst>
                  <a:cs typeface="+mn-cs"/>
                </a:rPr>
                <a:t>Comunidade</a:t>
              </a:r>
              <a:endParaRPr lang="en-US" sz="1200" dirty="0">
                <a:effectLst>
                  <a:outerShdw blurRad="50800" dist="38100" dir="2700000" algn="tl" rotWithShape="0">
                    <a:schemeClr val="bg2">
                      <a:alpha val="70000"/>
                    </a:schemeClr>
                  </a:outerShdw>
                </a:effectLst>
                <a:cs typeface="+mn-cs"/>
              </a:endParaRPr>
            </a:p>
          </p:txBody>
        </p:sp>
      </p:grpSp>
      <p:sp>
        <p:nvSpPr>
          <p:cNvPr id="38" name="Oval 35"/>
          <p:cNvSpPr/>
          <p:nvPr/>
        </p:nvSpPr>
        <p:spPr bwMode="auto">
          <a:xfrm>
            <a:off x="2807830" y="2680138"/>
            <a:ext cx="2626017" cy="952699"/>
          </a:xfrm>
          <a:prstGeom prst="ellipse">
            <a:avLst/>
          </a:prstGeom>
          <a:no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smtClean="0">
              <a:ln>
                <a:solidFill>
                  <a:schemeClr val="bg2">
                    <a:lumMod val="65000"/>
                    <a:lumOff val="35000"/>
                  </a:schemeClr>
                </a:solidFill>
              </a:ln>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xfrm>
            <a:off x="630621" y="228600"/>
            <a:ext cx="8208579" cy="1144929"/>
          </a:xfrm>
        </p:spPr>
        <p:txBody>
          <a:bodyPr/>
          <a:lstStyle/>
          <a:p>
            <a:pPr eaLnBrk="1" hangingPunct="1">
              <a:defRPr/>
            </a:pPr>
            <a:r>
              <a:rPr lang="en-US" dirty="0" smtClean="0"/>
              <a:t>XNA Framework</a:t>
            </a:r>
            <a:r>
              <a:rPr lang="en-US" dirty="0"/>
              <a:t/>
            </a:r>
            <a:br>
              <a:rPr lang="en-US" dirty="0"/>
            </a:br>
            <a:r>
              <a:rPr lang="en-US" sz="3600" dirty="0" err="1" smtClean="0">
                <a:solidFill>
                  <a:srgbClr val="FFC000"/>
                </a:solidFill>
              </a:rPr>
              <a:t>Modelo</a:t>
            </a:r>
            <a:r>
              <a:rPr lang="en-US" sz="3600" dirty="0" smtClean="0">
                <a:solidFill>
                  <a:srgbClr val="FFC000"/>
                </a:solidFill>
              </a:rPr>
              <a:t> de </a:t>
            </a:r>
            <a:r>
              <a:rPr lang="en-US" sz="3600" dirty="0" err="1" smtClean="0">
                <a:solidFill>
                  <a:srgbClr val="FFC000"/>
                </a:solidFill>
              </a:rPr>
              <a:t>Aplicação</a:t>
            </a:r>
            <a:endParaRPr lang="en-US" sz="3600" dirty="0">
              <a:solidFill>
                <a:srgbClr val="FFC000"/>
              </a:solidFill>
            </a:endParaRPr>
          </a:p>
        </p:txBody>
      </p:sp>
      <p:sp>
        <p:nvSpPr>
          <p:cNvPr id="1071107" name="Rectangle 3"/>
          <p:cNvSpPr>
            <a:spLocks noGrp="1" noChangeArrowheads="1"/>
          </p:cNvSpPr>
          <p:nvPr>
            <p:ph type="body" idx="1"/>
          </p:nvPr>
        </p:nvSpPr>
        <p:spPr>
          <a:xfrm>
            <a:off x="346841" y="1417637"/>
            <a:ext cx="8797160" cy="4949047"/>
          </a:xfrm>
        </p:spPr>
        <p:txBody>
          <a:bodyPr/>
          <a:lstStyle/>
          <a:p>
            <a:pPr>
              <a:buBlip>
                <a:blip r:embed="rId3"/>
              </a:buBlip>
              <a:defRPr/>
            </a:pPr>
            <a:endParaRPr lang="pt-BR" sz="2800" dirty="0" smtClean="0"/>
          </a:p>
          <a:p>
            <a:pPr>
              <a:buBlip>
                <a:blip r:embed="rId3"/>
              </a:buBlip>
              <a:defRPr/>
            </a:pPr>
            <a:r>
              <a:rPr lang="pt-BR" sz="2800" dirty="0" smtClean="0"/>
              <a:t>Faz o serviço chato e trabalhoso para você</a:t>
            </a:r>
          </a:p>
          <a:p>
            <a:pPr lvl="1">
              <a:buBlip>
                <a:blip r:embed="rId3"/>
              </a:buBlip>
              <a:defRPr/>
            </a:pPr>
            <a:r>
              <a:rPr lang="pt-BR" sz="2400" dirty="0" smtClean="0"/>
              <a:t>Criação e gerenciamento de janelas</a:t>
            </a:r>
          </a:p>
          <a:p>
            <a:pPr lvl="1">
              <a:buBlip>
                <a:blip r:embed="rId3"/>
              </a:buBlip>
              <a:defRPr/>
            </a:pPr>
            <a:r>
              <a:rPr lang="pt-BR" sz="2400" dirty="0" smtClean="0"/>
              <a:t>Inicialização do </a:t>
            </a:r>
            <a:r>
              <a:rPr lang="pt-BR" sz="2400" dirty="0" err="1" smtClean="0"/>
              <a:t>DirectX</a:t>
            </a:r>
            <a:r>
              <a:rPr lang="pt-BR" sz="2400" dirty="0" smtClean="0"/>
              <a:t> (3D, </a:t>
            </a:r>
            <a:r>
              <a:rPr lang="pt-BR" sz="2400" dirty="0" err="1" smtClean="0"/>
              <a:t>Audio</a:t>
            </a:r>
            <a:r>
              <a:rPr lang="pt-BR" sz="2400" dirty="0" smtClean="0"/>
              <a:t>, Input, </a:t>
            </a:r>
            <a:r>
              <a:rPr lang="pt-BR" sz="2400" dirty="0" err="1" smtClean="0"/>
              <a:t>etc</a:t>
            </a:r>
            <a:r>
              <a:rPr lang="pt-BR" sz="2400" dirty="0" smtClean="0"/>
              <a:t>)</a:t>
            </a:r>
          </a:p>
          <a:p>
            <a:pPr lvl="1">
              <a:buBlip>
                <a:blip r:embed="rId3"/>
              </a:buBlip>
              <a:defRPr/>
            </a:pPr>
            <a:r>
              <a:rPr lang="pt-BR" sz="2400" dirty="0" smtClean="0"/>
              <a:t>Gerencia o loop (ciclo) principal de execução</a:t>
            </a:r>
          </a:p>
          <a:p>
            <a:pPr lvl="1">
              <a:buBlip>
                <a:blip r:embed="rId3"/>
              </a:buBlip>
              <a:defRPr/>
            </a:pPr>
            <a:r>
              <a:rPr lang="pt-BR" sz="2400" dirty="0" smtClean="0"/>
              <a:t>Tudo aquilo que você perdia horas fazendo...</a:t>
            </a:r>
          </a:p>
          <a:p>
            <a:pPr lvl="1">
              <a:buBlip>
                <a:blip r:embed="rId3"/>
              </a:buBlip>
              <a:defRPr/>
            </a:pPr>
            <a:r>
              <a:rPr lang="en-US" sz="2400" dirty="0" smtClean="0"/>
              <a:t>… </a:t>
            </a:r>
            <a:r>
              <a:rPr lang="en-US" sz="2400" dirty="0" err="1" smtClean="0"/>
              <a:t>além</a:t>
            </a:r>
            <a:r>
              <a:rPr lang="en-US" sz="2400" dirty="0" smtClean="0"/>
              <a:t> de </a:t>
            </a:r>
            <a:r>
              <a:rPr lang="en-US" sz="2400" dirty="0" err="1" smtClean="0"/>
              <a:t>automaticamente</a:t>
            </a:r>
            <a:r>
              <a:rPr lang="en-US" sz="2400" dirty="0" smtClean="0"/>
              <a:t> </a:t>
            </a:r>
            <a:r>
              <a:rPr lang="en-US" sz="2400" dirty="0" err="1" smtClean="0"/>
              <a:t>inserir</a:t>
            </a:r>
            <a:r>
              <a:rPr lang="en-US" sz="2400" dirty="0" smtClean="0"/>
              <a:t> no </a:t>
            </a:r>
            <a:r>
              <a:rPr lang="en-US" sz="2400" dirty="0" err="1" smtClean="0"/>
              <a:t>seu</a:t>
            </a:r>
            <a:r>
              <a:rPr lang="en-US" sz="2400" dirty="0" smtClean="0"/>
              <a:t> </a:t>
            </a:r>
            <a:r>
              <a:rPr lang="en-US" sz="2400" dirty="0" err="1" smtClean="0"/>
              <a:t>jogo</a:t>
            </a:r>
            <a:r>
              <a:rPr lang="en-US" sz="2400" dirty="0" smtClean="0"/>
              <a:t> boas </a:t>
            </a:r>
            <a:r>
              <a:rPr lang="en-US" sz="2400" dirty="0" err="1" smtClean="0"/>
              <a:t>práticas</a:t>
            </a:r>
            <a:r>
              <a:rPr lang="en-US" sz="2400" dirty="0" smtClean="0"/>
              <a:t> de </a:t>
            </a:r>
            <a:r>
              <a:rPr lang="en-US" sz="2400" dirty="0" err="1" smtClean="0"/>
              <a:t>programação</a:t>
            </a:r>
            <a:r>
              <a:rPr lang="en-US" sz="2400" dirty="0" smtClean="0"/>
              <a:t> de </a:t>
            </a:r>
            <a:r>
              <a:rPr lang="en-US" sz="2400" dirty="0" err="1" smtClean="0"/>
              <a:t>jogos</a:t>
            </a:r>
            <a:r>
              <a:rPr lang="en-US" sz="2400" dirty="0" smtClean="0"/>
              <a:t>!</a:t>
            </a:r>
          </a:p>
          <a:p>
            <a:pPr lvl="1">
              <a:buBlip>
                <a:blip r:embed="rId3"/>
              </a:buBlip>
              <a:defRPr/>
            </a:pPr>
            <a:endParaRPr lang="pt-BR" sz="2400" dirty="0" smtClean="0"/>
          </a:p>
          <a:p>
            <a:pPr>
              <a:buBlip>
                <a:blip r:embed="rId3"/>
              </a:buBlip>
              <a:defRPr/>
            </a:pPr>
            <a:r>
              <a:rPr lang="pt-BR" sz="2800" dirty="0" smtClean="0"/>
              <a:t>Desenvolvimento acelerado:</a:t>
            </a:r>
          </a:p>
          <a:p>
            <a:pPr lvl="1">
              <a:buBlip>
                <a:blip r:embed="rId3"/>
              </a:buBlip>
              <a:defRPr/>
            </a:pPr>
            <a:r>
              <a:rPr lang="pt-BR" sz="2400" dirty="0" smtClean="0"/>
              <a:t>Primeiras linhas de código já são a lógica do jogo</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xfrm>
            <a:off x="725214" y="228600"/>
            <a:ext cx="8113986" cy="1144929"/>
          </a:xfrm>
        </p:spPr>
        <p:txBody>
          <a:bodyPr/>
          <a:lstStyle/>
          <a:p>
            <a:pPr eaLnBrk="1" hangingPunct="1">
              <a:defRPr/>
            </a:pPr>
            <a:r>
              <a:rPr lang="en-US" dirty="0" smtClean="0"/>
              <a:t>XNA Framework</a:t>
            </a:r>
            <a:r>
              <a:rPr lang="en-US" dirty="0"/>
              <a:t/>
            </a:r>
            <a:br>
              <a:rPr lang="en-US" dirty="0"/>
            </a:br>
            <a:r>
              <a:rPr lang="en-US" sz="3600" dirty="0" err="1" smtClean="0">
                <a:solidFill>
                  <a:srgbClr val="FFC000"/>
                </a:solidFill>
              </a:rPr>
              <a:t>Modelo</a:t>
            </a:r>
            <a:r>
              <a:rPr lang="en-US" sz="3600" dirty="0" smtClean="0">
                <a:solidFill>
                  <a:srgbClr val="FFC000"/>
                </a:solidFill>
              </a:rPr>
              <a:t> de </a:t>
            </a:r>
            <a:r>
              <a:rPr lang="en-US" sz="3600" dirty="0" err="1" smtClean="0">
                <a:solidFill>
                  <a:srgbClr val="FFC000"/>
                </a:solidFill>
              </a:rPr>
              <a:t>Aplicação</a:t>
            </a:r>
            <a:endParaRPr lang="en-US" sz="3600" dirty="0">
              <a:solidFill>
                <a:srgbClr val="FFC000"/>
              </a:solidFill>
            </a:endParaRPr>
          </a:p>
        </p:txBody>
      </p:sp>
      <p:sp>
        <p:nvSpPr>
          <p:cNvPr id="1071107" name="Rectangle 3"/>
          <p:cNvSpPr>
            <a:spLocks noGrp="1" noChangeArrowheads="1"/>
          </p:cNvSpPr>
          <p:nvPr>
            <p:ph type="body" idx="1"/>
          </p:nvPr>
        </p:nvSpPr>
        <p:spPr>
          <a:xfrm>
            <a:off x="381000" y="1417638"/>
            <a:ext cx="8443913" cy="4561249"/>
          </a:xfrm>
        </p:spPr>
        <p:txBody>
          <a:bodyPr/>
          <a:lstStyle/>
          <a:p>
            <a:pPr>
              <a:buFont typeface="Wingdings 2" pitchFamily="18" charset="2"/>
              <a:buBlip>
                <a:blip r:embed="rId3"/>
              </a:buBlip>
              <a:defRPr/>
            </a:pPr>
            <a:endParaRPr lang="en-US" sz="2800" dirty="0" smtClean="0"/>
          </a:p>
          <a:p>
            <a:pPr>
              <a:buFont typeface="Wingdings 2" pitchFamily="18" charset="2"/>
              <a:buBlip>
                <a:blip r:embed="rId3"/>
              </a:buBlip>
              <a:defRPr/>
            </a:pPr>
            <a:r>
              <a:rPr lang="en-US" sz="2800" dirty="0" err="1" smtClean="0"/>
              <a:t>Possui</a:t>
            </a:r>
            <a:r>
              <a:rPr lang="en-US" sz="2800" dirty="0" smtClean="0"/>
              <a:t> </a:t>
            </a:r>
            <a:r>
              <a:rPr lang="en-US" sz="2800" dirty="0" err="1" smtClean="0"/>
              <a:t>recursos</a:t>
            </a:r>
            <a:r>
              <a:rPr lang="en-US" sz="2800" dirty="0" smtClean="0"/>
              <a:t> </a:t>
            </a:r>
            <a:r>
              <a:rPr lang="en-US" sz="2800" dirty="0" err="1" smtClean="0"/>
              <a:t>avançados</a:t>
            </a:r>
            <a:endParaRPr lang="en-US" sz="2800" dirty="0" smtClean="0"/>
          </a:p>
          <a:p>
            <a:pPr lvl="1">
              <a:buBlip>
                <a:blip r:embed="rId3"/>
              </a:buBlip>
              <a:defRPr/>
            </a:pPr>
            <a:r>
              <a:rPr lang="pt-BR" sz="2400" dirty="0" smtClean="0"/>
              <a:t>Atualização da cena com passos fixos ou variados de tempo</a:t>
            </a:r>
            <a:endParaRPr lang="en-US" sz="2400" dirty="0" smtClean="0"/>
          </a:p>
          <a:p>
            <a:pPr>
              <a:buFont typeface="Wingdings 2" pitchFamily="18" charset="2"/>
              <a:buBlip>
                <a:blip r:embed="rId3"/>
              </a:buBlip>
              <a:defRPr/>
            </a:pPr>
            <a:endParaRPr lang="en-US" sz="800" dirty="0" smtClean="0"/>
          </a:p>
          <a:p>
            <a:pPr>
              <a:buFont typeface="Wingdings 2" pitchFamily="18" charset="2"/>
              <a:buBlip>
                <a:blip r:embed="rId3"/>
              </a:buBlip>
              <a:defRPr/>
            </a:pPr>
            <a:r>
              <a:rPr lang="en-US" sz="2800" dirty="0" err="1" smtClean="0"/>
              <a:t>Extensível</a:t>
            </a:r>
            <a:endParaRPr lang="en-US" sz="2800" dirty="0" smtClean="0"/>
          </a:p>
          <a:p>
            <a:pPr lvl="1">
              <a:buFont typeface="Wingdings 2" pitchFamily="18" charset="2"/>
              <a:buBlip>
                <a:blip r:embed="rId3"/>
              </a:buBlip>
              <a:defRPr/>
            </a:pPr>
            <a:r>
              <a:rPr lang="en-US" sz="2400" dirty="0" err="1" smtClean="0"/>
              <a:t>Provê</a:t>
            </a:r>
            <a:r>
              <a:rPr lang="en-US" sz="2400" dirty="0" smtClean="0"/>
              <a:t> </a:t>
            </a:r>
            <a:r>
              <a:rPr lang="en-US" sz="2400" dirty="0" err="1" smtClean="0"/>
              <a:t>componentes</a:t>
            </a:r>
            <a:r>
              <a:rPr lang="en-US" sz="2400" dirty="0" smtClean="0"/>
              <a:t>-base </a:t>
            </a:r>
            <a:r>
              <a:rPr lang="en-US" sz="2400" dirty="0" err="1" smtClean="0"/>
              <a:t>facilmente</a:t>
            </a:r>
            <a:r>
              <a:rPr lang="en-US" sz="2400" dirty="0" smtClean="0"/>
              <a:t> </a:t>
            </a:r>
            <a:r>
              <a:rPr lang="en-US" sz="2400" dirty="0" err="1" smtClean="0"/>
              <a:t>extensíveis</a:t>
            </a:r>
            <a:r>
              <a:rPr lang="en-US" sz="2400" dirty="0" smtClean="0"/>
              <a:t>.</a:t>
            </a:r>
          </a:p>
          <a:p>
            <a:pPr lvl="1">
              <a:buFont typeface="Wingdings 2" pitchFamily="18" charset="2"/>
              <a:buBlip>
                <a:blip r:embed="rId3"/>
              </a:buBlip>
              <a:defRPr/>
            </a:pPr>
            <a:r>
              <a:rPr lang="en-US" sz="2400" dirty="0" smtClean="0"/>
              <a:t>Interfaces </a:t>
            </a:r>
            <a:r>
              <a:rPr lang="en-US" sz="2400" dirty="0" err="1" smtClean="0"/>
              <a:t>para</a:t>
            </a:r>
            <a:r>
              <a:rPr lang="en-US" sz="2400" dirty="0" smtClean="0"/>
              <a:t> “</a:t>
            </a:r>
            <a:r>
              <a:rPr lang="en-US" sz="2400" dirty="0" err="1" smtClean="0"/>
              <a:t>plugar</a:t>
            </a:r>
            <a:r>
              <a:rPr lang="en-US" sz="2400" dirty="0" smtClean="0"/>
              <a:t>” </a:t>
            </a:r>
            <a:r>
              <a:rPr lang="en-US" sz="2400" dirty="0" err="1" smtClean="0"/>
              <a:t>bibliotecas</a:t>
            </a:r>
            <a:r>
              <a:rPr lang="en-US" sz="2400" dirty="0" smtClean="0"/>
              <a:t> </a:t>
            </a:r>
            <a:r>
              <a:rPr lang="en-US" sz="2400" dirty="0" err="1" smtClean="0"/>
              <a:t>já</a:t>
            </a:r>
            <a:r>
              <a:rPr lang="en-US" sz="2400" dirty="0" smtClean="0"/>
              <a:t> </a:t>
            </a:r>
            <a:r>
              <a:rPr lang="en-US" sz="2400" dirty="0" err="1" smtClean="0"/>
              <a:t>existentes</a:t>
            </a:r>
            <a:endParaRPr lang="en-US" sz="2400" dirty="0" smtClean="0"/>
          </a:p>
          <a:p>
            <a:pPr lvl="1">
              <a:buFont typeface="Wingdings 2" pitchFamily="18" charset="2"/>
              <a:buBlip>
                <a:blip r:embed="rId3"/>
              </a:buBlip>
              <a:defRPr/>
            </a:pPr>
            <a:endParaRPr lang="en-US" sz="900" dirty="0" smtClean="0"/>
          </a:p>
          <a:p>
            <a:pPr>
              <a:buBlip>
                <a:blip r:embed="rId3"/>
              </a:buBlip>
              <a:defRPr/>
            </a:pPr>
            <a:r>
              <a:rPr lang="en-US" sz="2800" dirty="0" smtClean="0"/>
              <a:t>Game</a:t>
            </a:r>
          </a:p>
          <a:p>
            <a:pPr lvl="1">
              <a:buBlip>
                <a:blip r:embed="rId3"/>
              </a:buBlip>
              <a:defRPr/>
            </a:pPr>
            <a:r>
              <a:rPr lang="en-US" sz="2400" dirty="0" smtClean="0"/>
              <a:t>É a </a:t>
            </a:r>
            <a:r>
              <a:rPr lang="en-US" sz="2400" dirty="0" err="1" smtClean="0"/>
              <a:t>classe</a:t>
            </a:r>
            <a:r>
              <a:rPr lang="en-US" sz="2400" dirty="0" smtClean="0"/>
              <a:t> principal do </a:t>
            </a:r>
            <a:r>
              <a:rPr lang="en-US" sz="2400" dirty="0" err="1" smtClean="0"/>
              <a:t>jogo</a:t>
            </a:r>
            <a:endParaRPr lang="en-US" sz="2400" dirty="0" smtClean="0"/>
          </a:p>
          <a:p>
            <a:pPr lvl="1">
              <a:buBlip>
                <a:blip r:embed="rId3"/>
              </a:buBlip>
              <a:defRPr/>
            </a:pPr>
            <a:r>
              <a:rPr lang="en-US" sz="2400" dirty="0" err="1" smtClean="0"/>
              <a:t>Métodos</a:t>
            </a:r>
            <a:r>
              <a:rPr lang="en-US" sz="2400" dirty="0" smtClean="0"/>
              <a:t> Load, Update e Draw</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txBox="1">
            <a:spLocks noChangeArrowheads="1"/>
          </p:cNvSpPr>
          <p:nvPr/>
        </p:nvSpPr>
        <p:spPr>
          <a:xfrm>
            <a:off x="819808" y="228600"/>
            <a:ext cx="7943192" cy="1244600"/>
          </a:xfrm>
          <a:prstGeom prst="rect">
            <a:avLst/>
          </a:prstGeom>
        </p:spPr>
        <p:txBody>
          <a:bodyPr/>
          <a:lstStyle/>
          <a:p>
            <a:pPr>
              <a:lnSpc>
                <a:spcPct val="90000"/>
              </a:lnSpc>
              <a:defRPr/>
            </a:pPr>
            <a:r>
              <a:rPr lang="en-US" sz="4800" kern="0" dirty="0">
                <a:gradFill flip="none" rotWithShape="1">
                  <a:gsLst>
                    <a:gs pos="0">
                      <a:srgbClr val="F2C160">
                        <a:shade val="30000"/>
                        <a:satMod val="115000"/>
                      </a:srgbClr>
                    </a:gs>
                    <a:gs pos="50000">
                      <a:srgbClr val="F2C160">
                        <a:shade val="67500"/>
                        <a:satMod val="115000"/>
                      </a:srgbClr>
                    </a:gs>
                    <a:gs pos="100000">
                      <a:srgbClr val="F2C160">
                        <a:shade val="100000"/>
                        <a:satMod val="115000"/>
                      </a:srgbClr>
                    </a:gs>
                  </a:gsLst>
                  <a:lin ang="16200000" scaled="1"/>
                  <a:tileRect/>
                </a:gradFill>
                <a:effectLst>
                  <a:outerShdw blurRad="38100" dist="38100" dir="2700000" algn="tl">
                    <a:srgbClr val="000000"/>
                  </a:outerShdw>
                </a:effectLst>
                <a:latin typeface="+mj-lt"/>
                <a:ea typeface="+mj-ea"/>
                <a:cs typeface="+mj-cs"/>
              </a:rPr>
              <a:t>XNA Framework</a:t>
            </a:r>
          </a:p>
          <a:p>
            <a:pPr>
              <a:lnSpc>
                <a:spcPct val="90000"/>
              </a:lnSpc>
              <a:defRPr/>
            </a:pPr>
            <a:r>
              <a:rPr lang="en-US" sz="3600" kern="0" dirty="0" err="1" smtClean="0">
                <a:solidFill>
                  <a:srgbClr val="FFC000"/>
                </a:solidFill>
                <a:effectLst>
                  <a:outerShdw blurRad="38100" dist="38100" dir="2700000" algn="tl">
                    <a:srgbClr val="000000"/>
                  </a:outerShdw>
                </a:effectLst>
                <a:latin typeface="+mj-lt"/>
                <a:ea typeface="+mj-ea"/>
                <a:cs typeface="+mj-cs"/>
              </a:rPr>
              <a:t>Camadas</a:t>
            </a:r>
            <a:endParaRPr lang="en-US" sz="3600" kern="0" dirty="0">
              <a:solidFill>
                <a:srgbClr val="FFC000"/>
              </a:solidFill>
              <a:effectLst>
                <a:outerShdw blurRad="38100" dist="38100" dir="2700000" algn="tl">
                  <a:srgbClr val="000000"/>
                </a:outerShdw>
              </a:effectLst>
              <a:latin typeface="+mj-lt"/>
              <a:ea typeface="+mj-ea"/>
              <a:cs typeface="+mj-cs"/>
            </a:endParaRPr>
          </a:p>
        </p:txBody>
      </p:sp>
      <p:grpSp>
        <p:nvGrpSpPr>
          <p:cNvPr id="2" name="Group 87"/>
          <p:cNvGrpSpPr/>
          <p:nvPr/>
        </p:nvGrpSpPr>
        <p:grpSpPr>
          <a:xfrm>
            <a:off x="1235090" y="2575745"/>
            <a:ext cx="7593600" cy="1155478"/>
            <a:chOff x="688975" y="2282825"/>
            <a:chExt cx="7769225" cy="1143000"/>
          </a:xfrm>
          <a:scene3d>
            <a:camera prst="orthographicFront">
              <a:rot lat="0" lon="0" rev="0"/>
            </a:camera>
            <a:lightRig rig="balanced" dir="t">
              <a:rot lat="0" lon="0" rev="8700000"/>
            </a:lightRig>
          </a:scene3d>
        </p:grpSpPr>
        <p:sp>
          <p:nvSpPr>
            <p:cNvPr id="39" name="Rounded Rectangle 48196"/>
            <p:cNvSpPr>
              <a:spLocks noChangeArrowheads="1"/>
            </p:cNvSpPr>
            <p:nvPr/>
          </p:nvSpPr>
          <p:spPr bwMode="auto">
            <a:xfrm>
              <a:off x="688975" y="2282825"/>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smtClean="0">
                  <a:solidFill>
                    <a:schemeClr val="accent2"/>
                  </a:solidFill>
                  <a:effectLst>
                    <a:outerShdw blurRad="38100" dist="38100" dir="2700000" algn="tl">
                      <a:srgbClr val="000000"/>
                    </a:outerShdw>
                  </a:effectLst>
                  <a:cs typeface="+mn-cs"/>
                </a:rPr>
                <a:t>Framework</a:t>
              </a:r>
            </a:p>
            <a:p>
              <a:pPr>
                <a:defRPr/>
              </a:pPr>
              <a:r>
                <a:rPr lang="en-US" sz="1600" b="1" dirty="0" smtClean="0">
                  <a:solidFill>
                    <a:schemeClr val="accent2"/>
                  </a:solidFill>
                  <a:effectLst>
                    <a:outerShdw blurRad="38100" dist="38100" dir="2700000" algn="tl">
                      <a:srgbClr val="000000"/>
                    </a:outerShdw>
                  </a:effectLst>
                </a:rPr>
                <a:t>(</a:t>
              </a:r>
              <a:r>
                <a:rPr lang="en-US" sz="1600" b="1" dirty="0" err="1" smtClean="0">
                  <a:solidFill>
                    <a:schemeClr val="accent2"/>
                  </a:solidFill>
                  <a:effectLst>
                    <a:outerShdw blurRad="38100" dist="38100" dir="2700000" algn="tl">
                      <a:srgbClr val="000000"/>
                    </a:outerShdw>
                  </a:effectLst>
                </a:rPr>
                <a:t>extensões</a:t>
              </a:r>
              <a:r>
                <a:rPr lang="en-US" sz="1600" b="1" dirty="0" smtClean="0">
                  <a:solidFill>
                    <a:schemeClr val="accent2"/>
                  </a:solidFill>
                  <a:effectLst>
                    <a:outerShdw blurRad="38100" dist="38100" dir="2700000" algn="tl">
                      <a:srgbClr val="000000"/>
                    </a:outerShdw>
                  </a:effectLst>
                </a:rPr>
                <a:t>)</a:t>
              </a:r>
              <a:endParaRPr lang="en-US" sz="1600" b="1" dirty="0">
                <a:solidFill>
                  <a:schemeClr val="accent2"/>
                </a:solidFill>
                <a:effectLst>
                  <a:outerShdw blurRad="38100" dist="38100" dir="2700000" algn="tl">
                    <a:srgbClr val="000000"/>
                  </a:outerShdw>
                </a:effectLst>
                <a:cs typeface="+mn-cs"/>
              </a:endParaRPr>
            </a:p>
          </p:txBody>
        </p:sp>
        <p:grpSp>
          <p:nvGrpSpPr>
            <p:cNvPr id="3" name="Group 83"/>
            <p:cNvGrpSpPr/>
            <p:nvPr/>
          </p:nvGrpSpPr>
          <p:grpSpPr>
            <a:xfrm>
              <a:off x="2181227" y="2495549"/>
              <a:ext cx="6172198" cy="733425"/>
              <a:chOff x="2181227" y="2495549"/>
              <a:chExt cx="6172198" cy="733425"/>
            </a:xfrm>
          </p:grpSpPr>
          <p:sp>
            <p:nvSpPr>
              <p:cNvPr id="41" name="Rounded Rectangle 63"/>
              <p:cNvSpPr/>
              <p:nvPr/>
            </p:nvSpPr>
            <p:spPr bwMode="auto">
              <a:xfrm>
                <a:off x="2181227" y="2495549"/>
                <a:ext cx="2971800" cy="733425"/>
              </a:xfrm>
              <a:prstGeom prst="roundRect">
                <a:avLst/>
              </a:prstGeom>
              <a:gradFill flip="none" rotWithShape="1">
                <a:gsLst>
                  <a:gs pos="0">
                    <a:srgbClr val="00B050">
                      <a:shade val="30000"/>
                      <a:satMod val="115000"/>
                      <a:alpha val="2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prstClr val="black">
                          <a:alpha val="70000"/>
                        </a:prstClr>
                      </a:outerShdw>
                    </a:effectLst>
                    <a:cs typeface="+mn-cs"/>
                  </a:rPr>
                  <a:t>Modelo</a:t>
                </a:r>
                <a:r>
                  <a:rPr lang="en-US" sz="1600" dirty="0" smtClean="0">
                    <a:effectLst>
                      <a:outerShdw blurRad="50800" dist="38100" dir="2700000" algn="tl" rotWithShape="0">
                        <a:prstClr val="black">
                          <a:alpha val="70000"/>
                        </a:prstClr>
                      </a:outerShdw>
                    </a:effectLst>
                    <a:cs typeface="+mn-cs"/>
                  </a:rPr>
                  <a:t> de </a:t>
                </a:r>
                <a:r>
                  <a:rPr lang="en-US" sz="1600" dirty="0" err="1" smtClean="0">
                    <a:effectLst>
                      <a:outerShdw blurRad="50800" dist="38100" dir="2700000" algn="tl" rotWithShape="0">
                        <a:prstClr val="black">
                          <a:alpha val="70000"/>
                        </a:prstClr>
                      </a:outerShdw>
                    </a:effectLst>
                    <a:cs typeface="+mn-cs"/>
                  </a:rPr>
                  <a:t>Aplicação</a:t>
                </a:r>
                <a:endParaRPr lang="en-US" sz="1600" dirty="0">
                  <a:effectLst>
                    <a:outerShdw blurRad="50800" dist="38100" dir="2700000" algn="tl" rotWithShape="0">
                      <a:prstClr val="black">
                        <a:alpha val="70000"/>
                      </a:prstClr>
                    </a:outerShdw>
                  </a:effectLst>
                  <a:cs typeface="+mn-cs"/>
                </a:endParaRPr>
              </a:p>
            </p:txBody>
          </p:sp>
          <p:sp>
            <p:nvSpPr>
              <p:cNvPr id="42" name="Rounded Rectangle 64"/>
              <p:cNvSpPr/>
              <p:nvPr/>
            </p:nvSpPr>
            <p:spPr bwMode="auto">
              <a:xfrm>
                <a:off x="5381625" y="2495549"/>
                <a:ext cx="2971800"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smtClean="0">
                    <a:effectLst>
                      <a:outerShdw blurRad="50800" dist="38100" dir="2700000" algn="tl" rotWithShape="0">
                        <a:prstClr val="black">
                          <a:alpha val="70000"/>
                        </a:prstClr>
                      </a:outerShdw>
                    </a:effectLst>
                    <a:cs typeface="+mn-cs"/>
                  </a:rPr>
                  <a:t>Pipeline de </a:t>
                </a:r>
                <a:r>
                  <a:rPr lang="en-US" sz="1600" dirty="0" err="1" smtClean="0">
                    <a:effectLst>
                      <a:outerShdw blurRad="50800" dist="38100" dir="2700000" algn="tl" rotWithShape="0">
                        <a:prstClr val="black">
                          <a:alpha val="70000"/>
                        </a:prstClr>
                      </a:outerShdw>
                    </a:effectLst>
                  </a:rPr>
                  <a:t>C</a:t>
                </a:r>
                <a:r>
                  <a:rPr lang="en-US" sz="1600" dirty="0" err="1" smtClean="0">
                    <a:effectLst>
                      <a:outerShdw blurRad="50800" dist="38100" dir="2700000" algn="tl" rotWithShape="0">
                        <a:prstClr val="black">
                          <a:alpha val="70000"/>
                        </a:prstClr>
                      </a:outerShdw>
                    </a:effectLst>
                    <a:cs typeface="+mn-cs"/>
                  </a:rPr>
                  <a:t>onteúdo</a:t>
                </a:r>
                <a:r>
                  <a:rPr lang="en-US" sz="1600" dirty="0" smtClean="0">
                    <a:effectLst>
                      <a:outerShdw blurRad="50800" dist="38100" dir="2700000" algn="tl" rotWithShape="0">
                        <a:prstClr val="black">
                          <a:alpha val="70000"/>
                        </a:prstClr>
                      </a:outerShdw>
                    </a:effectLst>
                    <a:cs typeface="+mn-cs"/>
                  </a:rPr>
                  <a:t/>
                </a:r>
                <a:br>
                  <a:rPr lang="en-US" sz="1600" dirty="0" smtClean="0">
                    <a:effectLst>
                      <a:outerShdw blurRad="50800" dist="38100" dir="2700000" algn="tl" rotWithShape="0">
                        <a:prstClr val="black">
                          <a:alpha val="70000"/>
                        </a:prstClr>
                      </a:outerShdw>
                    </a:effectLst>
                    <a:cs typeface="+mn-cs"/>
                  </a:rPr>
                </a:br>
                <a:r>
                  <a:rPr lang="en-US" sz="1600" dirty="0" smtClean="0">
                    <a:effectLst>
                      <a:outerShdw blurRad="50800" dist="38100" dir="2700000" algn="tl" rotWithShape="0">
                        <a:prstClr val="black">
                          <a:alpha val="70000"/>
                        </a:prstClr>
                      </a:outerShdw>
                    </a:effectLst>
                    <a:cs typeface="+mn-cs"/>
                  </a:rPr>
                  <a:t>(</a:t>
                </a:r>
                <a:r>
                  <a:rPr lang="en-US" sz="1600" i="1" dirty="0" smtClean="0">
                    <a:effectLst>
                      <a:outerShdw blurRad="50800" dist="38100" dir="2700000" algn="tl" rotWithShape="0">
                        <a:prstClr val="black">
                          <a:alpha val="70000"/>
                        </a:prstClr>
                      </a:outerShdw>
                    </a:effectLst>
                    <a:cs typeface="+mn-cs"/>
                  </a:rPr>
                  <a:t>content pipeline</a:t>
                </a:r>
                <a:r>
                  <a:rPr lang="en-US" sz="1600" dirty="0" smtClean="0">
                    <a:effectLst>
                      <a:outerShdw blurRad="50800" dist="38100" dir="2700000" algn="tl" rotWithShape="0">
                        <a:prstClr val="black">
                          <a:alpha val="70000"/>
                        </a:prstClr>
                      </a:outerShdw>
                    </a:effectLst>
                    <a:cs typeface="+mn-cs"/>
                  </a:rPr>
                  <a:t>)</a:t>
                </a:r>
                <a:endParaRPr lang="en-US" sz="1600" dirty="0">
                  <a:effectLst>
                    <a:outerShdw blurRad="50800" dist="38100" dir="2700000" algn="tl" rotWithShape="0">
                      <a:prstClr val="black">
                        <a:alpha val="70000"/>
                      </a:prstClr>
                    </a:outerShdw>
                  </a:effectLst>
                  <a:cs typeface="+mn-cs"/>
                </a:endParaRPr>
              </a:p>
            </p:txBody>
          </p:sp>
        </p:grpSp>
      </p:grpSp>
      <p:grpSp>
        <p:nvGrpSpPr>
          <p:cNvPr id="4" name="Grupo 63"/>
          <p:cNvGrpSpPr/>
          <p:nvPr/>
        </p:nvGrpSpPr>
        <p:grpSpPr>
          <a:xfrm>
            <a:off x="1235090" y="3774558"/>
            <a:ext cx="7593600" cy="1155478"/>
            <a:chOff x="1235090" y="3774558"/>
            <a:chExt cx="7593600" cy="1155478"/>
          </a:xfrm>
        </p:grpSpPr>
        <p:sp>
          <p:nvSpPr>
            <p:cNvPr id="44" name="Rounded Rectangle 48195"/>
            <p:cNvSpPr>
              <a:spLocks noChangeArrowheads="1"/>
            </p:cNvSpPr>
            <p:nvPr/>
          </p:nvSpPr>
          <p:spPr bwMode="auto">
            <a:xfrm>
              <a:off x="1235090" y="3774558"/>
              <a:ext cx="7593600" cy="1155478"/>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rstMaterial="clear">
              <a:bevelT h="63500"/>
            </a:sp3d>
          </p:spPr>
          <p:txBody>
            <a:bodyPr wrap="none" anchor="ctr"/>
            <a:lstStyle/>
            <a:p>
              <a:pPr>
                <a:defRPr/>
              </a:pPr>
              <a:r>
                <a:rPr lang="en-US" sz="1600" b="1" dirty="0" smtClean="0">
                  <a:solidFill>
                    <a:schemeClr val="accent2"/>
                  </a:solidFill>
                  <a:effectLst>
                    <a:outerShdw blurRad="38100" dist="38100" dir="2700000" algn="tl">
                      <a:srgbClr val="000000"/>
                    </a:outerShdw>
                  </a:effectLst>
                  <a:cs typeface="+mn-cs"/>
                </a:rPr>
                <a:t>Framework</a:t>
              </a:r>
            </a:p>
            <a:p>
              <a:pPr>
                <a:defRPr/>
              </a:pPr>
              <a:r>
                <a:rPr lang="en-US" sz="1600" b="1" dirty="0" smtClean="0">
                  <a:solidFill>
                    <a:schemeClr val="accent2"/>
                  </a:solidFill>
                  <a:effectLst>
                    <a:outerShdw blurRad="38100" dist="38100" dir="2700000" algn="tl">
                      <a:srgbClr val="000000"/>
                    </a:outerShdw>
                  </a:effectLst>
                </a:rPr>
                <a:t>(</a:t>
              </a:r>
              <a:r>
                <a:rPr lang="en-US" sz="1600" b="1" dirty="0" err="1" smtClean="0">
                  <a:solidFill>
                    <a:schemeClr val="accent2"/>
                  </a:solidFill>
                  <a:effectLst>
                    <a:outerShdw blurRad="38100" dist="38100" dir="2700000" algn="tl">
                      <a:srgbClr val="000000"/>
                    </a:outerShdw>
                  </a:effectLst>
                </a:rPr>
                <a:t>núcleo</a:t>
              </a:r>
              <a:r>
                <a:rPr lang="en-US" sz="1600" b="1" dirty="0" smtClean="0">
                  <a:solidFill>
                    <a:schemeClr val="accent2"/>
                  </a:solidFill>
                  <a:effectLst>
                    <a:outerShdw blurRad="38100" dist="38100" dir="2700000" algn="tl">
                      <a:srgbClr val="000000"/>
                    </a:outerShdw>
                  </a:effectLst>
                </a:rPr>
                <a:t>)</a:t>
              </a:r>
              <a:endParaRPr lang="en-US" sz="1600" b="1" dirty="0">
                <a:solidFill>
                  <a:schemeClr val="accent2"/>
                </a:solidFill>
                <a:effectLst>
                  <a:outerShdw blurRad="38100" dist="38100" dir="2700000" algn="tl">
                    <a:srgbClr val="000000"/>
                  </a:outerShdw>
                </a:effectLst>
                <a:cs typeface="+mn-cs"/>
              </a:endParaRPr>
            </a:p>
          </p:txBody>
        </p:sp>
        <p:grpSp>
          <p:nvGrpSpPr>
            <p:cNvPr id="5" name="Group 82"/>
            <p:cNvGrpSpPr/>
            <p:nvPr/>
          </p:nvGrpSpPr>
          <p:grpSpPr>
            <a:xfrm>
              <a:off x="2499305" y="3975163"/>
              <a:ext cx="6290545" cy="750017"/>
              <a:chOff x="2181227" y="3781424"/>
              <a:chExt cx="7425223" cy="741917"/>
            </a:xfrm>
            <a:scene3d>
              <a:camera prst="orthographicFront">
                <a:rot lat="0" lon="0" rev="0"/>
              </a:camera>
              <a:lightRig rig="balanced" dir="t">
                <a:rot lat="0" lon="0" rev="8700000"/>
              </a:lightRig>
            </a:scene3d>
          </p:grpSpPr>
          <p:sp>
            <p:nvSpPr>
              <p:cNvPr id="46" name="Rounded Rectangle 65"/>
              <p:cNvSpPr/>
              <p:nvPr/>
            </p:nvSpPr>
            <p:spPr bwMode="auto">
              <a:xfrm>
                <a:off x="2181227"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Graphics</a:t>
                </a:r>
              </a:p>
            </p:txBody>
          </p:sp>
          <p:sp>
            <p:nvSpPr>
              <p:cNvPr id="47" name="Rounded Rectangle 66"/>
              <p:cNvSpPr/>
              <p:nvPr/>
            </p:nvSpPr>
            <p:spPr bwMode="auto">
              <a:xfrm>
                <a:off x="3436146"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Audio</a:t>
                </a:r>
              </a:p>
            </p:txBody>
          </p:sp>
          <p:sp>
            <p:nvSpPr>
              <p:cNvPr id="48" name="Rounded Rectangle 67"/>
              <p:cNvSpPr/>
              <p:nvPr/>
            </p:nvSpPr>
            <p:spPr bwMode="auto">
              <a:xfrm>
                <a:off x="4691065"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Input</a:t>
                </a:r>
              </a:p>
            </p:txBody>
          </p:sp>
          <p:sp>
            <p:nvSpPr>
              <p:cNvPr id="49" name="Rounded Rectangle 68"/>
              <p:cNvSpPr/>
              <p:nvPr/>
            </p:nvSpPr>
            <p:spPr bwMode="auto">
              <a:xfrm>
                <a:off x="5945984"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Math</a:t>
                </a:r>
              </a:p>
            </p:txBody>
          </p:sp>
          <p:sp>
            <p:nvSpPr>
              <p:cNvPr id="50" name="Rounded Rectangle 69"/>
              <p:cNvSpPr/>
              <p:nvPr/>
            </p:nvSpPr>
            <p:spPr bwMode="auto">
              <a:xfrm>
                <a:off x="7200902"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Storage</a:t>
                </a:r>
              </a:p>
            </p:txBody>
          </p:sp>
          <p:sp>
            <p:nvSpPr>
              <p:cNvPr id="36" name="Rounded Rectangle 69"/>
              <p:cNvSpPr/>
              <p:nvPr/>
            </p:nvSpPr>
            <p:spPr bwMode="auto">
              <a:xfrm>
                <a:off x="8453927" y="3791821"/>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smtClean="0">
                    <a:effectLst>
                      <a:outerShdw blurRad="50800" dist="38100" dir="2700000" algn="tl" rotWithShape="0">
                        <a:schemeClr val="bg2">
                          <a:alpha val="70000"/>
                        </a:schemeClr>
                      </a:outerShdw>
                    </a:effectLst>
                    <a:cs typeface="+mn-cs"/>
                  </a:rPr>
                  <a:t>Network</a:t>
                </a:r>
                <a:endParaRPr lang="en-US" sz="1600" dirty="0">
                  <a:effectLst>
                    <a:outerShdw blurRad="50800" dist="38100" dir="2700000" algn="tl" rotWithShape="0">
                      <a:schemeClr val="bg2">
                        <a:alpha val="70000"/>
                      </a:schemeClr>
                    </a:outerShdw>
                  </a:effectLst>
                  <a:cs typeface="+mn-cs"/>
                </a:endParaRPr>
              </a:p>
            </p:txBody>
          </p:sp>
        </p:grpSp>
      </p:grpSp>
      <p:grpSp>
        <p:nvGrpSpPr>
          <p:cNvPr id="6" name="Group 85"/>
          <p:cNvGrpSpPr/>
          <p:nvPr/>
        </p:nvGrpSpPr>
        <p:grpSpPr>
          <a:xfrm>
            <a:off x="1235090" y="4973370"/>
            <a:ext cx="7614620" cy="1155478"/>
            <a:chOff x="688975" y="4883150"/>
            <a:chExt cx="7769225" cy="1143000"/>
          </a:xfrm>
          <a:scene3d>
            <a:camera prst="orthographicFront">
              <a:rot lat="0" lon="0" rev="0"/>
            </a:camera>
            <a:lightRig rig="balanced" dir="t">
              <a:rot lat="0" lon="0" rev="8700000"/>
            </a:lightRig>
          </a:scene3d>
        </p:grpSpPr>
        <p:sp>
          <p:nvSpPr>
            <p:cNvPr id="52" name="Rounded Rectangle 48194"/>
            <p:cNvSpPr>
              <a:spLocks noChangeArrowheads="1"/>
            </p:cNvSpPr>
            <p:nvPr/>
          </p:nvSpPr>
          <p:spPr bwMode="auto">
            <a:xfrm>
              <a:off x="688975" y="4883150"/>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err="1" smtClean="0">
                  <a:solidFill>
                    <a:schemeClr val="accent2"/>
                  </a:solidFill>
                  <a:effectLst>
                    <a:outerShdw blurRad="38100" dist="38100" dir="2700000" algn="tl">
                      <a:srgbClr val="000000"/>
                    </a:outerShdw>
                  </a:effectLst>
                  <a:cs typeface="+mn-cs"/>
                </a:rPr>
                <a:t>Plataforma</a:t>
              </a:r>
              <a:endParaRPr lang="en-US" sz="1600" dirty="0">
                <a:solidFill>
                  <a:schemeClr val="accent2"/>
                </a:solidFill>
                <a:latin typeface="Arial" charset="0"/>
                <a:cs typeface="+mn-cs"/>
              </a:endParaRPr>
            </a:p>
          </p:txBody>
        </p:sp>
        <p:grpSp>
          <p:nvGrpSpPr>
            <p:cNvPr id="7" name="Group 81"/>
            <p:cNvGrpSpPr/>
            <p:nvPr/>
          </p:nvGrpSpPr>
          <p:grpSpPr>
            <a:xfrm>
              <a:off x="2181227" y="5095875"/>
              <a:ext cx="6172198" cy="731520"/>
              <a:chOff x="2181227" y="5095875"/>
              <a:chExt cx="6172198" cy="731520"/>
            </a:xfrm>
          </p:grpSpPr>
          <p:sp>
            <p:nvSpPr>
              <p:cNvPr id="54" name="Rounded Rectangle 70"/>
              <p:cNvSpPr/>
              <p:nvPr/>
            </p:nvSpPr>
            <p:spPr bwMode="auto">
              <a:xfrm>
                <a:off x="218122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Direct3D</a:t>
                </a:r>
              </a:p>
            </p:txBody>
          </p:sp>
          <p:sp>
            <p:nvSpPr>
              <p:cNvPr id="55" name="Rounded Rectangle 71"/>
              <p:cNvSpPr/>
              <p:nvPr/>
            </p:nvSpPr>
            <p:spPr bwMode="auto">
              <a:xfrm>
                <a:off x="377507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XACT</a:t>
                </a:r>
              </a:p>
            </p:txBody>
          </p:sp>
          <p:sp>
            <p:nvSpPr>
              <p:cNvPr id="56" name="Rounded Rectangle 72"/>
              <p:cNvSpPr/>
              <p:nvPr/>
            </p:nvSpPr>
            <p:spPr bwMode="auto">
              <a:xfrm>
                <a:off x="536892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XINPUT</a:t>
                </a:r>
              </a:p>
            </p:txBody>
          </p:sp>
          <p:sp>
            <p:nvSpPr>
              <p:cNvPr id="57" name="Rounded Rectangle 73"/>
              <p:cNvSpPr/>
              <p:nvPr/>
            </p:nvSpPr>
            <p:spPr bwMode="auto">
              <a:xfrm>
                <a:off x="6962777" y="5095875"/>
                <a:ext cx="139064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XCONTENT</a:t>
                </a:r>
              </a:p>
            </p:txBody>
          </p:sp>
        </p:grpSp>
      </p:grpSp>
      <p:grpSp>
        <p:nvGrpSpPr>
          <p:cNvPr id="8" name="Group 88"/>
          <p:cNvGrpSpPr/>
          <p:nvPr/>
        </p:nvGrpSpPr>
        <p:grpSpPr>
          <a:xfrm>
            <a:off x="1235090" y="1378537"/>
            <a:ext cx="7604110" cy="1155478"/>
            <a:chOff x="688975" y="984250"/>
            <a:chExt cx="7769225" cy="1143000"/>
          </a:xfrm>
          <a:scene3d>
            <a:camera prst="orthographicFront">
              <a:rot lat="0" lon="0" rev="0"/>
            </a:camera>
            <a:lightRig rig="balanced" dir="t">
              <a:rot lat="0" lon="0" rev="8700000"/>
            </a:lightRig>
          </a:scene3d>
        </p:grpSpPr>
        <p:sp>
          <p:nvSpPr>
            <p:cNvPr id="59" name="Rounded Rectangle 48197"/>
            <p:cNvSpPr>
              <a:spLocks noChangeArrowheads="1"/>
            </p:cNvSpPr>
            <p:nvPr/>
          </p:nvSpPr>
          <p:spPr bwMode="auto">
            <a:xfrm>
              <a:off x="688975" y="984250"/>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err="1" smtClean="0">
                  <a:solidFill>
                    <a:schemeClr val="accent2"/>
                  </a:solidFill>
                  <a:effectLst>
                    <a:outerShdw blurRad="38100" dist="38100" dir="2700000" algn="tl">
                      <a:srgbClr val="000000"/>
                    </a:outerShdw>
                  </a:effectLst>
                  <a:cs typeface="+mn-cs"/>
                </a:rPr>
                <a:t>Jogos</a:t>
              </a:r>
              <a:endParaRPr lang="en-US" sz="1600" dirty="0">
                <a:solidFill>
                  <a:schemeClr val="accent2"/>
                </a:solidFill>
                <a:latin typeface="Arial" charset="0"/>
                <a:cs typeface="+mn-cs"/>
              </a:endParaRPr>
            </a:p>
          </p:txBody>
        </p:sp>
        <p:grpSp>
          <p:nvGrpSpPr>
            <p:cNvPr id="9" name="Group 84"/>
            <p:cNvGrpSpPr/>
            <p:nvPr/>
          </p:nvGrpSpPr>
          <p:grpSpPr>
            <a:xfrm>
              <a:off x="2181227" y="1190625"/>
              <a:ext cx="6172198" cy="731520"/>
              <a:chOff x="2181227" y="1190625"/>
              <a:chExt cx="6172198" cy="731520"/>
            </a:xfrm>
          </p:grpSpPr>
          <p:sp>
            <p:nvSpPr>
              <p:cNvPr id="61" name="Rounded Rectangle 74"/>
              <p:cNvSpPr/>
              <p:nvPr/>
            </p:nvSpPr>
            <p:spPr bwMode="auto">
              <a:xfrm>
                <a:off x="2181227" y="119062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Starter Kits</a:t>
                </a:r>
              </a:p>
            </p:txBody>
          </p:sp>
          <p:sp>
            <p:nvSpPr>
              <p:cNvPr id="62" name="Rounded Rectangle 75"/>
              <p:cNvSpPr/>
              <p:nvPr/>
            </p:nvSpPr>
            <p:spPr bwMode="auto">
              <a:xfrm>
                <a:off x="3775330" y="1190625"/>
                <a:ext cx="1389888" cy="73152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Código</a:t>
                </a:r>
                <a:endParaRPr lang="en-US" sz="1600" dirty="0">
                  <a:effectLst>
                    <a:outerShdw blurRad="50800" dist="38100" dir="2700000" algn="tl" rotWithShape="0">
                      <a:schemeClr val="bg2">
                        <a:alpha val="70000"/>
                      </a:schemeClr>
                    </a:outerShdw>
                  </a:effectLst>
                  <a:cs typeface="+mn-cs"/>
                </a:endParaRPr>
              </a:p>
            </p:txBody>
          </p:sp>
          <p:sp>
            <p:nvSpPr>
              <p:cNvPr id="63" name="Rounded Rectangle 76"/>
              <p:cNvSpPr/>
              <p:nvPr/>
            </p:nvSpPr>
            <p:spPr bwMode="auto">
              <a:xfrm>
                <a:off x="5369433" y="1190625"/>
                <a:ext cx="1389888" cy="73152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Conteúdo</a:t>
                </a:r>
                <a:endParaRPr lang="en-US" sz="1600" dirty="0">
                  <a:effectLst>
                    <a:outerShdw blurRad="50800" dist="38100" dir="2700000" algn="tl" rotWithShape="0">
                      <a:schemeClr val="bg2">
                        <a:alpha val="70000"/>
                      </a:schemeClr>
                    </a:outerShdw>
                  </a:effectLst>
                  <a:cs typeface="+mn-cs"/>
                </a:endParaRPr>
              </a:p>
            </p:txBody>
          </p:sp>
          <p:sp>
            <p:nvSpPr>
              <p:cNvPr id="82" name="Rounded Rectangle 77"/>
              <p:cNvSpPr/>
              <p:nvPr/>
            </p:nvSpPr>
            <p:spPr bwMode="auto">
              <a:xfrm>
                <a:off x="6963537" y="1190625"/>
                <a:ext cx="1389888" cy="73152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Componentes</a:t>
                </a:r>
                <a:endParaRPr lang="en-US" sz="1600" dirty="0">
                  <a:effectLst>
                    <a:outerShdw blurRad="50800" dist="38100" dir="2700000" algn="tl" rotWithShape="0">
                      <a:schemeClr val="bg2">
                        <a:alpha val="70000"/>
                      </a:schemeClr>
                    </a:outerShdw>
                  </a:effectLst>
                  <a:cs typeface="+mn-cs"/>
                </a:endParaRPr>
              </a:p>
            </p:txBody>
          </p:sp>
        </p:grpSp>
      </p:grpSp>
      <p:grpSp>
        <p:nvGrpSpPr>
          <p:cNvPr id="10" name="Group 84"/>
          <p:cNvGrpSpPr>
            <a:grpSpLocks/>
          </p:cNvGrpSpPr>
          <p:nvPr/>
        </p:nvGrpSpPr>
        <p:grpSpPr bwMode="auto">
          <a:xfrm>
            <a:off x="1229710" y="6286128"/>
            <a:ext cx="5465380" cy="369111"/>
            <a:chOff x="552450" y="6353175"/>
            <a:chExt cx="5382387" cy="365760"/>
          </a:xfrm>
        </p:grpSpPr>
        <p:sp>
          <p:nvSpPr>
            <p:cNvPr id="85" name="TextBox 8202"/>
            <p:cNvSpPr txBox="1">
              <a:spLocks noChangeArrowheads="1"/>
            </p:cNvSpPr>
            <p:nvPr/>
          </p:nvSpPr>
          <p:spPr bwMode="auto">
            <a:xfrm>
              <a:off x="552450" y="6362721"/>
              <a:ext cx="1122190" cy="335481"/>
            </a:xfrm>
            <a:prstGeom prst="rect">
              <a:avLst/>
            </a:prstGeom>
            <a:noFill/>
            <a:ln w="9525">
              <a:noFill/>
              <a:miter lim="800000"/>
              <a:headEnd/>
              <a:tailEnd/>
            </a:ln>
          </p:spPr>
          <p:txBody>
            <a:bodyPr>
              <a:spAutoFit/>
            </a:bodyPr>
            <a:lstStyle/>
            <a:p>
              <a:pPr algn="ctr">
                <a:defRPr/>
              </a:pPr>
              <a:r>
                <a:rPr lang="en-US" sz="1600" b="1" dirty="0" err="1" smtClean="0">
                  <a:solidFill>
                    <a:schemeClr val="accent2"/>
                  </a:solidFill>
                  <a:effectLst>
                    <a:outerShdw dist="25400" dir="4020000" algn="tl" rotWithShape="0">
                      <a:prstClr val="black"/>
                    </a:outerShdw>
                  </a:effectLst>
                  <a:cs typeface="+mn-cs"/>
                </a:rPr>
                <a:t>L</a:t>
              </a:r>
              <a:r>
                <a:rPr lang="en-US" sz="1400" b="1" dirty="0" err="1" smtClean="0">
                  <a:solidFill>
                    <a:schemeClr val="accent2"/>
                  </a:solidFill>
                  <a:effectLst>
                    <a:outerShdw dist="25400" dir="4020000" algn="tl" rotWithShape="0">
                      <a:prstClr val="black"/>
                    </a:outerShdw>
                  </a:effectLst>
                  <a:cs typeface="+mn-cs"/>
                </a:rPr>
                <a:t>egenda</a:t>
              </a:r>
              <a:endParaRPr lang="en-US" sz="1600" b="1" dirty="0">
                <a:solidFill>
                  <a:schemeClr val="accent2"/>
                </a:solidFill>
                <a:effectLst>
                  <a:outerShdw dist="25400" dir="4020000" algn="tl" rotWithShape="0">
                    <a:prstClr val="black"/>
                  </a:outerShdw>
                </a:effectLst>
                <a:cs typeface="+mn-cs"/>
              </a:endParaRPr>
            </a:p>
          </p:txBody>
        </p:sp>
        <p:sp>
          <p:nvSpPr>
            <p:cNvPr id="86" name="Rounded Rectangle 78"/>
            <p:cNvSpPr/>
            <p:nvPr/>
          </p:nvSpPr>
          <p:spPr bwMode="auto">
            <a:xfrm>
              <a:off x="1590677" y="6353175"/>
              <a:ext cx="1371600" cy="36576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smtClean="0">
                  <a:effectLst>
                    <a:outerShdw blurRad="50800" dist="38100" dir="2700000" algn="tl" rotWithShape="0">
                      <a:schemeClr val="bg2">
                        <a:alpha val="70000"/>
                      </a:schemeClr>
                    </a:outerShdw>
                  </a:effectLst>
                  <a:cs typeface="+mn-cs"/>
                </a:rPr>
                <a:t>XNA  </a:t>
              </a:r>
              <a:r>
                <a:rPr lang="en-US" sz="1200" dirty="0" err="1" smtClean="0">
                  <a:effectLst>
                    <a:outerShdw blurRad="50800" dist="38100" dir="2700000" algn="tl" rotWithShape="0">
                      <a:schemeClr val="bg2">
                        <a:alpha val="70000"/>
                      </a:schemeClr>
                    </a:outerShdw>
                  </a:effectLst>
                  <a:cs typeface="+mn-cs"/>
                </a:rPr>
                <a:t>já</a:t>
              </a:r>
              <a:r>
                <a:rPr lang="en-US" sz="1200" dirty="0" smtClean="0">
                  <a:effectLst>
                    <a:outerShdw blurRad="50800" dist="38100" dir="2700000" algn="tl" rotWithShape="0">
                      <a:schemeClr val="bg2">
                        <a:alpha val="70000"/>
                      </a:schemeClr>
                    </a:outerShdw>
                  </a:effectLst>
                  <a:cs typeface="+mn-cs"/>
                </a:rPr>
                <a:t> </a:t>
              </a:r>
              <a:r>
                <a:rPr lang="en-US" sz="1200" dirty="0" err="1" smtClean="0">
                  <a:effectLst>
                    <a:outerShdw blurRad="50800" dist="38100" dir="2700000" algn="tl" rotWithShape="0">
                      <a:schemeClr val="bg2">
                        <a:alpha val="70000"/>
                      </a:schemeClr>
                    </a:outerShdw>
                  </a:effectLst>
                  <a:cs typeface="+mn-cs"/>
                </a:rPr>
                <a:t>provê</a:t>
              </a:r>
              <a:endParaRPr lang="en-US" sz="1200" dirty="0">
                <a:effectLst>
                  <a:outerShdw blurRad="50800" dist="38100" dir="2700000" algn="tl" rotWithShape="0">
                    <a:schemeClr val="bg2">
                      <a:alpha val="70000"/>
                    </a:schemeClr>
                  </a:outerShdw>
                </a:effectLst>
                <a:cs typeface="+mn-cs"/>
              </a:endParaRPr>
            </a:p>
          </p:txBody>
        </p:sp>
        <p:sp>
          <p:nvSpPr>
            <p:cNvPr id="87" name="Rounded Rectangle 79"/>
            <p:cNvSpPr/>
            <p:nvPr/>
          </p:nvSpPr>
          <p:spPr bwMode="auto">
            <a:xfrm>
              <a:off x="3076957" y="6353175"/>
              <a:ext cx="1371600" cy="36576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err="1" smtClean="0">
                  <a:effectLst>
                    <a:outerShdw blurRad="50800" dist="38100" dir="2700000" algn="tl" rotWithShape="0">
                      <a:schemeClr val="bg2">
                        <a:alpha val="70000"/>
                      </a:schemeClr>
                    </a:outerShdw>
                  </a:effectLst>
                  <a:cs typeface="+mn-cs"/>
                </a:rPr>
                <a:t>Você</a:t>
              </a:r>
              <a:r>
                <a:rPr lang="en-US" sz="1200" dirty="0" smtClean="0">
                  <a:effectLst>
                    <a:outerShdw blurRad="50800" dist="38100" dir="2700000" algn="tl" rotWithShape="0">
                      <a:schemeClr val="bg2">
                        <a:alpha val="70000"/>
                      </a:schemeClr>
                    </a:outerShdw>
                  </a:effectLst>
                  <a:cs typeface="+mn-cs"/>
                </a:rPr>
                <a:t> </a:t>
              </a:r>
              <a:r>
                <a:rPr lang="en-US" sz="1200" dirty="0" err="1" smtClean="0">
                  <a:effectLst>
                    <a:outerShdw blurRad="50800" dist="38100" dir="2700000" algn="tl" rotWithShape="0">
                      <a:schemeClr val="bg2">
                        <a:alpha val="70000"/>
                      </a:schemeClr>
                    </a:outerShdw>
                  </a:effectLst>
                  <a:cs typeface="+mn-cs"/>
                </a:rPr>
                <a:t>cria</a:t>
              </a:r>
              <a:endParaRPr lang="en-US" sz="1200" dirty="0">
                <a:effectLst>
                  <a:outerShdw blurRad="50800" dist="38100" dir="2700000" algn="tl" rotWithShape="0">
                    <a:schemeClr val="bg2">
                      <a:alpha val="70000"/>
                    </a:schemeClr>
                  </a:outerShdw>
                </a:effectLst>
                <a:cs typeface="+mn-cs"/>
              </a:endParaRPr>
            </a:p>
          </p:txBody>
        </p:sp>
        <p:sp>
          <p:nvSpPr>
            <p:cNvPr id="88" name="Rounded Rectangle 80"/>
            <p:cNvSpPr/>
            <p:nvPr/>
          </p:nvSpPr>
          <p:spPr bwMode="auto">
            <a:xfrm>
              <a:off x="4563237" y="6353175"/>
              <a:ext cx="1371600" cy="36576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err="1" smtClean="0">
                  <a:effectLst>
                    <a:outerShdw blurRad="50800" dist="38100" dir="2700000" algn="tl" rotWithShape="0">
                      <a:schemeClr val="bg2">
                        <a:alpha val="70000"/>
                      </a:schemeClr>
                    </a:outerShdw>
                  </a:effectLst>
                  <a:cs typeface="+mn-cs"/>
                </a:rPr>
                <a:t>Comunidade</a:t>
              </a:r>
              <a:endParaRPr lang="en-US" sz="1200" dirty="0">
                <a:effectLst>
                  <a:outerShdw blurRad="50800" dist="38100" dir="2700000" algn="tl" rotWithShape="0">
                    <a:schemeClr val="bg2">
                      <a:alpha val="70000"/>
                    </a:schemeClr>
                  </a:outerShdw>
                </a:effectLst>
                <a:cs typeface="+mn-cs"/>
              </a:endParaRPr>
            </a:p>
          </p:txBody>
        </p:sp>
      </p:grpSp>
      <p:sp>
        <p:nvSpPr>
          <p:cNvPr id="38" name="Oval 35"/>
          <p:cNvSpPr/>
          <p:nvPr/>
        </p:nvSpPr>
        <p:spPr bwMode="auto">
          <a:xfrm>
            <a:off x="5824299" y="2701159"/>
            <a:ext cx="2626017" cy="952699"/>
          </a:xfrm>
          <a:prstGeom prst="ellipse">
            <a:avLst/>
          </a:prstGeom>
          <a:no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smtClean="0">
              <a:ln>
                <a:solidFill>
                  <a:schemeClr val="bg2">
                    <a:lumMod val="65000"/>
                    <a:lumOff val="35000"/>
                  </a:schemeClr>
                </a:solidFill>
              </a:ln>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p:txBody>
          <a:bodyPr/>
          <a:lstStyle/>
          <a:p>
            <a:r>
              <a:rPr lang="en-US" smtClean="0"/>
              <a:t>XNA Framework</a:t>
            </a:r>
            <a:br>
              <a:rPr lang="en-US" smtClean="0"/>
            </a:br>
            <a:r>
              <a:rPr lang="en-US" smtClean="0"/>
              <a:t>Content Pipeline</a:t>
            </a:r>
            <a:endParaRPr lang="en-US" dirty="0"/>
          </a:p>
        </p:txBody>
      </p:sp>
      <p:sp>
        <p:nvSpPr>
          <p:cNvPr id="1071107" name="Rectangle 3"/>
          <p:cNvSpPr>
            <a:spLocks noGrp="1" noChangeArrowheads="1"/>
          </p:cNvSpPr>
          <p:nvPr>
            <p:ph idx="1"/>
          </p:nvPr>
        </p:nvSpPr>
        <p:spPr>
          <a:xfrm>
            <a:off x="388884" y="1417638"/>
            <a:ext cx="8436030" cy="5244513"/>
          </a:xfrm>
        </p:spPr>
        <p:txBody>
          <a:bodyPr/>
          <a:lstStyle/>
          <a:p>
            <a:r>
              <a:rPr lang="pt-BR" dirty="0" smtClean="0"/>
              <a:t>Ferramentas para processar conteúdo</a:t>
            </a:r>
          </a:p>
          <a:p>
            <a:pPr lvl="1"/>
            <a:r>
              <a:rPr lang="pt-BR" dirty="0" smtClean="0"/>
              <a:t>Texturas, modelos 3D, definições de som, etc.</a:t>
            </a:r>
          </a:p>
          <a:p>
            <a:pPr lvl="1"/>
            <a:r>
              <a:rPr lang="en-US" dirty="0" smtClean="0"/>
              <a:t>Os </a:t>
            </a:r>
            <a:r>
              <a:rPr lang="en-US" dirty="0" err="1" smtClean="0"/>
              <a:t>itens</a:t>
            </a:r>
            <a:r>
              <a:rPr lang="en-US" dirty="0" smtClean="0"/>
              <a:t> (assets) de </a:t>
            </a:r>
            <a:r>
              <a:rPr lang="en-US" dirty="0" err="1" smtClean="0"/>
              <a:t>conteúdo</a:t>
            </a:r>
            <a:r>
              <a:rPr lang="en-US" dirty="0" smtClean="0"/>
              <a:t> </a:t>
            </a:r>
            <a:r>
              <a:rPr lang="en-US" dirty="0" err="1" smtClean="0"/>
              <a:t>são</a:t>
            </a:r>
            <a:r>
              <a:rPr lang="en-US" dirty="0" smtClean="0"/>
              <a:t> </a:t>
            </a:r>
            <a:r>
              <a:rPr lang="en-US" dirty="0" err="1" smtClean="0"/>
              <a:t>importados</a:t>
            </a:r>
            <a:r>
              <a:rPr lang="en-US" dirty="0" smtClean="0"/>
              <a:t> e</a:t>
            </a:r>
            <a:r>
              <a:rPr lang="pt-BR" dirty="0" smtClean="0"/>
              <a:t> compilados num formato otimizado</a:t>
            </a:r>
          </a:p>
          <a:p>
            <a:r>
              <a:rPr lang="pt-BR" dirty="0" smtClean="0"/>
              <a:t>Menos código para lidar com conteúdo</a:t>
            </a:r>
          </a:p>
          <a:p>
            <a:pPr lvl="1"/>
            <a:r>
              <a:rPr lang="pt-BR" dirty="0" smtClean="0"/>
              <a:t>Mais tempo para a criação do jogo </a:t>
            </a:r>
          </a:p>
          <a:p>
            <a:pPr lvl="1"/>
            <a:endParaRPr lang="en-US" dirty="0" smtClean="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xfrm>
            <a:off x="2291254" y="228600"/>
            <a:ext cx="6471745" cy="1089529"/>
          </a:xfrm>
        </p:spPr>
        <p:txBody>
          <a:bodyPr/>
          <a:lstStyle/>
          <a:p>
            <a:pPr eaLnBrk="1" hangingPunct="1">
              <a:defRPr/>
            </a:pPr>
            <a:r>
              <a:rPr lang="en-US" dirty="0" smtClean="0"/>
              <a:t>XNA Framework</a:t>
            </a:r>
            <a:r>
              <a:rPr lang="en-US" dirty="0"/>
              <a:t/>
            </a:r>
            <a:br>
              <a:rPr lang="en-US" dirty="0"/>
            </a:br>
            <a:r>
              <a:rPr lang="en-US" sz="3200" dirty="0" smtClean="0"/>
              <a:t>Content Pipeline</a:t>
            </a:r>
            <a:endParaRPr lang="en-US" dirty="0"/>
          </a:p>
        </p:txBody>
      </p:sp>
      <p:pic>
        <p:nvPicPr>
          <p:cNvPr id="7" name="Picture 6" descr="content_pipeline.bmp"/>
          <p:cNvPicPr>
            <a:picLocks noChangeAspect="1"/>
          </p:cNvPicPr>
          <p:nvPr/>
        </p:nvPicPr>
        <p:blipFill>
          <a:blip r:embed="rId3"/>
          <a:stretch>
            <a:fillRect/>
          </a:stretch>
        </p:blipFill>
        <p:spPr>
          <a:xfrm>
            <a:off x="85054" y="1453690"/>
            <a:ext cx="9001156" cy="5357850"/>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 </a:t>
            </a:r>
            <a:r>
              <a:rPr lang="en-US" dirty="0" err="1" smtClean="0"/>
              <a:t>onde</a:t>
            </a:r>
            <a:r>
              <a:rPr lang="en-US" dirty="0" smtClean="0"/>
              <a:t> </a:t>
            </a:r>
            <a:r>
              <a:rPr lang="en-US" dirty="0" err="1" smtClean="0"/>
              <a:t>viemos</a:t>
            </a:r>
            <a:r>
              <a:rPr lang="en-US" dirty="0" smtClean="0"/>
              <a:t>…?</a:t>
            </a:r>
            <a:endParaRPr lang="pt-BR" dirty="0"/>
          </a:p>
        </p:txBody>
      </p:sp>
      <p:pic>
        <p:nvPicPr>
          <p:cNvPr id="4" name="Picture 8" descr="atari2"/>
          <p:cNvPicPr>
            <a:picLocks noChangeAspect="1" noChangeArrowheads="1"/>
          </p:cNvPicPr>
          <p:nvPr/>
        </p:nvPicPr>
        <p:blipFill>
          <a:blip r:embed="rId3"/>
          <a:srcRect/>
          <a:stretch>
            <a:fillRect/>
          </a:stretch>
        </p:blipFill>
        <p:spPr bwMode="auto">
          <a:xfrm>
            <a:off x="599495" y="1460831"/>
            <a:ext cx="3810000" cy="2857500"/>
          </a:xfrm>
          <a:prstGeom prst="rect">
            <a:avLst/>
          </a:prstGeom>
          <a:noFill/>
          <a:ln w="9525">
            <a:solidFill>
              <a:schemeClr val="tx1"/>
            </a:solidFill>
            <a:miter lim="800000"/>
            <a:headEnd/>
            <a:tailEnd/>
          </a:ln>
        </p:spPr>
      </p:pic>
      <p:pic>
        <p:nvPicPr>
          <p:cNvPr id="5" name="Picture 10" descr="Pong"/>
          <p:cNvPicPr>
            <a:picLocks noChangeAspect="1" noChangeArrowheads="1"/>
          </p:cNvPicPr>
          <p:nvPr/>
        </p:nvPicPr>
        <p:blipFill>
          <a:blip r:embed="rId4"/>
          <a:srcRect/>
          <a:stretch>
            <a:fillRect/>
          </a:stretch>
        </p:blipFill>
        <p:spPr bwMode="auto">
          <a:xfrm>
            <a:off x="4724651" y="2469484"/>
            <a:ext cx="3761081" cy="3257548"/>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p:txBody>
          <a:bodyPr/>
          <a:lstStyle/>
          <a:p>
            <a:pPr eaLnBrk="1" hangingPunct="1">
              <a:defRPr/>
            </a:pPr>
            <a:r>
              <a:rPr lang="en-US" dirty="0" smtClean="0"/>
              <a:t>XNA Framework</a:t>
            </a:r>
            <a:r>
              <a:rPr lang="en-US" dirty="0"/>
              <a:t/>
            </a:r>
            <a:br>
              <a:rPr lang="en-US" dirty="0"/>
            </a:br>
            <a:r>
              <a:rPr lang="en-US" sz="3600" dirty="0" smtClean="0">
                <a:solidFill>
                  <a:srgbClr val="FBF3C5"/>
                </a:solidFill>
              </a:rPr>
              <a:t>Content Pipeline</a:t>
            </a:r>
            <a:endParaRPr lang="en-US" sz="3600" dirty="0">
              <a:solidFill>
                <a:srgbClr val="FBF3C5"/>
              </a:solidFill>
            </a:endParaRPr>
          </a:p>
        </p:txBody>
      </p:sp>
      <p:sp>
        <p:nvSpPr>
          <p:cNvPr id="9" name="Text Placeholder 8"/>
          <p:cNvSpPr>
            <a:spLocks noGrp="1"/>
          </p:cNvSpPr>
          <p:nvPr>
            <p:ph type="body" idx="1"/>
          </p:nvPr>
        </p:nvSpPr>
        <p:spPr/>
        <p:txBody>
          <a:bodyPr/>
          <a:lstStyle/>
          <a:p>
            <a:r>
              <a:rPr lang="pt-BR" dirty="0" err="1" smtClean="0"/>
              <a:t>Importers</a:t>
            </a:r>
            <a:endParaRPr lang="pt-BR" dirty="0" smtClean="0"/>
          </a:p>
          <a:p>
            <a:pPr lvl="1"/>
            <a:r>
              <a:rPr lang="pt-BR" dirty="0" smtClean="0"/>
              <a:t>Geralmente fornecidos pelos fabricantes de ferramentas de criação de conteúdo digital (</a:t>
            </a:r>
            <a:r>
              <a:rPr lang="pt-BR" dirty="0" err="1" smtClean="0"/>
              <a:t>Autodesk</a:t>
            </a:r>
            <a:r>
              <a:rPr lang="pt-BR" dirty="0" smtClean="0"/>
              <a:t>, XSI, </a:t>
            </a:r>
            <a:r>
              <a:rPr lang="pt-BR" dirty="0" err="1" smtClean="0"/>
              <a:t>etc</a:t>
            </a:r>
            <a:r>
              <a:rPr lang="pt-BR" dirty="0" smtClean="0"/>
              <a:t>)</a:t>
            </a:r>
          </a:p>
          <a:p>
            <a:pPr lvl="1"/>
            <a:r>
              <a:rPr lang="pt-BR" dirty="0" smtClean="0"/>
              <a:t>Novos importadores podem ser criados para suportar outros formatos</a:t>
            </a:r>
          </a:p>
        </p:txBody>
      </p:sp>
      <p:pic>
        <p:nvPicPr>
          <p:cNvPr id="4098" name="Picture 2"/>
          <p:cNvPicPr>
            <a:picLocks noChangeAspect="1" noChangeArrowheads="1"/>
          </p:cNvPicPr>
          <p:nvPr/>
        </p:nvPicPr>
        <p:blipFill>
          <a:blip r:embed="rId3"/>
          <a:srcRect/>
          <a:stretch>
            <a:fillRect/>
          </a:stretch>
        </p:blipFill>
        <p:spPr bwMode="auto">
          <a:xfrm>
            <a:off x="-32" y="4429131"/>
            <a:ext cx="2106096" cy="1943099"/>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a:stretch>
            <a:fillRect/>
          </a:stretch>
        </p:blipFill>
        <p:spPr bwMode="auto">
          <a:xfrm>
            <a:off x="4000496" y="4429132"/>
            <a:ext cx="2571768" cy="1928826"/>
          </a:xfrm>
          <a:prstGeom prst="rect">
            <a:avLst/>
          </a:prstGeom>
          <a:noFill/>
          <a:ln w="9525">
            <a:noFill/>
            <a:miter lim="800000"/>
            <a:headEnd/>
            <a:tailEnd/>
          </a:ln>
          <a:effectLst/>
        </p:spPr>
      </p:pic>
      <p:pic>
        <p:nvPicPr>
          <p:cNvPr id="4103" name="Picture 7"/>
          <p:cNvPicPr>
            <a:picLocks noChangeAspect="1" noChangeArrowheads="1"/>
          </p:cNvPicPr>
          <p:nvPr/>
        </p:nvPicPr>
        <p:blipFill>
          <a:blip r:embed="rId5"/>
          <a:srcRect/>
          <a:stretch>
            <a:fillRect/>
          </a:stretch>
        </p:blipFill>
        <p:spPr bwMode="auto">
          <a:xfrm>
            <a:off x="6500826" y="4415598"/>
            <a:ext cx="2643174" cy="1932820"/>
          </a:xfrm>
          <a:prstGeom prst="rect">
            <a:avLst/>
          </a:prstGeom>
          <a:noFill/>
          <a:ln w="9525">
            <a:noFill/>
            <a:miter lim="800000"/>
            <a:headEnd/>
            <a:tailEnd/>
          </a:ln>
          <a:effectLst/>
        </p:spPr>
      </p:pic>
      <p:pic>
        <p:nvPicPr>
          <p:cNvPr id="4099" name="Picture 3"/>
          <p:cNvPicPr>
            <a:picLocks noChangeAspect="1" noChangeArrowheads="1"/>
          </p:cNvPicPr>
          <p:nvPr/>
        </p:nvPicPr>
        <p:blipFill>
          <a:blip r:embed="rId6"/>
          <a:srcRect/>
          <a:stretch>
            <a:fillRect/>
          </a:stretch>
        </p:blipFill>
        <p:spPr bwMode="auto">
          <a:xfrm>
            <a:off x="2071670" y="4429132"/>
            <a:ext cx="1948227" cy="1938338"/>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25214" y="228600"/>
            <a:ext cx="8113986" cy="1144929"/>
          </a:xfrm>
        </p:spPr>
        <p:txBody>
          <a:bodyPr/>
          <a:lstStyle/>
          <a:p>
            <a:pPr eaLnBrk="1" hangingPunct="1">
              <a:defRPr/>
            </a:pPr>
            <a:r>
              <a:rPr lang="en-US" dirty="0" smtClean="0"/>
              <a:t>XNA Framework</a:t>
            </a:r>
            <a:r>
              <a:rPr lang="en-US" dirty="0"/>
              <a:t/>
            </a:r>
            <a:br>
              <a:rPr lang="en-US" dirty="0"/>
            </a:br>
            <a:r>
              <a:rPr lang="en-US" sz="3600" dirty="0" smtClean="0">
                <a:solidFill>
                  <a:srgbClr val="FFC000"/>
                </a:solidFill>
              </a:rPr>
              <a:t>Content Pipeline</a:t>
            </a:r>
            <a:endParaRPr lang="en-US" sz="3600" dirty="0">
              <a:solidFill>
                <a:srgbClr val="FFC000"/>
              </a:solidFill>
            </a:endParaRPr>
          </a:p>
        </p:txBody>
      </p:sp>
      <p:sp>
        <p:nvSpPr>
          <p:cNvPr id="7" name="Text Placeholder 6"/>
          <p:cNvSpPr>
            <a:spLocks noGrp="1"/>
          </p:cNvSpPr>
          <p:nvPr>
            <p:ph type="body" idx="1"/>
          </p:nvPr>
        </p:nvSpPr>
        <p:spPr>
          <a:xfrm>
            <a:off x="935422" y="1840726"/>
            <a:ext cx="7889492" cy="2603790"/>
          </a:xfrm>
        </p:spPr>
        <p:txBody>
          <a:bodyPr/>
          <a:lstStyle/>
          <a:p>
            <a:r>
              <a:rPr lang="pt-BR" sz="2800" dirty="0" err="1" smtClean="0"/>
              <a:t>Exporters</a:t>
            </a:r>
            <a:endParaRPr lang="pt-BR" sz="2800" dirty="0" smtClean="0"/>
          </a:p>
          <a:p>
            <a:pPr lvl="1"/>
            <a:r>
              <a:rPr lang="pt-BR" sz="2400" dirty="0" smtClean="0"/>
              <a:t>Compilam os </a:t>
            </a:r>
            <a:r>
              <a:rPr lang="pt-BR" sz="2400" dirty="0" err="1" smtClean="0"/>
              <a:t>assets</a:t>
            </a:r>
            <a:r>
              <a:rPr lang="pt-BR" sz="2400" dirty="0" smtClean="0"/>
              <a:t> processados transformado-os em pequenos arquivos binários</a:t>
            </a:r>
          </a:p>
          <a:p>
            <a:pPr lvl="1"/>
            <a:r>
              <a:rPr lang="pt-BR" sz="2400" dirty="0" smtClean="0"/>
              <a:t>Esses arquivos serão utilizados no jogo</a:t>
            </a:r>
          </a:p>
          <a:p>
            <a:r>
              <a:rPr lang="pt-BR" sz="2800" dirty="0" smtClean="0"/>
              <a:t>Vários formatos são atualmente suportados pelo XNA:</a:t>
            </a:r>
          </a:p>
        </p:txBody>
      </p:sp>
      <p:graphicFrame>
        <p:nvGraphicFramePr>
          <p:cNvPr id="8" name="Table 7"/>
          <p:cNvGraphicFramePr>
            <a:graphicFrameLocks noGrp="1"/>
          </p:cNvGraphicFramePr>
          <p:nvPr/>
        </p:nvGraphicFramePr>
        <p:xfrm>
          <a:off x="3277053" y="4750782"/>
          <a:ext cx="5281613" cy="1280160"/>
        </p:xfrm>
        <a:graphic>
          <a:graphicData uri="http://schemas.openxmlformats.org/drawingml/2006/table">
            <a:tbl>
              <a:tblPr/>
              <a:tblGrid>
                <a:gridCol w="1044575"/>
                <a:gridCol w="1270000"/>
                <a:gridCol w="1495425"/>
                <a:gridCol w="1471613"/>
              </a:tblGrid>
              <a:tr h="3444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accent2"/>
                          </a:solidFill>
                          <a:effectLst>
                            <a:outerShdw blurRad="38100" dist="38100" dir="2700000" algn="tl">
                              <a:srgbClr val="000000">
                                <a:alpha val="43137"/>
                              </a:srgbClr>
                            </a:outerShdw>
                          </a:effectLst>
                          <a:latin typeface="Trebuchet MS" pitchFamily="34" charset="0"/>
                        </a:rPr>
                        <a:t>Modelos</a:t>
                      </a:r>
                      <a:endParaRPr kumimoji="0" lang="en-US" sz="1800" b="0" i="0" u="none" strike="noStrike" cap="none" normalizeH="0" baseline="0" dirty="0" smtClean="0">
                        <a:ln>
                          <a:noFill/>
                        </a:ln>
                        <a:solidFill>
                          <a:schemeClr val="accent2"/>
                        </a:solidFill>
                        <a:effectLst>
                          <a:outerShdw blurRad="38100" dist="38100" dir="2700000" algn="tl">
                            <a:srgbClr val="000000">
                              <a:alpha val="43137"/>
                            </a:srgbClr>
                          </a:outerShdw>
                        </a:effectLst>
                        <a:latin typeface="Trebuchet MS"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accent2"/>
                          </a:solidFill>
                          <a:effectLst>
                            <a:outerShdw blurRad="38100" dist="38100" dir="2700000" algn="tl">
                              <a:srgbClr val="000000">
                                <a:alpha val="43137"/>
                              </a:srgbClr>
                            </a:outerShdw>
                          </a:effectLst>
                          <a:latin typeface="Trebuchet MS" pitchFamily="34" charset="0"/>
                        </a:rPr>
                        <a:t>Texturas</a:t>
                      </a:r>
                      <a:endParaRPr kumimoji="0" lang="en-US" sz="1800" b="0" i="0" u="none" strike="noStrike" cap="none" normalizeH="0" baseline="0" dirty="0" smtClean="0">
                        <a:ln>
                          <a:noFill/>
                        </a:ln>
                        <a:solidFill>
                          <a:schemeClr val="accent2"/>
                        </a:solidFill>
                        <a:effectLst>
                          <a:outerShdw blurRad="38100" dist="38100" dir="2700000" algn="tl">
                            <a:srgbClr val="000000">
                              <a:alpha val="43137"/>
                            </a:srgbClr>
                          </a:outerShdw>
                        </a:effectLst>
                        <a:latin typeface="Trebuchet MS"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accent2"/>
                          </a:solidFill>
                          <a:effectLst>
                            <a:outerShdw blurRad="38100" dist="38100" dir="2700000" algn="tl">
                              <a:srgbClr val="000000">
                                <a:alpha val="43137"/>
                              </a:srgbClr>
                            </a:outerShdw>
                          </a:effectLst>
                          <a:latin typeface="Trebuchet MS" pitchFamily="34" charset="0"/>
                        </a:rPr>
                        <a:t>Efeitos</a:t>
                      </a:r>
                      <a:endParaRPr kumimoji="0" lang="en-US" sz="1800" b="0" i="0" u="none" strike="noStrike" cap="none" normalizeH="0" baseline="0" dirty="0" smtClean="0">
                        <a:ln>
                          <a:noFill/>
                        </a:ln>
                        <a:solidFill>
                          <a:schemeClr val="accent2"/>
                        </a:solidFill>
                        <a:effectLst>
                          <a:outerShdw blurRad="38100" dist="38100" dir="2700000" algn="tl">
                            <a:srgbClr val="000000">
                              <a:alpha val="43137"/>
                            </a:srgbClr>
                          </a:outerShdw>
                        </a:effectLst>
                        <a:latin typeface="Trebuchet MS"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2"/>
                          </a:solidFill>
                          <a:effectLst>
                            <a:outerShdw blurRad="38100" dist="38100" dir="2700000" algn="tl">
                              <a:srgbClr val="000000">
                                <a:alpha val="43137"/>
                              </a:srgbClr>
                            </a:outerShdw>
                          </a:effectLst>
                          <a:latin typeface="Trebuchet MS" pitchFamily="34" charset="0"/>
                        </a:rPr>
                        <a:t>Audio</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85802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2"/>
                          </a:solidFill>
                          <a:effectLst>
                            <a:outerShdw blurRad="38100" dist="38100" dir="2700000" algn="tl">
                              <a:srgbClr val="000000">
                                <a:alpha val="43137"/>
                              </a:srgbClr>
                            </a:outerShdw>
                          </a:effectLst>
                          <a:latin typeface="Trebuchet MS" pitchFamily="34" charset="0"/>
                        </a:rPr>
                        <a:t>.FBX</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2"/>
                          </a:solidFill>
                          <a:effectLst>
                            <a:outerShdw blurRad="38100" dist="38100" dir="2700000" algn="tl">
                              <a:srgbClr val="000000">
                                <a:alpha val="43137"/>
                              </a:srgbClr>
                            </a:outerShdw>
                          </a:effectLst>
                          <a:latin typeface="Trebuchet MS" pitchFamily="34" charset="0"/>
                        </a:rPr>
                        <a:t>.X</a:t>
                      </a:r>
                      <a:endParaRPr kumimoji="0" lang="en-US" sz="1800" b="0" i="0" u="none" strike="noStrike" cap="none" normalizeH="0" baseline="0" dirty="0" smtClean="0">
                        <a:ln>
                          <a:noFill/>
                        </a:ln>
                        <a:solidFill>
                          <a:schemeClr val="accent2"/>
                        </a:solidFill>
                        <a:effectLst>
                          <a:outerShdw blurRad="38100" dist="38100" dir="2700000" algn="tl">
                            <a:srgbClr val="000000">
                              <a:alpha val="43137"/>
                            </a:srgbClr>
                          </a:outerShdw>
                        </a:effectLst>
                        <a:latin typeface="Calibri"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2"/>
                          </a:solidFill>
                          <a:effectLst>
                            <a:outerShdw blurRad="38100" dist="38100" dir="2700000" algn="tl">
                              <a:srgbClr val="000000">
                                <a:alpha val="43137"/>
                              </a:srgbClr>
                            </a:outerShdw>
                          </a:effectLst>
                          <a:latin typeface="Trebuchet MS" pitchFamily="34" charset="0"/>
                        </a:rPr>
                        <a:t>.DDS .BMP .JPG .PNG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2"/>
                          </a:solidFill>
                          <a:effectLst>
                            <a:outerShdw blurRad="38100" dist="38100" dir="2700000" algn="tl">
                              <a:srgbClr val="000000">
                                <a:alpha val="43137"/>
                              </a:srgbClr>
                            </a:outerShdw>
                          </a:effectLst>
                          <a:latin typeface="Trebuchet MS" pitchFamily="34" charset="0"/>
                        </a:rPr>
                        <a:t>.TGA</a:t>
                      </a:r>
                      <a:endParaRPr kumimoji="0" lang="en-US" sz="1800" b="0" i="0" u="none" strike="noStrike" cap="none" normalizeH="0" baseline="0" dirty="0" smtClean="0">
                        <a:ln>
                          <a:noFill/>
                        </a:ln>
                        <a:solidFill>
                          <a:schemeClr val="accent2"/>
                        </a:solidFill>
                        <a:effectLst>
                          <a:outerShdw blurRad="38100" dist="38100" dir="2700000" algn="tl">
                            <a:srgbClr val="000000">
                              <a:alpha val="43137"/>
                            </a:srgbClr>
                          </a:outerShdw>
                        </a:effectLst>
                        <a:latin typeface="Calibri"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2"/>
                          </a:solidFill>
                          <a:effectLst>
                            <a:outerShdw blurRad="38100" dist="38100" dir="2700000" algn="tl">
                              <a:srgbClr val="000000">
                                <a:alpha val="43137"/>
                              </a:srgbClr>
                            </a:outerShdw>
                          </a:effectLst>
                          <a:latin typeface="Trebuchet MS" pitchFamily="34" charset="0"/>
                        </a:rPr>
                        <a:t>.FX</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2"/>
                          </a:solidFill>
                          <a:effectLst>
                            <a:outerShdw blurRad="38100" dist="38100" dir="2700000" algn="tl">
                              <a:srgbClr val="000000">
                                <a:alpha val="43137"/>
                              </a:srgbClr>
                            </a:outerShdw>
                          </a:effectLst>
                          <a:latin typeface="Trebuchet MS" pitchFamily="34" charset="0"/>
                        </a:rPr>
                        <a:t>.XAP (XACT)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2"/>
                          </a:solidFill>
                          <a:effectLst>
                            <a:outerShdw blurRad="38100" dist="38100" dir="2700000" algn="tl">
                              <a:srgbClr val="000000">
                                <a:alpha val="43137"/>
                              </a:srgbClr>
                            </a:outerShdw>
                          </a:effectLst>
                          <a:latin typeface="Trebuchet MS" pitchFamily="34" charset="0"/>
                        </a:rPr>
                        <a:t>MP3, WAV</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bl>
          </a:graphicData>
        </a:graphic>
      </p:graphicFrame>
      <p:sp>
        <p:nvSpPr>
          <p:cNvPr id="9" name="Rounded Rectangular Callout 8"/>
          <p:cNvSpPr/>
          <p:nvPr/>
        </p:nvSpPr>
        <p:spPr bwMode="auto">
          <a:xfrm>
            <a:off x="286608" y="4776710"/>
            <a:ext cx="2606722" cy="1194178"/>
          </a:xfrm>
          <a:prstGeom prst="wedgeRoundRectCallout">
            <a:avLst>
              <a:gd name="adj1" fmla="val 77996"/>
              <a:gd name="adj2" fmla="val 16819"/>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chemeClr val="bg2"/>
                </a:solidFill>
                <a:effectLst/>
                <a:latin typeface="Verdana" pitchFamily="34" charset="0"/>
                <a:ea typeface="Verdana" pitchFamily="34" charset="0"/>
                <a:cs typeface="Verdana" pitchFamily="34" charset="0"/>
              </a:rPr>
              <a:t>Ferramentas</a:t>
            </a:r>
            <a:r>
              <a:rPr kumimoji="0" lang="en-US" sz="1400" b="1" i="0" u="none" strike="noStrike" cap="none" normalizeH="0" baseline="0" dirty="0" smtClean="0">
                <a:ln>
                  <a:noFill/>
                </a:ln>
                <a:solidFill>
                  <a:schemeClr val="bg2"/>
                </a:solidFill>
                <a:effectLst/>
                <a:latin typeface="Verdana" pitchFamily="34" charset="0"/>
                <a:ea typeface="Verdana" pitchFamily="34" charset="0"/>
                <a:cs typeface="Verdana" pitchFamily="34" charset="0"/>
              </a:rPr>
              <a:t> </a:t>
            </a:r>
            <a:r>
              <a:rPr kumimoji="0" lang="en-US" sz="1400" b="1" i="0" u="none" strike="noStrike" cap="none" normalizeH="0" baseline="0" dirty="0" err="1" smtClean="0">
                <a:ln>
                  <a:noFill/>
                </a:ln>
                <a:solidFill>
                  <a:schemeClr val="bg2"/>
                </a:solidFill>
                <a:effectLst/>
                <a:latin typeface="Verdana" pitchFamily="34" charset="0"/>
                <a:ea typeface="Verdana" pitchFamily="34" charset="0"/>
                <a:cs typeface="Verdana" pitchFamily="34" charset="0"/>
              </a:rPr>
              <a:t>como</a:t>
            </a:r>
            <a:r>
              <a:rPr kumimoji="0" lang="en-US" sz="1400" b="1" i="0" u="none" strike="noStrike" cap="none" normalizeH="0" baseline="0" dirty="0" smtClean="0">
                <a:ln>
                  <a:noFill/>
                </a:ln>
                <a:solidFill>
                  <a:schemeClr val="bg2"/>
                </a:solidFill>
                <a:effectLst/>
                <a:latin typeface="Verdana" pitchFamily="34" charset="0"/>
                <a:ea typeface="Verdana" pitchFamily="34" charset="0"/>
                <a:cs typeface="Verdana" pitchFamily="34" charset="0"/>
              </a:rPr>
              <a:t/>
            </a:r>
            <a:br>
              <a:rPr kumimoji="0" lang="en-US" sz="1400" b="1" i="0" u="none" strike="noStrike" cap="none" normalizeH="0" baseline="0" dirty="0" smtClean="0">
                <a:ln>
                  <a:noFill/>
                </a:ln>
                <a:solidFill>
                  <a:schemeClr val="bg2"/>
                </a:solidFill>
                <a:effectLst/>
                <a:latin typeface="Verdana" pitchFamily="34" charset="0"/>
                <a:ea typeface="Verdana" pitchFamily="34" charset="0"/>
                <a:cs typeface="Verdana" pitchFamily="34" charset="0"/>
              </a:rPr>
            </a:br>
            <a:r>
              <a:rPr kumimoji="0" lang="en-US" sz="1400" b="1" i="0" u="none" strike="noStrike" cap="none" normalizeH="0" baseline="0" dirty="0" smtClean="0">
                <a:ln>
                  <a:noFill/>
                </a:ln>
                <a:solidFill>
                  <a:schemeClr val="bg2"/>
                </a:solidFill>
                <a:effectLst/>
                <a:latin typeface="Verdana" pitchFamily="34" charset="0"/>
                <a:ea typeface="Verdana" pitchFamily="34" charset="0"/>
                <a:cs typeface="Verdana" pitchFamily="34" charset="0"/>
              </a:rPr>
              <a:t>o 3D Studio</a:t>
            </a:r>
            <a:br>
              <a:rPr kumimoji="0" lang="en-US" sz="1400" b="1" i="0" u="none" strike="noStrike" cap="none" normalizeH="0" baseline="0" dirty="0" smtClean="0">
                <a:ln>
                  <a:noFill/>
                </a:ln>
                <a:solidFill>
                  <a:schemeClr val="bg2"/>
                </a:solidFill>
                <a:effectLst/>
                <a:latin typeface="Verdana" pitchFamily="34" charset="0"/>
                <a:ea typeface="Verdana" pitchFamily="34" charset="0"/>
                <a:cs typeface="Verdana" pitchFamily="34" charset="0"/>
              </a:rPr>
            </a:br>
            <a:r>
              <a:rPr kumimoji="0" lang="en-US" sz="1400" b="1" i="0" u="none" strike="noStrike" cap="none" normalizeH="0" baseline="0" dirty="0" err="1" smtClean="0">
                <a:ln>
                  <a:noFill/>
                </a:ln>
                <a:solidFill>
                  <a:schemeClr val="bg2"/>
                </a:solidFill>
                <a:effectLst/>
                <a:latin typeface="Verdana" pitchFamily="34" charset="0"/>
                <a:ea typeface="Verdana" pitchFamily="34" charset="0"/>
                <a:cs typeface="Verdana" pitchFamily="34" charset="0"/>
              </a:rPr>
              <a:t>possuem</a:t>
            </a:r>
            <a:r>
              <a:rPr kumimoji="0" lang="en-US" sz="1400" b="1" i="0" u="none" strike="noStrike" cap="none" normalizeH="0" baseline="0" dirty="0" smtClean="0">
                <a:ln>
                  <a:noFill/>
                </a:ln>
                <a:solidFill>
                  <a:schemeClr val="bg2"/>
                </a:solidFill>
                <a:effectLst/>
                <a:latin typeface="Verdana" pitchFamily="34" charset="0"/>
                <a:ea typeface="Verdana" pitchFamily="34" charset="0"/>
                <a:cs typeface="Verdana" pitchFamily="34" charset="0"/>
              </a:rPr>
              <a:t> </a:t>
            </a:r>
            <a:r>
              <a:rPr kumimoji="0" lang="en-US" sz="1400" b="1" i="0" u="none" strike="noStrike" cap="none" normalizeH="0" baseline="0" dirty="0" err="1" smtClean="0">
                <a:ln>
                  <a:noFill/>
                </a:ln>
                <a:solidFill>
                  <a:schemeClr val="bg2"/>
                </a:solidFill>
                <a:effectLst/>
                <a:latin typeface="Verdana" pitchFamily="34" charset="0"/>
                <a:ea typeface="Verdana" pitchFamily="34" charset="0"/>
                <a:cs typeface="Verdana" pitchFamily="34" charset="0"/>
              </a:rPr>
              <a:t>plugins</a:t>
            </a:r>
            <a:r>
              <a:rPr kumimoji="0" lang="en-US" sz="1400" b="1" i="0" u="none" strike="noStrike" cap="none" normalizeH="0" baseline="0" dirty="0" smtClean="0">
                <a:ln>
                  <a:noFill/>
                </a:ln>
                <a:solidFill>
                  <a:schemeClr val="bg2"/>
                </a:solidFill>
                <a:effectLst/>
                <a:latin typeface="Verdana" pitchFamily="34" charset="0"/>
                <a:ea typeface="Verdana" pitchFamily="34" charset="0"/>
                <a:cs typeface="Verdana" pitchFamily="34" charset="0"/>
              </a:rPr>
              <a:t> de</a:t>
            </a:r>
            <a:br>
              <a:rPr kumimoji="0" lang="en-US" sz="1400" b="1" i="0" u="none" strike="noStrike" cap="none" normalizeH="0" baseline="0" dirty="0" smtClean="0">
                <a:ln>
                  <a:noFill/>
                </a:ln>
                <a:solidFill>
                  <a:schemeClr val="bg2"/>
                </a:solidFill>
                <a:effectLst/>
                <a:latin typeface="Verdana" pitchFamily="34" charset="0"/>
                <a:ea typeface="Verdana" pitchFamily="34" charset="0"/>
                <a:cs typeface="Verdana" pitchFamily="34" charset="0"/>
              </a:rPr>
            </a:br>
            <a:r>
              <a:rPr kumimoji="0" lang="en-US" sz="1400" b="1" i="0" u="none" strike="noStrike" cap="none" normalizeH="0" baseline="0" dirty="0" err="1" smtClean="0">
                <a:ln>
                  <a:noFill/>
                </a:ln>
                <a:solidFill>
                  <a:schemeClr val="bg2"/>
                </a:solidFill>
                <a:effectLst/>
                <a:latin typeface="Verdana" pitchFamily="34" charset="0"/>
                <a:ea typeface="Verdana" pitchFamily="34" charset="0"/>
                <a:cs typeface="Verdana" pitchFamily="34" charset="0"/>
              </a:rPr>
              <a:t>exportação</a:t>
            </a:r>
            <a:r>
              <a:rPr kumimoji="0" lang="en-US" sz="1400" b="1" i="0" u="none" strike="noStrike" cap="none" normalizeH="0" baseline="0" dirty="0" smtClean="0">
                <a:ln>
                  <a:noFill/>
                </a:ln>
                <a:solidFill>
                  <a:schemeClr val="bg2"/>
                </a:solidFill>
                <a:effectLst/>
                <a:latin typeface="Verdana" pitchFamily="34" charset="0"/>
                <a:ea typeface="Verdana" pitchFamily="34" charset="0"/>
                <a:cs typeface="Verdana" pitchFamily="34" charset="0"/>
              </a:rPr>
              <a:t> </a:t>
            </a:r>
            <a:r>
              <a:rPr kumimoji="0" lang="en-US" sz="1400" b="1" i="0" u="none" strike="noStrike" cap="none" normalizeH="0" baseline="0" dirty="0" err="1" smtClean="0">
                <a:ln>
                  <a:noFill/>
                </a:ln>
                <a:solidFill>
                  <a:schemeClr val="bg2"/>
                </a:solidFill>
                <a:effectLst/>
                <a:latin typeface="Verdana" pitchFamily="34" charset="0"/>
                <a:ea typeface="Verdana" pitchFamily="34" charset="0"/>
                <a:cs typeface="Verdana" pitchFamily="34" charset="0"/>
              </a:rPr>
              <a:t>para</a:t>
            </a:r>
            <a:r>
              <a:rPr kumimoji="0" lang="en-US" sz="1400" b="1" i="0" u="none" strike="noStrike" cap="none" normalizeH="0" baseline="0" dirty="0" smtClean="0">
                <a:ln>
                  <a:noFill/>
                </a:ln>
                <a:solidFill>
                  <a:schemeClr val="bg2"/>
                </a:solidFill>
                <a:effectLst/>
                <a:latin typeface="Verdana" pitchFamily="34" charset="0"/>
                <a:ea typeface="Verdana" pitchFamily="34" charset="0"/>
                <a:cs typeface="Verdana" pitchFamily="34" charset="0"/>
              </a:rPr>
              <a:t> .x</a:t>
            </a:r>
            <a:endParaRPr kumimoji="0" lang="pt-BR" sz="1400" b="1" i="0" u="none" strike="noStrike" cap="none" normalizeH="0" baseline="0" dirty="0" smtClean="0">
              <a:ln>
                <a:noFill/>
              </a:ln>
              <a:solidFill>
                <a:schemeClr val="bg2"/>
              </a:solidFill>
              <a:effectLst/>
              <a:latin typeface="Verdana" pitchFamily="34" charset="0"/>
              <a:ea typeface="Verdana" pitchFamily="34" charset="0"/>
              <a:cs typeface="Verdana"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par>
                          <p:cTn id="8" fill="hold">
                            <p:stCondLst>
                              <p:cond delay="500"/>
                            </p:stCondLst>
                            <p:childTnLst>
                              <p:par>
                                <p:cTn id="9" presetID="2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2"/>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2002536" y="228600"/>
            <a:ext cx="6836664" cy="1144929"/>
          </a:xfrm>
        </p:spPr>
        <p:txBody>
          <a:bodyPr/>
          <a:lstStyle/>
          <a:p>
            <a:pPr eaLnBrk="1" hangingPunct="1">
              <a:defRPr/>
            </a:pPr>
            <a:r>
              <a:rPr lang="en-US" dirty="0" smtClean="0"/>
              <a:t>XNA Framework</a:t>
            </a:r>
            <a:r>
              <a:rPr lang="en-US" dirty="0"/>
              <a:t/>
            </a:r>
            <a:br>
              <a:rPr lang="en-US" dirty="0"/>
            </a:br>
            <a:r>
              <a:rPr lang="en-US" sz="3600" dirty="0" smtClean="0">
                <a:solidFill>
                  <a:srgbClr val="FFC000"/>
                </a:solidFill>
              </a:rPr>
              <a:t>Content Pipeline</a:t>
            </a:r>
            <a:endParaRPr lang="en-US" sz="3600" dirty="0">
              <a:solidFill>
                <a:srgbClr val="FFC000"/>
              </a:solidFill>
            </a:endParaRPr>
          </a:p>
        </p:txBody>
      </p:sp>
      <p:sp>
        <p:nvSpPr>
          <p:cNvPr id="4" name="Text Placeholder 3"/>
          <p:cNvSpPr>
            <a:spLocks noGrp="1"/>
          </p:cNvSpPr>
          <p:nvPr>
            <p:ph type="body" idx="1"/>
          </p:nvPr>
        </p:nvSpPr>
        <p:spPr>
          <a:prstGeom prst="rect">
            <a:avLst/>
          </a:prstGeom>
        </p:spPr>
        <p:txBody>
          <a:bodyPr>
            <a:noAutofit/>
          </a:bodyPr>
          <a:lstStyle/>
          <a:p>
            <a:r>
              <a:rPr sz="2800"/>
              <a:t>Para carregar o conteudo gerado pelo </a:t>
            </a:r>
            <a:r>
              <a:rPr sz="2800" smtClean="0"/>
              <a:t>Content Pipeline</a:t>
            </a:r>
            <a:r>
              <a:rPr lang="pt-BR" sz="2800" dirty="0" smtClean="0"/>
              <a:t>,</a:t>
            </a:r>
            <a:r>
              <a:rPr sz="2800" smtClean="0"/>
              <a:t> </a:t>
            </a:r>
            <a:r>
              <a:rPr sz="2800"/>
              <a:t>o XNA disponibiliza o </a:t>
            </a:r>
            <a:r>
              <a:rPr sz="2800" smtClean="0">
                <a:solidFill>
                  <a:srgbClr val="F2960E"/>
                </a:solidFill>
              </a:rPr>
              <a:t>ContentManager</a:t>
            </a:r>
            <a:r>
              <a:rPr sz="2800" smtClean="0"/>
              <a:t> (gerenciador </a:t>
            </a:r>
            <a:r>
              <a:rPr sz="2800"/>
              <a:t>de conteudo)</a:t>
            </a:r>
          </a:p>
          <a:p>
            <a:pPr lvl="1"/>
            <a:r>
              <a:rPr sz="2400" smtClean="0"/>
              <a:t>Facilita </a:t>
            </a:r>
            <a:r>
              <a:rPr sz="2400"/>
              <a:t>a leitura e gerenciamento dos </a:t>
            </a:r>
            <a:r>
              <a:rPr sz="2400" i="1"/>
              <a:t>assets</a:t>
            </a:r>
          </a:p>
          <a:p>
            <a:pPr lvl="1"/>
            <a:r>
              <a:rPr sz="2400" smtClean="0"/>
              <a:t>Gerencia automaticamente os conteúdos, copiando-os para a memória de video sempre que preciso</a:t>
            </a:r>
            <a:endParaRPr lang="pt-BR" sz="2400" dirty="0" smtClean="0"/>
          </a:p>
        </p:txBody>
      </p:sp>
      <p:pic>
        <p:nvPicPr>
          <p:cNvPr id="3075" name="Picture 3"/>
          <p:cNvPicPr>
            <a:picLocks noChangeAspect="1" noChangeArrowheads="1"/>
          </p:cNvPicPr>
          <p:nvPr/>
        </p:nvPicPr>
        <p:blipFill>
          <a:blip r:embed="rId3"/>
          <a:srcRect/>
          <a:stretch>
            <a:fillRect/>
          </a:stretch>
        </p:blipFill>
        <p:spPr bwMode="auto">
          <a:xfrm>
            <a:off x="357125" y="5272996"/>
            <a:ext cx="8786875" cy="109415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txBox="1">
            <a:spLocks noChangeArrowheads="1"/>
          </p:cNvSpPr>
          <p:nvPr/>
        </p:nvSpPr>
        <p:spPr>
          <a:xfrm>
            <a:off x="819808" y="228600"/>
            <a:ext cx="7943192" cy="1244600"/>
          </a:xfrm>
          <a:prstGeom prst="rect">
            <a:avLst/>
          </a:prstGeom>
        </p:spPr>
        <p:txBody>
          <a:bodyPr/>
          <a:lstStyle/>
          <a:p>
            <a:pPr>
              <a:lnSpc>
                <a:spcPct val="90000"/>
              </a:lnSpc>
              <a:defRPr/>
            </a:pPr>
            <a:r>
              <a:rPr lang="en-US" sz="4800" kern="0" dirty="0">
                <a:gradFill flip="none" rotWithShape="1">
                  <a:gsLst>
                    <a:gs pos="0">
                      <a:srgbClr val="F2C160">
                        <a:shade val="30000"/>
                        <a:satMod val="115000"/>
                      </a:srgbClr>
                    </a:gs>
                    <a:gs pos="50000">
                      <a:srgbClr val="F2C160">
                        <a:shade val="67500"/>
                        <a:satMod val="115000"/>
                      </a:srgbClr>
                    </a:gs>
                    <a:gs pos="100000">
                      <a:srgbClr val="F2C160">
                        <a:shade val="100000"/>
                        <a:satMod val="115000"/>
                      </a:srgbClr>
                    </a:gs>
                  </a:gsLst>
                  <a:lin ang="16200000" scaled="1"/>
                  <a:tileRect/>
                </a:gradFill>
                <a:effectLst>
                  <a:outerShdw blurRad="38100" dist="38100" dir="2700000" algn="tl">
                    <a:srgbClr val="000000"/>
                  </a:outerShdw>
                </a:effectLst>
                <a:latin typeface="+mj-lt"/>
                <a:ea typeface="+mj-ea"/>
                <a:cs typeface="+mj-cs"/>
              </a:rPr>
              <a:t>XNA Framework</a:t>
            </a:r>
          </a:p>
          <a:p>
            <a:pPr>
              <a:lnSpc>
                <a:spcPct val="90000"/>
              </a:lnSpc>
              <a:defRPr/>
            </a:pPr>
            <a:r>
              <a:rPr lang="en-US" sz="3600" kern="0" dirty="0" err="1" smtClean="0">
                <a:solidFill>
                  <a:srgbClr val="FFC000"/>
                </a:solidFill>
                <a:effectLst>
                  <a:outerShdw blurRad="38100" dist="38100" dir="2700000" algn="tl">
                    <a:srgbClr val="000000"/>
                  </a:outerShdw>
                </a:effectLst>
                <a:latin typeface="+mj-lt"/>
                <a:ea typeface="+mj-ea"/>
                <a:cs typeface="+mj-cs"/>
              </a:rPr>
              <a:t>Camadas</a:t>
            </a:r>
            <a:endParaRPr lang="en-US" sz="3600" kern="0" dirty="0">
              <a:solidFill>
                <a:srgbClr val="FFC000"/>
              </a:solidFill>
              <a:effectLst>
                <a:outerShdw blurRad="38100" dist="38100" dir="2700000" algn="tl">
                  <a:srgbClr val="000000"/>
                </a:outerShdw>
              </a:effectLst>
              <a:latin typeface="+mj-lt"/>
              <a:ea typeface="+mj-ea"/>
              <a:cs typeface="+mj-cs"/>
            </a:endParaRPr>
          </a:p>
        </p:txBody>
      </p:sp>
      <p:grpSp>
        <p:nvGrpSpPr>
          <p:cNvPr id="2" name="Group 87"/>
          <p:cNvGrpSpPr/>
          <p:nvPr/>
        </p:nvGrpSpPr>
        <p:grpSpPr>
          <a:xfrm>
            <a:off x="1235090" y="2575745"/>
            <a:ext cx="7593600" cy="1155478"/>
            <a:chOff x="688975" y="2282825"/>
            <a:chExt cx="7769225" cy="1143000"/>
          </a:xfrm>
          <a:scene3d>
            <a:camera prst="orthographicFront">
              <a:rot lat="0" lon="0" rev="0"/>
            </a:camera>
            <a:lightRig rig="balanced" dir="t">
              <a:rot lat="0" lon="0" rev="8700000"/>
            </a:lightRig>
          </a:scene3d>
        </p:grpSpPr>
        <p:sp>
          <p:nvSpPr>
            <p:cNvPr id="39" name="Rounded Rectangle 48196"/>
            <p:cNvSpPr>
              <a:spLocks noChangeArrowheads="1"/>
            </p:cNvSpPr>
            <p:nvPr/>
          </p:nvSpPr>
          <p:spPr bwMode="auto">
            <a:xfrm>
              <a:off x="688975" y="2282825"/>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smtClean="0">
                  <a:solidFill>
                    <a:schemeClr val="accent2"/>
                  </a:solidFill>
                  <a:effectLst>
                    <a:outerShdw blurRad="38100" dist="38100" dir="2700000" algn="tl">
                      <a:srgbClr val="000000"/>
                    </a:outerShdw>
                  </a:effectLst>
                  <a:cs typeface="+mn-cs"/>
                </a:rPr>
                <a:t>Framework</a:t>
              </a:r>
            </a:p>
            <a:p>
              <a:pPr>
                <a:defRPr/>
              </a:pPr>
              <a:r>
                <a:rPr lang="en-US" sz="1600" b="1" dirty="0" smtClean="0">
                  <a:solidFill>
                    <a:schemeClr val="accent2"/>
                  </a:solidFill>
                  <a:effectLst>
                    <a:outerShdw blurRad="38100" dist="38100" dir="2700000" algn="tl">
                      <a:srgbClr val="000000"/>
                    </a:outerShdw>
                  </a:effectLst>
                </a:rPr>
                <a:t>(</a:t>
              </a:r>
              <a:r>
                <a:rPr lang="en-US" sz="1600" b="1" dirty="0" err="1" smtClean="0">
                  <a:solidFill>
                    <a:schemeClr val="accent2"/>
                  </a:solidFill>
                  <a:effectLst>
                    <a:outerShdw blurRad="38100" dist="38100" dir="2700000" algn="tl">
                      <a:srgbClr val="000000"/>
                    </a:outerShdw>
                  </a:effectLst>
                </a:rPr>
                <a:t>extensões</a:t>
              </a:r>
              <a:r>
                <a:rPr lang="en-US" sz="1600" b="1" dirty="0" smtClean="0">
                  <a:solidFill>
                    <a:schemeClr val="accent2"/>
                  </a:solidFill>
                  <a:effectLst>
                    <a:outerShdw blurRad="38100" dist="38100" dir="2700000" algn="tl">
                      <a:srgbClr val="000000"/>
                    </a:outerShdw>
                  </a:effectLst>
                </a:rPr>
                <a:t>)</a:t>
              </a:r>
              <a:endParaRPr lang="en-US" sz="1600" b="1" dirty="0">
                <a:solidFill>
                  <a:schemeClr val="accent2"/>
                </a:solidFill>
                <a:effectLst>
                  <a:outerShdw blurRad="38100" dist="38100" dir="2700000" algn="tl">
                    <a:srgbClr val="000000"/>
                  </a:outerShdw>
                </a:effectLst>
                <a:cs typeface="+mn-cs"/>
              </a:endParaRPr>
            </a:p>
          </p:txBody>
        </p:sp>
        <p:grpSp>
          <p:nvGrpSpPr>
            <p:cNvPr id="3" name="Group 83"/>
            <p:cNvGrpSpPr/>
            <p:nvPr/>
          </p:nvGrpSpPr>
          <p:grpSpPr>
            <a:xfrm>
              <a:off x="2181227" y="2495549"/>
              <a:ext cx="6172198" cy="733425"/>
              <a:chOff x="2181227" y="2495549"/>
              <a:chExt cx="6172198" cy="733425"/>
            </a:xfrm>
          </p:grpSpPr>
          <p:sp>
            <p:nvSpPr>
              <p:cNvPr id="41" name="Rounded Rectangle 63"/>
              <p:cNvSpPr/>
              <p:nvPr/>
            </p:nvSpPr>
            <p:spPr bwMode="auto">
              <a:xfrm>
                <a:off x="2181227" y="2495549"/>
                <a:ext cx="2971800" cy="733425"/>
              </a:xfrm>
              <a:prstGeom prst="roundRect">
                <a:avLst/>
              </a:prstGeom>
              <a:gradFill flip="none" rotWithShape="1">
                <a:gsLst>
                  <a:gs pos="0">
                    <a:srgbClr val="00B050">
                      <a:shade val="30000"/>
                      <a:satMod val="115000"/>
                      <a:alpha val="2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prstClr val="black">
                          <a:alpha val="70000"/>
                        </a:prstClr>
                      </a:outerShdw>
                    </a:effectLst>
                    <a:cs typeface="+mn-cs"/>
                  </a:rPr>
                  <a:t>Modelo</a:t>
                </a:r>
                <a:r>
                  <a:rPr lang="en-US" sz="1600" dirty="0" smtClean="0">
                    <a:effectLst>
                      <a:outerShdw blurRad="50800" dist="38100" dir="2700000" algn="tl" rotWithShape="0">
                        <a:prstClr val="black">
                          <a:alpha val="70000"/>
                        </a:prstClr>
                      </a:outerShdw>
                    </a:effectLst>
                    <a:cs typeface="+mn-cs"/>
                  </a:rPr>
                  <a:t> de </a:t>
                </a:r>
                <a:r>
                  <a:rPr lang="en-US" sz="1600" dirty="0" err="1" smtClean="0">
                    <a:effectLst>
                      <a:outerShdw blurRad="50800" dist="38100" dir="2700000" algn="tl" rotWithShape="0">
                        <a:prstClr val="black">
                          <a:alpha val="70000"/>
                        </a:prstClr>
                      </a:outerShdw>
                    </a:effectLst>
                    <a:cs typeface="+mn-cs"/>
                  </a:rPr>
                  <a:t>Aplicação</a:t>
                </a:r>
                <a:endParaRPr lang="en-US" sz="1600" dirty="0">
                  <a:effectLst>
                    <a:outerShdw blurRad="50800" dist="38100" dir="2700000" algn="tl" rotWithShape="0">
                      <a:prstClr val="black">
                        <a:alpha val="70000"/>
                      </a:prstClr>
                    </a:outerShdw>
                  </a:effectLst>
                  <a:cs typeface="+mn-cs"/>
                </a:endParaRPr>
              </a:p>
            </p:txBody>
          </p:sp>
          <p:sp>
            <p:nvSpPr>
              <p:cNvPr id="42" name="Rounded Rectangle 64"/>
              <p:cNvSpPr/>
              <p:nvPr/>
            </p:nvSpPr>
            <p:spPr bwMode="auto">
              <a:xfrm>
                <a:off x="5381625" y="2495549"/>
                <a:ext cx="2971800"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smtClean="0">
                    <a:effectLst>
                      <a:outerShdw blurRad="50800" dist="38100" dir="2700000" algn="tl" rotWithShape="0">
                        <a:prstClr val="black">
                          <a:alpha val="70000"/>
                        </a:prstClr>
                      </a:outerShdw>
                    </a:effectLst>
                    <a:cs typeface="+mn-cs"/>
                  </a:rPr>
                  <a:t>Pipeline de </a:t>
                </a:r>
                <a:r>
                  <a:rPr lang="en-US" sz="1600" dirty="0" err="1" smtClean="0">
                    <a:effectLst>
                      <a:outerShdw blurRad="50800" dist="38100" dir="2700000" algn="tl" rotWithShape="0">
                        <a:prstClr val="black">
                          <a:alpha val="70000"/>
                        </a:prstClr>
                      </a:outerShdw>
                    </a:effectLst>
                  </a:rPr>
                  <a:t>C</a:t>
                </a:r>
                <a:r>
                  <a:rPr lang="en-US" sz="1600" dirty="0" err="1" smtClean="0">
                    <a:effectLst>
                      <a:outerShdw blurRad="50800" dist="38100" dir="2700000" algn="tl" rotWithShape="0">
                        <a:prstClr val="black">
                          <a:alpha val="70000"/>
                        </a:prstClr>
                      </a:outerShdw>
                    </a:effectLst>
                    <a:cs typeface="+mn-cs"/>
                  </a:rPr>
                  <a:t>onteúdo</a:t>
                </a:r>
                <a:r>
                  <a:rPr lang="en-US" sz="1600" dirty="0" smtClean="0">
                    <a:effectLst>
                      <a:outerShdw blurRad="50800" dist="38100" dir="2700000" algn="tl" rotWithShape="0">
                        <a:prstClr val="black">
                          <a:alpha val="70000"/>
                        </a:prstClr>
                      </a:outerShdw>
                    </a:effectLst>
                    <a:cs typeface="+mn-cs"/>
                  </a:rPr>
                  <a:t/>
                </a:r>
                <a:br>
                  <a:rPr lang="en-US" sz="1600" dirty="0" smtClean="0">
                    <a:effectLst>
                      <a:outerShdw blurRad="50800" dist="38100" dir="2700000" algn="tl" rotWithShape="0">
                        <a:prstClr val="black">
                          <a:alpha val="70000"/>
                        </a:prstClr>
                      </a:outerShdw>
                    </a:effectLst>
                    <a:cs typeface="+mn-cs"/>
                  </a:rPr>
                </a:br>
                <a:r>
                  <a:rPr lang="en-US" sz="1600" dirty="0" smtClean="0">
                    <a:effectLst>
                      <a:outerShdw blurRad="50800" dist="38100" dir="2700000" algn="tl" rotWithShape="0">
                        <a:prstClr val="black">
                          <a:alpha val="70000"/>
                        </a:prstClr>
                      </a:outerShdw>
                    </a:effectLst>
                    <a:cs typeface="+mn-cs"/>
                  </a:rPr>
                  <a:t>(</a:t>
                </a:r>
                <a:r>
                  <a:rPr lang="en-US" sz="1600" i="1" dirty="0" smtClean="0">
                    <a:effectLst>
                      <a:outerShdw blurRad="50800" dist="38100" dir="2700000" algn="tl" rotWithShape="0">
                        <a:prstClr val="black">
                          <a:alpha val="70000"/>
                        </a:prstClr>
                      </a:outerShdw>
                    </a:effectLst>
                    <a:cs typeface="+mn-cs"/>
                  </a:rPr>
                  <a:t>content pipeline</a:t>
                </a:r>
                <a:r>
                  <a:rPr lang="en-US" sz="1600" dirty="0" smtClean="0">
                    <a:effectLst>
                      <a:outerShdw blurRad="50800" dist="38100" dir="2700000" algn="tl" rotWithShape="0">
                        <a:prstClr val="black">
                          <a:alpha val="70000"/>
                        </a:prstClr>
                      </a:outerShdw>
                    </a:effectLst>
                    <a:cs typeface="+mn-cs"/>
                  </a:rPr>
                  <a:t>)</a:t>
                </a:r>
                <a:endParaRPr lang="en-US" sz="1600" dirty="0">
                  <a:effectLst>
                    <a:outerShdw blurRad="50800" dist="38100" dir="2700000" algn="tl" rotWithShape="0">
                      <a:prstClr val="black">
                        <a:alpha val="70000"/>
                      </a:prstClr>
                    </a:outerShdw>
                  </a:effectLst>
                  <a:cs typeface="+mn-cs"/>
                </a:endParaRPr>
              </a:p>
            </p:txBody>
          </p:sp>
        </p:grpSp>
      </p:grpSp>
      <p:grpSp>
        <p:nvGrpSpPr>
          <p:cNvPr id="4" name="Grupo 63"/>
          <p:cNvGrpSpPr/>
          <p:nvPr/>
        </p:nvGrpSpPr>
        <p:grpSpPr>
          <a:xfrm>
            <a:off x="1235090" y="3774558"/>
            <a:ext cx="7593600" cy="1155478"/>
            <a:chOff x="1235090" y="3774558"/>
            <a:chExt cx="7593600" cy="1155478"/>
          </a:xfrm>
        </p:grpSpPr>
        <p:sp>
          <p:nvSpPr>
            <p:cNvPr id="44" name="Rounded Rectangle 48195"/>
            <p:cNvSpPr>
              <a:spLocks noChangeArrowheads="1"/>
            </p:cNvSpPr>
            <p:nvPr/>
          </p:nvSpPr>
          <p:spPr bwMode="auto">
            <a:xfrm>
              <a:off x="1235090" y="3774558"/>
              <a:ext cx="7593600" cy="1155478"/>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rstMaterial="clear">
              <a:bevelT h="63500"/>
            </a:sp3d>
          </p:spPr>
          <p:txBody>
            <a:bodyPr wrap="none" anchor="ctr"/>
            <a:lstStyle/>
            <a:p>
              <a:pPr>
                <a:defRPr/>
              </a:pPr>
              <a:r>
                <a:rPr lang="en-US" sz="1600" b="1" dirty="0" smtClean="0">
                  <a:solidFill>
                    <a:schemeClr val="accent2"/>
                  </a:solidFill>
                  <a:effectLst>
                    <a:outerShdw blurRad="38100" dist="38100" dir="2700000" algn="tl">
                      <a:srgbClr val="000000"/>
                    </a:outerShdw>
                  </a:effectLst>
                  <a:cs typeface="+mn-cs"/>
                </a:rPr>
                <a:t>Framework</a:t>
              </a:r>
            </a:p>
            <a:p>
              <a:pPr>
                <a:defRPr/>
              </a:pPr>
              <a:r>
                <a:rPr lang="en-US" sz="1600" b="1" dirty="0" smtClean="0">
                  <a:solidFill>
                    <a:schemeClr val="accent2"/>
                  </a:solidFill>
                  <a:effectLst>
                    <a:outerShdw blurRad="38100" dist="38100" dir="2700000" algn="tl">
                      <a:srgbClr val="000000"/>
                    </a:outerShdw>
                  </a:effectLst>
                </a:rPr>
                <a:t>(</a:t>
              </a:r>
              <a:r>
                <a:rPr lang="en-US" sz="1600" b="1" dirty="0" err="1" smtClean="0">
                  <a:solidFill>
                    <a:schemeClr val="accent2"/>
                  </a:solidFill>
                  <a:effectLst>
                    <a:outerShdw blurRad="38100" dist="38100" dir="2700000" algn="tl">
                      <a:srgbClr val="000000"/>
                    </a:outerShdw>
                  </a:effectLst>
                </a:rPr>
                <a:t>núcleo</a:t>
              </a:r>
              <a:r>
                <a:rPr lang="en-US" sz="1600" b="1" dirty="0" smtClean="0">
                  <a:solidFill>
                    <a:schemeClr val="accent2"/>
                  </a:solidFill>
                  <a:effectLst>
                    <a:outerShdw blurRad="38100" dist="38100" dir="2700000" algn="tl">
                      <a:srgbClr val="000000"/>
                    </a:outerShdw>
                  </a:effectLst>
                </a:rPr>
                <a:t>)</a:t>
              </a:r>
              <a:endParaRPr lang="en-US" sz="1600" b="1" dirty="0">
                <a:solidFill>
                  <a:schemeClr val="accent2"/>
                </a:solidFill>
                <a:effectLst>
                  <a:outerShdw blurRad="38100" dist="38100" dir="2700000" algn="tl">
                    <a:srgbClr val="000000"/>
                  </a:outerShdw>
                </a:effectLst>
                <a:cs typeface="+mn-cs"/>
              </a:endParaRPr>
            </a:p>
          </p:txBody>
        </p:sp>
        <p:grpSp>
          <p:nvGrpSpPr>
            <p:cNvPr id="5" name="Group 82"/>
            <p:cNvGrpSpPr/>
            <p:nvPr/>
          </p:nvGrpSpPr>
          <p:grpSpPr>
            <a:xfrm>
              <a:off x="2499305" y="3975163"/>
              <a:ext cx="6290545" cy="750017"/>
              <a:chOff x="2181227" y="3781424"/>
              <a:chExt cx="7425223" cy="741917"/>
            </a:xfrm>
            <a:scene3d>
              <a:camera prst="orthographicFront">
                <a:rot lat="0" lon="0" rev="0"/>
              </a:camera>
              <a:lightRig rig="balanced" dir="t">
                <a:rot lat="0" lon="0" rev="8700000"/>
              </a:lightRig>
            </a:scene3d>
          </p:grpSpPr>
          <p:sp>
            <p:nvSpPr>
              <p:cNvPr id="46" name="Rounded Rectangle 65"/>
              <p:cNvSpPr/>
              <p:nvPr/>
            </p:nvSpPr>
            <p:spPr bwMode="auto">
              <a:xfrm>
                <a:off x="2181227"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Graphics</a:t>
                </a:r>
              </a:p>
            </p:txBody>
          </p:sp>
          <p:sp>
            <p:nvSpPr>
              <p:cNvPr id="47" name="Rounded Rectangle 66"/>
              <p:cNvSpPr/>
              <p:nvPr/>
            </p:nvSpPr>
            <p:spPr bwMode="auto">
              <a:xfrm>
                <a:off x="3436146"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Audio</a:t>
                </a:r>
              </a:p>
            </p:txBody>
          </p:sp>
          <p:sp>
            <p:nvSpPr>
              <p:cNvPr id="48" name="Rounded Rectangle 67"/>
              <p:cNvSpPr/>
              <p:nvPr/>
            </p:nvSpPr>
            <p:spPr bwMode="auto">
              <a:xfrm>
                <a:off x="4691065"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Input</a:t>
                </a:r>
              </a:p>
            </p:txBody>
          </p:sp>
          <p:sp>
            <p:nvSpPr>
              <p:cNvPr id="49" name="Rounded Rectangle 68"/>
              <p:cNvSpPr/>
              <p:nvPr/>
            </p:nvSpPr>
            <p:spPr bwMode="auto">
              <a:xfrm>
                <a:off x="5945984"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Math</a:t>
                </a:r>
              </a:p>
            </p:txBody>
          </p:sp>
          <p:sp>
            <p:nvSpPr>
              <p:cNvPr id="50" name="Rounded Rectangle 69"/>
              <p:cNvSpPr/>
              <p:nvPr/>
            </p:nvSpPr>
            <p:spPr bwMode="auto">
              <a:xfrm>
                <a:off x="7200902"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Storage</a:t>
                </a:r>
              </a:p>
            </p:txBody>
          </p:sp>
          <p:sp>
            <p:nvSpPr>
              <p:cNvPr id="36" name="Rounded Rectangle 69"/>
              <p:cNvSpPr/>
              <p:nvPr/>
            </p:nvSpPr>
            <p:spPr bwMode="auto">
              <a:xfrm>
                <a:off x="8453927" y="3791821"/>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smtClean="0">
                    <a:effectLst>
                      <a:outerShdw blurRad="50800" dist="38100" dir="2700000" algn="tl" rotWithShape="0">
                        <a:schemeClr val="bg2">
                          <a:alpha val="70000"/>
                        </a:schemeClr>
                      </a:outerShdw>
                    </a:effectLst>
                    <a:cs typeface="+mn-cs"/>
                  </a:rPr>
                  <a:t>Network</a:t>
                </a:r>
                <a:endParaRPr lang="en-US" sz="1600" dirty="0">
                  <a:effectLst>
                    <a:outerShdw blurRad="50800" dist="38100" dir="2700000" algn="tl" rotWithShape="0">
                      <a:schemeClr val="bg2">
                        <a:alpha val="70000"/>
                      </a:schemeClr>
                    </a:outerShdw>
                  </a:effectLst>
                  <a:cs typeface="+mn-cs"/>
                </a:endParaRPr>
              </a:p>
            </p:txBody>
          </p:sp>
        </p:grpSp>
      </p:grpSp>
      <p:grpSp>
        <p:nvGrpSpPr>
          <p:cNvPr id="6" name="Group 85"/>
          <p:cNvGrpSpPr/>
          <p:nvPr/>
        </p:nvGrpSpPr>
        <p:grpSpPr>
          <a:xfrm>
            <a:off x="1235090" y="4973370"/>
            <a:ext cx="7614620" cy="1155478"/>
            <a:chOff x="688975" y="4883150"/>
            <a:chExt cx="7769225" cy="1143000"/>
          </a:xfrm>
          <a:scene3d>
            <a:camera prst="orthographicFront">
              <a:rot lat="0" lon="0" rev="0"/>
            </a:camera>
            <a:lightRig rig="balanced" dir="t">
              <a:rot lat="0" lon="0" rev="8700000"/>
            </a:lightRig>
          </a:scene3d>
        </p:grpSpPr>
        <p:sp>
          <p:nvSpPr>
            <p:cNvPr id="52" name="Rounded Rectangle 48194"/>
            <p:cNvSpPr>
              <a:spLocks noChangeArrowheads="1"/>
            </p:cNvSpPr>
            <p:nvPr/>
          </p:nvSpPr>
          <p:spPr bwMode="auto">
            <a:xfrm>
              <a:off x="688975" y="4883150"/>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err="1" smtClean="0">
                  <a:solidFill>
                    <a:schemeClr val="accent2"/>
                  </a:solidFill>
                  <a:effectLst>
                    <a:outerShdw blurRad="38100" dist="38100" dir="2700000" algn="tl">
                      <a:srgbClr val="000000"/>
                    </a:outerShdw>
                  </a:effectLst>
                  <a:cs typeface="+mn-cs"/>
                </a:rPr>
                <a:t>Plataforma</a:t>
              </a:r>
              <a:endParaRPr lang="en-US" sz="1600" dirty="0">
                <a:solidFill>
                  <a:schemeClr val="accent2"/>
                </a:solidFill>
                <a:latin typeface="Arial" charset="0"/>
                <a:cs typeface="+mn-cs"/>
              </a:endParaRPr>
            </a:p>
          </p:txBody>
        </p:sp>
        <p:grpSp>
          <p:nvGrpSpPr>
            <p:cNvPr id="7" name="Group 81"/>
            <p:cNvGrpSpPr/>
            <p:nvPr/>
          </p:nvGrpSpPr>
          <p:grpSpPr>
            <a:xfrm>
              <a:off x="2181227" y="5095875"/>
              <a:ext cx="6172198" cy="731520"/>
              <a:chOff x="2181227" y="5095875"/>
              <a:chExt cx="6172198" cy="731520"/>
            </a:xfrm>
          </p:grpSpPr>
          <p:sp>
            <p:nvSpPr>
              <p:cNvPr id="54" name="Rounded Rectangle 70"/>
              <p:cNvSpPr/>
              <p:nvPr/>
            </p:nvSpPr>
            <p:spPr bwMode="auto">
              <a:xfrm>
                <a:off x="218122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Direct3D</a:t>
                </a:r>
              </a:p>
            </p:txBody>
          </p:sp>
          <p:sp>
            <p:nvSpPr>
              <p:cNvPr id="55" name="Rounded Rectangle 71"/>
              <p:cNvSpPr/>
              <p:nvPr/>
            </p:nvSpPr>
            <p:spPr bwMode="auto">
              <a:xfrm>
                <a:off x="377507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XACT</a:t>
                </a:r>
              </a:p>
            </p:txBody>
          </p:sp>
          <p:sp>
            <p:nvSpPr>
              <p:cNvPr id="56" name="Rounded Rectangle 72"/>
              <p:cNvSpPr/>
              <p:nvPr/>
            </p:nvSpPr>
            <p:spPr bwMode="auto">
              <a:xfrm>
                <a:off x="536892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XINPUT</a:t>
                </a:r>
              </a:p>
            </p:txBody>
          </p:sp>
          <p:sp>
            <p:nvSpPr>
              <p:cNvPr id="57" name="Rounded Rectangle 73"/>
              <p:cNvSpPr/>
              <p:nvPr/>
            </p:nvSpPr>
            <p:spPr bwMode="auto">
              <a:xfrm>
                <a:off x="6962777" y="5095875"/>
                <a:ext cx="139064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XCONTENT</a:t>
                </a:r>
              </a:p>
            </p:txBody>
          </p:sp>
        </p:grpSp>
      </p:grpSp>
      <p:grpSp>
        <p:nvGrpSpPr>
          <p:cNvPr id="8" name="Group 88"/>
          <p:cNvGrpSpPr/>
          <p:nvPr/>
        </p:nvGrpSpPr>
        <p:grpSpPr>
          <a:xfrm>
            <a:off x="1235090" y="1378537"/>
            <a:ext cx="7604110" cy="1155478"/>
            <a:chOff x="688975" y="984250"/>
            <a:chExt cx="7769225" cy="1143000"/>
          </a:xfrm>
          <a:scene3d>
            <a:camera prst="orthographicFront">
              <a:rot lat="0" lon="0" rev="0"/>
            </a:camera>
            <a:lightRig rig="balanced" dir="t">
              <a:rot lat="0" lon="0" rev="8700000"/>
            </a:lightRig>
          </a:scene3d>
        </p:grpSpPr>
        <p:sp>
          <p:nvSpPr>
            <p:cNvPr id="59" name="Rounded Rectangle 48197"/>
            <p:cNvSpPr>
              <a:spLocks noChangeArrowheads="1"/>
            </p:cNvSpPr>
            <p:nvPr/>
          </p:nvSpPr>
          <p:spPr bwMode="auto">
            <a:xfrm>
              <a:off x="688975" y="984250"/>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err="1" smtClean="0">
                  <a:solidFill>
                    <a:schemeClr val="accent2"/>
                  </a:solidFill>
                  <a:effectLst>
                    <a:outerShdw blurRad="38100" dist="38100" dir="2700000" algn="tl">
                      <a:srgbClr val="000000"/>
                    </a:outerShdw>
                  </a:effectLst>
                  <a:cs typeface="+mn-cs"/>
                </a:rPr>
                <a:t>Jogos</a:t>
              </a:r>
              <a:endParaRPr lang="en-US" sz="1600" dirty="0">
                <a:solidFill>
                  <a:schemeClr val="accent2"/>
                </a:solidFill>
                <a:latin typeface="Arial" charset="0"/>
                <a:cs typeface="+mn-cs"/>
              </a:endParaRPr>
            </a:p>
          </p:txBody>
        </p:sp>
        <p:grpSp>
          <p:nvGrpSpPr>
            <p:cNvPr id="9" name="Group 84"/>
            <p:cNvGrpSpPr/>
            <p:nvPr/>
          </p:nvGrpSpPr>
          <p:grpSpPr>
            <a:xfrm>
              <a:off x="2181227" y="1190625"/>
              <a:ext cx="6172198" cy="731520"/>
              <a:chOff x="2181227" y="1190625"/>
              <a:chExt cx="6172198" cy="731520"/>
            </a:xfrm>
          </p:grpSpPr>
          <p:sp>
            <p:nvSpPr>
              <p:cNvPr id="61" name="Rounded Rectangle 74"/>
              <p:cNvSpPr/>
              <p:nvPr/>
            </p:nvSpPr>
            <p:spPr bwMode="auto">
              <a:xfrm>
                <a:off x="2181227" y="119062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Starter Kits</a:t>
                </a:r>
              </a:p>
            </p:txBody>
          </p:sp>
          <p:sp>
            <p:nvSpPr>
              <p:cNvPr id="62" name="Rounded Rectangle 75"/>
              <p:cNvSpPr/>
              <p:nvPr/>
            </p:nvSpPr>
            <p:spPr bwMode="auto">
              <a:xfrm>
                <a:off x="3775330" y="1190625"/>
                <a:ext cx="1389888" cy="73152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Código</a:t>
                </a:r>
                <a:endParaRPr lang="en-US" sz="1600" dirty="0">
                  <a:effectLst>
                    <a:outerShdw blurRad="50800" dist="38100" dir="2700000" algn="tl" rotWithShape="0">
                      <a:schemeClr val="bg2">
                        <a:alpha val="70000"/>
                      </a:schemeClr>
                    </a:outerShdw>
                  </a:effectLst>
                  <a:cs typeface="+mn-cs"/>
                </a:endParaRPr>
              </a:p>
            </p:txBody>
          </p:sp>
          <p:sp>
            <p:nvSpPr>
              <p:cNvPr id="63" name="Rounded Rectangle 76"/>
              <p:cNvSpPr/>
              <p:nvPr/>
            </p:nvSpPr>
            <p:spPr bwMode="auto">
              <a:xfrm>
                <a:off x="5369433" y="1190625"/>
                <a:ext cx="1389888" cy="73152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Conteúdo</a:t>
                </a:r>
                <a:endParaRPr lang="en-US" sz="1600" dirty="0">
                  <a:effectLst>
                    <a:outerShdw blurRad="50800" dist="38100" dir="2700000" algn="tl" rotWithShape="0">
                      <a:schemeClr val="bg2">
                        <a:alpha val="70000"/>
                      </a:schemeClr>
                    </a:outerShdw>
                  </a:effectLst>
                  <a:cs typeface="+mn-cs"/>
                </a:endParaRPr>
              </a:p>
            </p:txBody>
          </p:sp>
          <p:sp>
            <p:nvSpPr>
              <p:cNvPr id="82" name="Rounded Rectangle 77"/>
              <p:cNvSpPr/>
              <p:nvPr/>
            </p:nvSpPr>
            <p:spPr bwMode="auto">
              <a:xfrm>
                <a:off x="6963537" y="1190625"/>
                <a:ext cx="1389888" cy="73152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Componentes</a:t>
                </a:r>
                <a:endParaRPr lang="en-US" sz="1600" dirty="0">
                  <a:effectLst>
                    <a:outerShdw blurRad="50800" dist="38100" dir="2700000" algn="tl" rotWithShape="0">
                      <a:schemeClr val="bg2">
                        <a:alpha val="70000"/>
                      </a:schemeClr>
                    </a:outerShdw>
                  </a:effectLst>
                  <a:cs typeface="+mn-cs"/>
                </a:endParaRPr>
              </a:p>
            </p:txBody>
          </p:sp>
        </p:grpSp>
      </p:grpSp>
      <p:grpSp>
        <p:nvGrpSpPr>
          <p:cNvPr id="10" name="Group 84"/>
          <p:cNvGrpSpPr>
            <a:grpSpLocks/>
          </p:cNvGrpSpPr>
          <p:nvPr/>
        </p:nvGrpSpPr>
        <p:grpSpPr bwMode="auto">
          <a:xfrm>
            <a:off x="1229710" y="6286128"/>
            <a:ext cx="5465380" cy="369111"/>
            <a:chOff x="552450" y="6353175"/>
            <a:chExt cx="5382387" cy="365760"/>
          </a:xfrm>
        </p:grpSpPr>
        <p:sp>
          <p:nvSpPr>
            <p:cNvPr id="85" name="TextBox 8202"/>
            <p:cNvSpPr txBox="1">
              <a:spLocks noChangeArrowheads="1"/>
            </p:cNvSpPr>
            <p:nvPr/>
          </p:nvSpPr>
          <p:spPr bwMode="auto">
            <a:xfrm>
              <a:off x="552450" y="6362721"/>
              <a:ext cx="1122190" cy="335481"/>
            </a:xfrm>
            <a:prstGeom prst="rect">
              <a:avLst/>
            </a:prstGeom>
            <a:noFill/>
            <a:ln w="9525">
              <a:noFill/>
              <a:miter lim="800000"/>
              <a:headEnd/>
              <a:tailEnd/>
            </a:ln>
          </p:spPr>
          <p:txBody>
            <a:bodyPr>
              <a:spAutoFit/>
            </a:bodyPr>
            <a:lstStyle/>
            <a:p>
              <a:pPr algn="ctr">
                <a:defRPr/>
              </a:pPr>
              <a:r>
                <a:rPr lang="en-US" sz="1600" b="1" dirty="0" err="1" smtClean="0">
                  <a:solidFill>
                    <a:schemeClr val="accent2"/>
                  </a:solidFill>
                  <a:effectLst>
                    <a:outerShdw dist="25400" dir="4020000" algn="tl" rotWithShape="0">
                      <a:prstClr val="black"/>
                    </a:outerShdw>
                  </a:effectLst>
                  <a:cs typeface="+mn-cs"/>
                </a:rPr>
                <a:t>L</a:t>
              </a:r>
              <a:r>
                <a:rPr lang="en-US" sz="1400" b="1" dirty="0" err="1" smtClean="0">
                  <a:solidFill>
                    <a:schemeClr val="accent2"/>
                  </a:solidFill>
                  <a:effectLst>
                    <a:outerShdw dist="25400" dir="4020000" algn="tl" rotWithShape="0">
                      <a:prstClr val="black"/>
                    </a:outerShdw>
                  </a:effectLst>
                  <a:cs typeface="+mn-cs"/>
                </a:rPr>
                <a:t>egenda</a:t>
              </a:r>
              <a:endParaRPr lang="en-US" sz="1600" b="1" dirty="0">
                <a:solidFill>
                  <a:schemeClr val="accent2"/>
                </a:solidFill>
                <a:effectLst>
                  <a:outerShdw dist="25400" dir="4020000" algn="tl" rotWithShape="0">
                    <a:prstClr val="black"/>
                  </a:outerShdw>
                </a:effectLst>
                <a:cs typeface="+mn-cs"/>
              </a:endParaRPr>
            </a:p>
          </p:txBody>
        </p:sp>
        <p:sp>
          <p:nvSpPr>
            <p:cNvPr id="86" name="Rounded Rectangle 78"/>
            <p:cNvSpPr/>
            <p:nvPr/>
          </p:nvSpPr>
          <p:spPr bwMode="auto">
            <a:xfrm>
              <a:off x="1590677" y="6353175"/>
              <a:ext cx="1371600" cy="36576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smtClean="0">
                  <a:effectLst>
                    <a:outerShdw blurRad="50800" dist="38100" dir="2700000" algn="tl" rotWithShape="0">
                      <a:schemeClr val="bg2">
                        <a:alpha val="70000"/>
                      </a:schemeClr>
                    </a:outerShdw>
                  </a:effectLst>
                  <a:cs typeface="+mn-cs"/>
                </a:rPr>
                <a:t>XNA  </a:t>
              </a:r>
              <a:r>
                <a:rPr lang="en-US" sz="1200" dirty="0" err="1" smtClean="0">
                  <a:effectLst>
                    <a:outerShdw blurRad="50800" dist="38100" dir="2700000" algn="tl" rotWithShape="0">
                      <a:schemeClr val="bg2">
                        <a:alpha val="70000"/>
                      </a:schemeClr>
                    </a:outerShdw>
                  </a:effectLst>
                  <a:cs typeface="+mn-cs"/>
                </a:rPr>
                <a:t>já</a:t>
              </a:r>
              <a:r>
                <a:rPr lang="en-US" sz="1200" dirty="0" smtClean="0">
                  <a:effectLst>
                    <a:outerShdw blurRad="50800" dist="38100" dir="2700000" algn="tl" rotWithShape="0">
                      <a:schemeClr val="bg2">
                        <a:alpha val="70000"/>
                      </a:schemeClr>
                    </a:outerShdw>
                  </a:effectLst>
                  <a:cs typeface="+mn-cs"/>
                </a:rPr>
                <a:t> </a:t>
              </a:r>
              <a:r>
                <a:rPr lang="en-US" sz="1200" dirty="0" err="1" smtClean="0">
                  <a:effectLst>
                    <a:outerShdw blurRad="50800" dist="38100" dir="2700000" algn="tl" rotWithShape="0">
                      <a:schemeClr val="bg2">
                        <a:alpha val="70000"/>
                      </a:schemeClr>
                    </a:outerShdw>
                  </a:effectLst>
                  <a:cs typeface="+mn-cs"/>
                </a:rPr>
                <a:t>provê</a:t>
              </a:r>
              <a:endParaRPr lang="en-US" sz="1200" dirty="0">
                <a:effectLst>
                  <a:outerShdw blurRad="50800" dist="38100" dir="2700000" algn="tl" rotWithShape="0">
                    <a:schemeClr val="bg2">
                      <a:alpha val="70000"/>
                    </a:schemeClr>
                  </a:outerShdw>
                </a:effectLst>
                <a:cs typeface="+mn-cs"/>
              </a:endParaRPr>
            </a:p>
          </p:txBody>
        </p:sp>
        <p:sp>
          <p:nvSpPr>
            <p:cNvPr id="87" name="Rounded Rectangle 79"/>
            <p:cNvSpPr/>
            <p:nvPr/>
          </p:nvSpPr>
          <p:spPr bwMode="auto">
            <a:xfrm>
              <a:off x="3076957" y="6353175"/>
              <a:ext cx="1371600" cy="36576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err="1" smtClean="0">
                  <a:effectLst>
                    <a:outerShdw blurRad="50800" dist="38100" dir="2700000" algn="tl" rotWithShape="0">
                      <a:schemeClr val="bg2">
                        <a:alpha val="70000"/>
                      </a:schemeClr>
                    </a:outerShdw>
                  </a:effectLst>
                  <a:cs typeface="+mn-cs"/>
                </a:rPr>
                <a:t>Você</a:t>
              </a:r>
              <a:r>
                <a:rPr lang="en-US" sz="1200" dirty="0" smtClean="0">
                  <a:effectLst>
                    <a:outerShdw blurRad="50800" dist="38100" dir="2700000" algn="tl" rotWithShape="0">
                      <a:schemeClr val="bg2">
                        <a:alpha val="70000"/>
                      </a:schemeClr>
                    </a:outerShdw>
                  </a:effectLst>
                  <a:cs typeface="+mn-cs"/>
                </a:rPr>
                <a:t> </a:t>
              </a:r>
              <a:r>
                <a:rPr lang="en-US" sz="1200" dirty="0" err="1" smtClean="0">
                  <a:effectLst>
                    <a:outerShdw blurRad="50800" dist="38100" dir="2700000" algn="tl" rotWithShape="0">
                      <a:schemeClr val="bg2">
                        <a:alpha val="70000"/>
                      </a:schemeClr>
                    </a:outerShdw>
                  </a:effectLst>
                  <a:cs typeface="+mn-cs"/>
                </a:rPr>
                <a:t>cria</a:t>
              </a:r>
              <a:endParaRPr lang="en-US" sz="1200" dirty="0">
                <a:effectLst>
                  <a:outerShdw blurRad="50800" dist="38100" dir="2700000" algn="tl" rotWithShape="0">
                    <a:schemeClr val="bg2">
                      <a:alpha val="70000"/>
                    </a:schemeClr>
                  </a:outerShdw>
                </a:effectLst>
                <a:cs typeface="+mn-cs"/>
              </a:endParaRPr>
            </a:p>
          </p:txBody>
        </p:sp>
        <p:sp>
          <p:nvSpPr>
            <p:cNvPr id="88" name="Rounded Rectangle 80"/>
            <p:cNvSpPr/>
            <p:nvPr/>
          </p:nvSpPr>
          <p:spPr bwMode="auto">
            <a:xfrm>
              <a:off x="4563237" y="6353175"/>
              <a:ext cx="1371600" cy="36576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err="1" smtClean="0">
                  <a:effectLst>
                    <a:outerShdw blurRad="50800" dist="38100" dir="2700000" algn="tl" rotWithShape="0">
                      <a:schemeClr val="bg2">
                        <a:alpha val="70000"/>
                      </a:schemeClr>
                    </a:outerShdw>
                  </a:effectLst>
                  <a:cs typeface="+mn-cs"/>
                </a:rPr>
                <a:t>Comunidade</a:t>
              </a:r>
              <a:endParaRPr lang="en-US" sz="1200" dirty="0">
                <a:effectLst>
                  <a:outerShdw blurRad="50800" dist="38100" dir="2700000" algn="tl" rotWithShape="0">
                    <a:schemeClr val="bg2">
                      <a:alpha val="70000"/>
                    </a:schemeClr>
                  </a:outerShdw>
                </a:effectLst>
                <a:cs typeface="+mn-cs"/>
              </a:endParaRPr>
            </a:p>
          </p:txBody>
        </p:sp>
      </p:grpSp>
      <p:sp>
        <p:nvSpPr>
          <p:cNvPr id="38" name="Oval 35"/>
          <p:cNvSpPr/>
          <p:nvPr/>
        </p:nvSpPr>
        <p:spPr bwMode="auto">
          <a:xfrm>
            <a:off x="2345376" y="3867806"/>
            <a:ext cx="1175591" cy="952699"/>
          </a:xfrm>
          <a:prstGeom prst="ellipse">
            <a:avLst/>
          </a:prstGeom>
          <a:no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smtClean="0">
              <a:ln>
                <a:solidFill>
                  <a:schemeClr val="bg2">
                    <a:lumMod val="65000"/>
                    <a:lumOff val="35000"/>
                  </a:schemeClr>
                </a:solidFill>
              </a:ln>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xfrm>
            <a:off x="399393" y="228600"/>
            <a:ext cx="8439807" cy="1144929"/>
          </a:xfrm>
        </p:spPr>
        <p:txBody>
          <a:bodyPr/>
          <a:lstStyle/>
          <a:p>
            <a:pPr eaLnBrk="1" hangingPunct="1">
              <a:defRPr/>
            </a:pPr>
            <a:r>
              <a:rPr lang="en-US" dirty="0" smtClean="0"/>
              <a:t>XNA Framework</a:t>
            </a:r>
            <a:r>
              <a:rPr lang="en-US" dirty="0"/>
              <a:t/>
            </a:r>
            <a:br>
              <a:rPr lang="en-US" dirty="0"/>
            </a:br>
            <a:r>
              <a:rPr lang="en-US" sz="3600" dirty="0" smtClean="0">
                <a:solidFill>
                  <a:srgbClr val="FFC000"/>
                </a:solidFill>
              </a:rPr>
              <a:t>Graphics</a:t>
            </a:r>
            <a:endParaRPr lang="en-US" sz="3600" dirty="0">
              <a:solidFill>
                <a:srgbClr val="FFC000"/>
              </a:solidFill>
            </a:endParaRPr>
          </a:p>
        </p:txBody>
      </p:sp>
      <p:sp>
        <p:nvSpPr>
          <p:cNvPr id="1071107" name="Rectangle 3"/>
          <p:cNvSpPr>
            <a:spLocks noGrp="1" noChangeArrowheads="1"/>
          </p:cNvSpPr>
          <p:nvPr>
            <p:ph type="body" idx="1"/>
          </p:nvPr>
        </p:nvSpPr>
        <p:spPr>
          <a:xfrm>
            <a:off x="420414" y="1417638"/>
            <a:ext cx="8404499" cy="4862870"/>
          </a:xfrm>
        </p:spPr>
        <p:txBody>
          <a:bodyPr/>
          <a:lstStyle/>
          <a:p>
            <a:pPr>
              <a:lnSpc>
                <a:spcPct val="80000"/>
              </a:lnSpc>
              <a:buBlip>
                <a:blip r:embed="rId3"/>
              </a:buBlip>
              <a:defRPr/>
            </a:pPr>
            <a:r>
              <a:rPr lang="pt-BR" dirty="0" smtClean="0"/>
              <a:t>Fornece recursos de </a:t>
            </a:r>
            <a:r>
              <a:rPr lang="pt-BR" dirty="0" err="1" smtClean="0"/>
              <a:t>renderização</a:t>
            </a:r>
            <a:r>
              <a:rPr lang="pt-BR" dirty="0" smtClean="0"/>
              <a:t> de baixo nível</a:t>
            </a:r>
            <a:endParaRPr lang="en-US" dirty="0" smtClean="0"/>
          </a:p>
          <a:p>
            <a:pPr>
              <a:lnSpc>
                <a:spcPct val="80000"/>
              </a:lnSpc>
              <a:buFont typeface="Wingdings 2" pitchFamily="18" charset="2"/>
              <a:buBlip>
                <a:blip r:embed="rId3"/>
              </a:buBlip>
              <a:defRPr/>
            </a:pPr>
            <a:r>
              <a:rPr lang="en-US" dirty="0" err="1" smtClean="0"/>
              <a:t>Construído</a:t>
            </a:r>
            <a:r>
              <a:rPr lang="en-US" dirty="0" smtClean="0"/>
              <a:t> </a:t>
            </a:r>
            <a:r>
              <a:rPr lang="en-US" dirty="0" err="1" smtClean="0"/>
              <a:t>em</a:t>
            </a:r>
            <a:r>
              <a:rPr lang="en-US" dirty="0" smtClean="0"/>
              <a:t> </a:t>
            </a:r>
            <a:r>
              <a:rPr lang="en-US" dirty="0" err="1" smtClean="0"/>
              <a:t>cima</a:t>
            </a:r>
            <a:r>
              <a:rPr lang="en-US" dirty="0" smtClean="0"/>
              <a:t> do Direct3D 9</a:t>
            </a:r>
            <a:endParaRPr lang="en-US" sz="1050" dirty="0" smtClean="0"/>
          </a:p>
          <a:p>
            <a:pPr>
              <a:lnSpc>
                <a:spcPct val="80000"/>
              </a:lnSpc>
              <a:buFont typeface="Wingdings 2" pitchFamily="18" charset="2"/>
              <a:buBlip>
                <a:blip r:embed="rId3"/>
              </a:buBlip>
              <a:defRPr/>
            </a:pPr>
            <a:r>
              <a:rPr lang="en-US" dirty="0" err="1" smtClean="0"/>
              <a:t>Recursos</a:t>
            </a:r>
            <a:r>
              <a:rPr lang="en-US" dirty="0" smtClean="0"/>
              <a:t> </a:t>
            </a:r>
            <a:r>
              <a:rPr lang="en-US" dirty="0" err="1" smtClean="0"/>
              <a:t>oferecidos</a:t>
            </a:r>
            <a:endParaRPr lang="en-US" dirty="0" smtClean="0"/>
          </a:p>
          <a:p>
            <a:pPr lvl="1">
              <a:lnSpc>
                <a:spcPct val="80000"/>
              </a:lnSpc>
              <a:buFont typeface="Wingdings 2" pitchFamily="18" charset="2"/>
              <a:buBlip>
                <a:blip r:embed="rId3"/>
              </a:buBlip>
              <a:defRPr/>
            </a:pPr>
            <a:r>
              <a:rPr lang="en-US" dirty="0" smtClean="0"/>
              <a:t>Model, Mesh, Bones</a:t>
            </a:r>
          </a:p>
          <a:p>
            <a:pPr lvl="1">
              <a:lnSpc>
                <a:spcPct val="80000"/>
              </a:lnSpc>
              <a:buFont typeface="Wingdings 2" pitchFamily="18" charset="2"/>
              <a:buBlip>
                <a:blip r:embed="rId3"/>
              </a:buBlip>
              <a:defRPr/>
            </a:pPr>
            <a:r>
              <a:rPr lang="en-US" dirty="0" err="1" smtClean="0"/>
              <a:t>Texturas</a:t>
            </a:r>
            <a:endParaRPr lang="en-US" dirty="0" smtClean="0"/>
          </a:p>
          <a:p>
            <a:pPr lvl="1">
              <a:lnSpc>
                <a:spcPct val="80000"/>
              </a:lnSpc>
              <a:buFont typeface="Wingdings 2" pitchFamily="18" charset="2"/>
              <a:buBlip>
                <a:blip r:embed="rId3"/>
              </a:buBlip>
              <a:defRPr/>
            </a:pPr>
            <a:r>
              <a:rPr lang="en-US" dirty="0" err="1" smtClean="0"/>
              <a:t>Efeitos</a:t>
            </a:r>
            <a:r>
              <a:rPr lang="en-US" dirty="0" smtClean="0"/>
              <a:t> e </a:t>
            </a:r>
            <a:r>
              <a:rPr lang="en-US" dirty="0" err="1" smtClean="0"/>
              <a:t>Shaders</a:t>
            </a:r>
            <a:endParaRPr lang="en-US" dirty="0" smtClean="0"/>
          </a:p>
          <a:p>
            <a:pPr>
              <a:lnSpc>
                <a:spcPct val="80000"/>
              </a:lnSpc>
              <a:buBlip>
                <a:blip r:embed="rId3"/>
              </a:buBlip>
              <a:defRPr/>
            </a:pPr>
            <a:r>
              <a:rPr lang="en-US" dirty="0" err="1" smtClean="0"/>
              <a:t>BasicEffect</a:t>
            </a:r>
            <a:r>
              <a:rPr lang="en-US" dirty="0" smtClean="0"/>
              <a:t> </a:t>
            </a:r>
            <a:r>
              <a:rPr lang="en-US" dirty="0" err="1" smtClean="0"/>
              <a:t>facilita</a:t>
            </a:r>
            <a:r>
              <a:rPr lang="en-US" dirty="0" smtClean="0"/>
              <a:t> </a:t>
            </a:r>
            <a:r>
              <a:rPr lang="en-US" dirty="0" err="1" smtClean="0"/>
              <a:t>apresentar</a:t>
            </a:r>
            <a:r>
              <a:rPr lang="en-US" dirty="0" smtClean="0"/>
              <a:t> </a:t>
            </a:r>
            <a:r>
              <a:rPr lang="en-US" dirty="0" err="1" smtClean="0"/>
              <a:t>objetos</a:t>
            </a:r>
            <a:r>
              <a:rPr lang="en-US" dirty="0" smtClean="0"/>
              <a:t> 3D</a:t>
            </a:r>
          </a:p>
          <a:p>
            <a:pPr>
              <a:lnSpc>
                <a:spcPct val="80000"/>
              </a:lnSpc>
              <a:buBlip>
                <a:blip r:embed="rId3"/>
              </a:buBlip>
              <a:defRPr/>
            </a:pPr>
            <a:r>
              <a:rPr lang="en-US" dirty="0" err="1" smtClean="0"/>
              <a:t>SpriteBatch</a:t>
            </a:r>
            <a:r>
              <a:rPr lang="en-US" dirty="0" smtClean="0"/>
              <a:t> </a:t>
            </a:r>
            <a:r>
              <a:rPr lang="en-US" dirty="0" err="1" smtClean="0"/>
              <a:t>para</a:t>
            </a:r>
            <a:r>
              <a:rPr lang="en-US" dirty="0" smtClean="0"/>
              <a:t> 2D e </a:t>
            </a:r>
            <a:r>
              <a:rPr lang="en-US" dirty="0" err="1" smtClean="0"/>
              <a:t>partículas</a:t>
            </a:r>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1107">
                                            <p:txEl>
                                              <p:pRg st="0" end="0"/>
                                            </p:txEl>
                                          </p:spTgt>
                                        </p:tgtEl>
                                        <p:attrNameLst>
                                          <p:attrName>style.visibility</p:attrName>
                                        </p:attrNameLst>
                                      </p:cBhvr>
                                      <p:to>
                                        <p:strVal val="visible"/>
                                      </p:to>
                                    </p:set>
                                    <p:animEffect transition="in" filter="fade">
                                      <p:cBhvr>
                                        <p:cTn id="7" dur="500"/>
                                        <p:tgtEl>
                                          <p:spTgt spid="1071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1107">
                                            <p:txEl>
                                              <p:pRg st="1" end="1"/>
                                            </p:txEl>
                                          </p:spTgt>
                                        </p:tgtEl>
                                        <p:attrNameLst>
                                          <p:attrName>style.visibility</p:attrName>
                                        </p:attrNameLst>
                                      </p:cBhvr>
                                      <p:to>
                                        <p:strVal val="visible"/>
                                      </p:to>
                                    </p:set>
                                    <p:animEffect transition="in" filter="fade">
                                      <p:cBhvr>
                                        <p:cTn id="12" dur="500"/>
                                        <p:tgtEl>
                                          <p:spTgt spid="10711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71107">
                                            <p:txEl>
                                              <p:pRg st="2" end="2"/>
                                            </p:txEl>
                                          </p:spTgt>
                                        </p:tgtEl>
                                        <p:attrNameLst>
                                          <p:attrName>style.visibility</p:attrName>
                                        </p:attrNameLst>
                                      </p:cBhvr>
                                      <p:to>
                                        <p:strVal val="visible"/>
                                      </p:to>
                                    </p:set>
                                    <p:animEffect transition="in" filter="fade">
                                      <p:cBhvr>
                                        <p:cTn id="17" dur="500"/>
                                        <p:tgtEl>
                                          <p:spTgt spid="1071107">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71107">
                                            <p:txEl>
                                              <p:pRg st="3" end="3"/>
                                            </p:txEl>
                                          </p:spTgt>
                                        </p:tgtEl>
                                        <p:attrNameLst>
                                          <p:attrName>style.visibility</p:attrName>
                                        </p:attrNameLst>
                                      </p:cBhvr>
                                      <p:to>
                                        <p:strVal val="visible"/>
                                      </p:to>
                                    </p:set>
                                    <p:animEffect transition="in" filter="fade">
                                      <p:cBhvr>
                                        <p:cTn id="20" dur="500"/>
                                        <p:tgtEl>
                                          <p:spTgt spid="1071107">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71107">
                                            <p:txEl>
                                              <p:pRg st="4" end="4"/>
                                            </p:txEl>
                                          </p:spTgt>
                                        </p:tgtEl>
                                        <p:attrNameLst>
                                          <p:attrName>style.visibility</p:attrName>
                                        </p:attrNameLst>
                                      </p:cBhvr>
                                      <p:to>
                                        <p:strVal val="visible"/>
                                      </p:to>
                                    </p:set>
                                    <p:animEffect transition="in" filter="fade">
                                      <p:cBhvr>
                                        <p:cTn id="23" dur="500"/>
                                        <p:tgtEl>
                                          <p:spTgt spid="1071107">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71107">
                                            <p:txEl>
                                              <p:pRg st="5" end="5"/>
                                            </p:txEl>
                                          </p:spTgt>
                                        </p:tgtEl>
                                        <p:attrNameLst>
                                          <p:attrName>style.visibility</p:attrName>
                                        </p:attrNameLst>
                                      </p:cBhvr>
                                      <p:to>
                                        <p:strVal val="visible"/>
                                      </p:to>
                                    </p:set>
                                    <p:animEffect transition="in" filter="fade">
                                      <p:cBhvr>
                                        <p:cTn id="26" dur="500"/>
                                        <p:tgtEl>
                                          <p:spTgt spid="107110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71107">
                                            <p:txEl>
                                              <p:pRg st="6" end="6"/>
                                            </p:txEl>
                                          </p:spTgt>
                                        </p:tgtEl>
                                        <p:attrNameLst>
                                          <p:attrName>style.visibility</p:attrName>
                                        </p:attrNameLst>
                                      </p:cBhvr>
                                      <p:to>
                                        <p:strVal val="visible"/>
                                      </p:to>
                                    </p:set>
                                    <p:animEffect transition="in" filter="fade">
                                      <p:cBhvr>
                                        <p:cTn id="31" dur="500"/>
                                        <p:tgtEl>
                                          <p:spTgt spid="1071107">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71107">
                                            <p:txEl>
                                              <p:pRg st="7" end="7"/>
                                            </p:txEl>
                                          </p:spTgt>
                                        </p:tgtEl>
                                        <p:attrNameLst>
                                          <p:attrName>style.visibility</p:attrName>
                                        </p:attrNameLst>
                                      </p:cBhvr>
                                      <p:to>
                                        <p:strVal val="visible"/>
                                      </p:to>
                                    </p:set>
                                    <p:animEffect transition="in" filter="fade">
                                      <p:cBhvr>
                                        <p:cTn id="36" dur="500"/>
                                        <p:tgtEl>
                                          <p:spTgt spid="10711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107"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2325" y="228600"/>
            <a:ext cx="6746875" cy="701675"/>
          </a:xfrm>
        </p:spPr>
        <p:txBody>
          <a:bodyPr/>
          <a:lstStyle/>
          <a:p>
            <a:pPr eaLnBrk="1" hangingPunct="1">
              <a:defRPr/>
            </a:pPr>
            <a:r>
              <a:rPr lang="pt-BR" sz="4400" dirty="0" err="1" smtClean="0"/>
              <a:t>Graphics</a:t>
            </a:r>
            <a:r>
              <a:rPr lang="pt-BR" sz="4400" dirty="0" smtClean="0"/>
              <a:t>: </a:t>
            </a:r>
            <a:r>
              <a:rPr lang="pt-BR" sz="4400" dirty="0" err="1" smtClean="0"/>
              <a:t>Skinning</a:t>
            </a:r>
            <a:r>
              <a:rPr lang="pt-BR" sz="4400" dirty="0" smtClean="0"/>
              <a:t> &amp; </a:t>
            </a:r>
            <a:r>
              <a:rPr lang="pt-BR" sz="4400" dirty="0" err="1" smtClean="0"/>
              <a:t>Animation</a:t>
            </a:r>
            <a:endParaRPr lang="pt-BR" sz="4400" dirty="0"/>
          </a:p>
        </p:txBody>
      </p:sp>
      <p:pic>
        <p:nvPicPr>
          <p:cNvPr id="49155" name="Picture 15" descr="demo1"/>
          <p:cNvPicPr>
            <a:picLocks noChangeAspect="1" noChangeArrowheads="1"/>
          </p:cNvPicPr>
          <p:nvPr/>
        </p:nvPicPr>
        <p:blipFill>
          <a:blip r:embed="rId3"/>
          <a:srcRect/>
          <a:stretch>
            <a:fillRect/>
          </a:stretch>
        </p:blipFill>
        <p:spPr bwMode="auto">
          <a:xfrm>
            <a:off x="6475413" y="1295400"/>
            <a:ext cx="2278062" cy="977900"/>
          </a:xfrm>
          <a:prstGeom prst="rect">
            <a:avLst/>
          </a:prstGeom>
          <a:noFill/>
          <a:ln w="9525">
            <a:noFill/>
            <a:miter lim="800000"/>
            <a:headEnd/>
            <a:tailEnd/>
          </a:ln>
        </p:spPr>
      </p:pic>
      <p:pic>
        <p:nvPicPr>
          <p:cNvPr id="6" name="Picture 5" descr="Skinning.jpg"/>
          <p:cNvPicPr>
            <a:picLocks noChangeAspect="1"/>
          </p:cNvPicPr>
          <p:nvPr/>
        </p:nvPicPr>
        <p:blipFill>
          <a:blip r:embed="rId4"/>
          <a:stretch>
            <a:fillRect/>
          </a:stretch>
        </p:blipFill>
        <p:spPr>
          <a:xfrm>
            <a:off x="1014558" y="2375285"/>
            <a:ext cx="6507059" cy="3863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pt-BR" dirty="0" err="1" smtClean="0"/>
              <a:t>Graphics</a:t>
            </a:r>
            <a:r>
              <a:rPr lang="pt-BR" dirty="0" smtClean="0"/>
              <a:t>: 3D </a:t>
            </a:r>
            <a:r>
              <a:rPr lang="pt-BR" dirty="0" err="1" smtClean="0"/>
              <a:t>Particles</a:t>
            </a:r>
            <a:endParaRPr lang="pt-BR" dirty="0"/>
          </a:p>
        </p:txBody>
      </p:sp>
      <p:pic>
        <p:nvPicPr>
          <p:cNvPr id="50179" name="Picture 15" descr="demo1"/>
          <p:cNvPicPr>
            <a:picLocks noChangeAspect="1" noChangeArrowheads="1"/>
          </p:cNvPicPr>
          <p:nvPr/>
        </p:nvPicPr>
        <p:blipFill>
          <a:blip r:embed="rId3"/>
          <a:srcRect/>
          <a:stretch>
            <a:fillRect/>
          </a:stretch>
        </p:blipFill>
        <p:spPr bwMode="auto">
          <a:xfrm>
            <a:off x="6656388" y="1069975"/>
            <a:ext cx="2278062" cy="977900"/>
          </a:xfrm>
          <a:prstGeom prst="rect">
            <a:avLst/>
          </a:prstGeom>
          <a:noFill/>
          <a:ln w="9525">
            <a:noFill/>
            <a:miter lim="800000"/>
            <a:headEnd/>
            <a:tailEnd/>
          </a:ln>
        </p:spPr>
      </p:pic>
      <p:pic>
        <p:nvPicPr>
          <p:cNvPr id="49157" name="Picture 5"/>
          <p:cNvPicPr>
            <a:picLocks noChangeAspect="1" noChangeArrowheads="1"/>
          </p:cNvPicPr>
          <p:nvPr/>
        </p:nvPicPr>
        <p:blipFill>
          <a:blip r:embed="rId4"/>
          <a:srcRect/>
          <a:stretch>
            <a:fillRect/>
          </a:stretch>
        </p:blipFill>
        <p:spPr bwMode="auto">
          <a:xfrm>
            <a:off x="1608083" y="1946160"/>
            <a:ext cx="7054905" cy="420501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8375" y="228600"/>
            <a:ext cx="6600825" cy="701675"/>
          </a:xfrm>
        </p:spPr>
        <p:txBody>
          <a:bodyPr/>
          <a:lstStyle/>
          <a:p>
            <a:pPr eaLnBrk="1" hangingPunct="1">
              <a:defRPr/>
            </a:pPr>
            <a:r>
              <a:rPr lang="pt-BR" sz="4400" dirty="0" err="1" smtClean="0"/>
              <a:t>Graphics</a:t>
            </a:r>
            <a:r>
              <a:rPr lang="pt-BR" sz="4400" dirty="0" smtClean="0"/>
              <a:t>: </a:t>
            </a:r>
            <a:r>
              <a:rPr lang="pt-BR" sz="4400" dirty="0" err="1" smtClean="0"/>
              <a:t>Distortion</a:t>
            </a:r>
            <a:endParaRPr lang="pt-BR" sz="4400" dirty="0"/>
          </a:p>
        </p:txBody>
      </p:sp>
      <p:pic>
        <p:nvPicPr>
          <p:cNvPr id="51203" name="Picture 15" descr="demo1"/>
          <p:cNvPicPr>
            <a:picLocks noChangeAspect="1" noChangeArrowheads="1"/>
          </p:cNvPicPr>
          <p:nvPr/>
        </p:nvPicPr>
        <p:blipFill>
          <a:blip r:embed="rId3"/>
          <a:srcRect/>
          <a:stretch>
            <a:fillRect/>
          </a:stretch>
        </p:blipFill>
        <p:spPr bwMode="auto">
          <a:xfrm>
            <a:off x="6596063" y="1190625"/>
            <a:ext cx="2278062" cy="977900"/>
          </a:xfrm>
          <a:prstGeom prst="rect">
            <a:avLst/>
          </a:prstGeom>
          <a:noFill/>
          <a:ln w="9525">
            <a:noFill/>
            <a:miter lim="800000"/>
            <a:headEnd/>
            <a:tailEnd/>
          </a:ln>
        </p:spPr>
      </p:pic>
      <p:pic>
        <p:nvPicPr>
          <p:cNvPr id="5" name="Picture 4" descr="GeneratedGeometry.jpg"/>
          <p:cNvPicPr>
            <a:picLocks noChangeAspect="1"/>
          </p:cNvPicPr>
          <p:nvPr/>
        </p:nvPicPr>
        <p:blipFill>
          <a:blip r:embed="rId4"/>
          <a:stretch>
            <a:fillRect/>
          </a:stretch>
        </p:blipFill>
        <p:spPr>
          <a:xfrm>
            <a:off x="1984436" y="2384589"/>
            <a:ext cx="6656961" cy="39528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pt-BR" dirty="0" err="1" smtClean="0"/>
              <a:t>Graphics</a:t>
            </a:r>
            <a:r>
              <a:rPr lang="pt-BR" dirty="0" smtClean="0"/>
              <a:t>: </a:t>
            </a:r>
            <a:r>
              <a:rPr lang="pt-BR" dirty="0" err="1" smtClean="0"/>
              <a:t>Shatter</a:t>
            </a:r>
            <a:r>
              <a:rPr lang="pt-BR" dirty="0" smtClean="0"/>
              <a:t> </a:t>
            </a:r>
            <a:r>
              <a:rPr lang="pt-BR" dirty="0" err="1" smtClean="0"/>
              <a:t>effect</a:t>
            </a:r>
            <a:endParaRPr lang="pt-BR" dirty="0"/>
          </a:p>
        </p:txBody>
      </p:sp>
      <p:pic>
        <p:nvPicPr>
          <p:cNvPr id="52227" name="Picture 15" descr="demo1"/>
          <p:cNvPicPr>
            <a:picLocks noChangeAspect="1" noChangeArrowheads="1"/>
          </p:cNvPicPr>
          <p:nvPr/>
        </p:nvPicPr>
        <p:blipFill>
          <a:blip r:embed="rId3"/>
          <a:srcRect/>
          <a:stretch>
            <a:fillRect/>
          </a:stretch>
        </p:blipFill>
        <p:spPr bwMode="auto">
          <a:xfrm>
            <a:off x="6656388" y="1160463"/>
            <a:ext cx="2278062" cy="977900"/>
          </a:xfrm>
          <a:prstGeom prst="rect">
            <a:avLst/>
          </a:prstGeom>
          <a:noFill/>
          <a:ln w="9525">
            <a:noFill/>
            <a:miter lim="800000"/>
            <a:headEnd/>
            <a:tailEnd/>
          </a:ln>
        </p:spPr>
      </p:pic>
      <p:pic>
        <p:nvPicPr>
          <p:cNvPr id="51205" name="Picture 5"/>
          <p:cNvPicPr>
            <a:picLocks noChangeAspect="1" noChangeArrowheads="1"/>
          </p:cNvPicPr>
          <p:nvPr/>
        </p:nvPicPr>
        <p:blipFill>
          <a:blip r:embed="rId4"/>
          <a:srcRect/>
          <a:stretch>
            <a:fillRect/>
          </a:stretch>
        </p:blipFill>
        <p:spPr bwMode="auto">
          <a:xfrm>
            <a:off x="2099605" y="2225693"/>
            <a:ext cx="7044395" cy="41987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pt-BR" dirty="0" err="1" smtClean="0"/>
              <a:t>Graphics</a:t>
            </a:r>
            <a:r>
              <a:rPr lang="pt-BR" dirty="0" smtClean="0"/>
              <a:t>: </a:t>
            </a:r>
            <a:r>
              <a:rPr lang="pt-BR" dirty="0" err="1" smtClean="0"/>
              <a:t>Billboard</a:t>
            </a:r>
            <a:endParaRPr lang="pt-BR" dirty="0"/>
          </a:p>
        </p:txBody>
      </p:sp>
      <p:pic>
        <p:nvPicPr>
          <p:cNvPr id="53251" name="Picture 15" descr="demo1"/>
          <p:cNvPicPr>
            <a:picLocks noChangeAspect="1" noChangeArrowheads="1"/>
          </p:cNvPicPr>
          <p:nvPr/>
        </p:nvPicPr>
        <p:blipFill>
          <a:blip r:embed="rId3"/>
          <a:srcRect/>
          <a:stretch>
            <a:fillRect/>
          </a:stretch>
        </p:blipFill>
        <p:spPr bwMode="auto">
          <a:xfrm>
            <a:off x="6656388" y="1160463"/>
            <a:ext cx="2278062" cy="977900"/>
          </a:xfrm>
          <a:prstGeom prst="rect">
            <a:avLst/>
          </a:prstGeom>
          <a:noFill/>
          <a:ln w="9525">
            <a:noFill/>
            <a:miter lim="800000"/>
            <a:headEnd/>
            <a:tailEnd/>
          </a:ln>
        </p:spPr>
      </p:pic>
      <p:pic>
        <p:nvPicPr>
          <p:cNvPr id="5" name="Picture 4" descr="Billboard.jpg"/>
          <p:cNvPicPr>
            <a:picLocks noChangeAspect="1"/>
          </p:cNvPicPr>
          <p:nvPr/>
        </p:nvPicPr>
        <p:blipFill>
          <a:blip r:embed="rId4"/>
          <a:stretch>
            <a:fillRect/>
          </a:stretch>
        </p:blipFill>
        <p:spPr>
          <a:xfrm>
            <a:off x="358436" y="1796008"/>
            <a:ext cx="6881813" cy="4086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 </a:t>
            </a:r>
            <a:r>
              <a:rPr lang="en-US" dirty="0" err="1" smtClean="0"/>
              <a:t>onde</a:t>
            </a:r>
            <a:r>
              <a:rPr lang="en-US" dirty="0" smtClean="0"/>
              <a:t> </a:t>
            </a:r>
            <a:r>
              <a:rPr lang="en-US" dirty="0" err="1" smtClean="0"/>
              <a:t>viemos</a:t>
            </a:r>
            <a:r>
              <a:rPr lang="en-US" dirty="0" smtClean="0"/>
              <a:t>…?</a:t>
            </a:r>
            <a:endParaRPr lang="pt-BR" dirty="0"/>
          </a:p>
        </p:txBody>
      </p:sp>
      <p:pic>
        <p:nvPicPr>
          <p:cNvPr id="4" name="Picture 2"/>
          <p:cNvPicPr>
            <a:picLocks noChangeAspect="1" noChangeArrowheads="1"/>
          </p:cNvPicPr>
          <p:nvPr/>
        </p:nvPicPr>
        <p:blipFill>
          <a:blip r:embed="rId3"/>
          <a:srcRect/>
          <a:stretch>
            <a:fillRect/>
          </a:stretch>
        </p:blipFill>
        <p:spPr bwMode="auto">
          <a:xfrm>
            <a:off x="388503" y="1679533"/>
            <a:ext cx="3628205" cy="3918892"/>
          </a:xfrm>
          <a:prstGeom prst="rect">
            <a:avLst/>
          </a:prstGeom>
          <a:noFill/>
          <a:ln w="9525">
            <a:noFill/>
            <a:miter lim="800000"/>
            <a:headEnd/>
            <a:tailEnd/>
          </a:ln>
          <a:effectLst/>
        </p:spPr>
      </p:pic>
      <p:pic>
        <p:nvPicPr>
          <p:cNvPr id="5" name="Picture 3"/>
          <p:cNvPicPr>
            <a:picLocks noChangeAspect="1" noChangeArrowheads="1"/>
          </p:cNvPicPr>
          <p:nvPr/>
        </p:nvPicPr>
        <p:blipFill>
          <a:blip r:embed="rId4" cstate="print"/>
          <a:srcRect/>
          <a:stretch>
            <a:fillRect/>
          </a:stretch>
        </p:blipFill>
        <p:spPr bwMode="auto">
          <a:xfrm>
            <a:off x="4268964" y="1965286"/>
            <a:ext cx="4465608" cy="3349206"/>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pt-BR" dirty="0" err="1" smtClean="0"/>
              <a:t>Graphics</a:t>
            </a:r>
            <a:r>
              <a:rPr lang="pt-BR" dirty="0" smtClean="0"/>
              <a:t>: </a:t>
            </a:r>
            <a:r>
              <a:rPr lang="pt-BR" dirty="0" err="1" smtClean="0"/>
              <a:t>Tiled</a:t>
            </a:r>
            <a:r>
              <a:rPr lang="pt-BR" dirty="0" smtClean="0"/>
              <a:t> </a:t>
            </a:r>
            <a:r>
              <a:rPr lang="pt-BR" dirty="0" err="1" smtClean="0"/>
              <a:t>Sprites</a:t>
            </a:r>
            <a:endParaRPr lang="pt-BR" dirty="0"/>
          </a:p>
        </p:txBody>
      </p:sp>
      <p:pic>
        <p:nvPicPr>
          <p:cNvPr id="54275" name="Picture 15" descr="demo1"/>
          <p:cNvPicPr>
            <a:picLocks noChangeAspect="1" noChangeArrowheads="1"/>
          </p:cNvPicPr>
          <p:nvPr/>
        </p:nvPicPr>
        <p:blipFill>
          <a:blip r:embed="rId3"/>
          <a:srcRect/>
          <a:stretch>
            <a:fillRect/>
          </a:stretch>
        </p:blipFill>
        <p:spPr bwMode="auto">
          <a:xfrm>
            <a:off x="6656388" y="1069975"/>
            <a:ext cx="2278062" cy="977900"/>
          </a:xfrm>
          <a:prstGeom prst="rect">
            <a:avLst/>
          </a:prstGeom>
          <a:noFill/>
          <a:ln w="9525">
            <a:noFill/>
            <a:miter lim="800000"/>
            <a:headEnd/>
            <a:tailEnd/>
          </a:ln>
        </p:spPr>
      </p:pic>
      <p:pic>
        <p:nvPicPr>
          <p:cNvPr id="5" name="Picture 4" descr="TiledSprites.jpg"/>
          <p:cNvPicPr>
            <a:picLocks noChangeAspect="1"/>
          </p:cNvPicPr>
          <p:nvPr/>
        </p:nvPicPr>
        <p:blipFill>
          <a:blip r:embed="rId4"/>
          <a:stretch>
            <a:fillRect/>
          </a:stretch>
        </p:blipFill>
        <p:spPr>
          <a:xfrm>
            <a:off x="313466" y="1810998"/>
            <a:ext cx="6881813" cy="4086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pt-BR" dirty="0" err="1" smtClean="0"/>
              <a:t>Graphics</a:t>
            </a:r>
            <a:r>
              <a:rPr lang="pt-BR" dirty="0" smtClean="0"/>
              <a:t>: </a:t>
            </a:r>
            <a:r>
              <a:rPr lang="pt-BR" dirty="0" err="1" smtClean="0"/>
              <a:t>BoxCollider</a:t>
            </a:r>
            <a:endParaRPr lang="pt-BR" dirty="0"/>
          </a:p>
        </p:txBody>
      </p:sp>
      <p:pic>
        <p:nvPicPr>
          <p:cNvPr id="55299" name="Picture 15" descr="demo1"/>
          <p:cNvPicPr>
            <a:picLocks noChangeAspect="1" noChangeArrowheads="1"/>
          </p:cNvPicPr>
          <p:nvPr/>
        </p:nvPicPr>
        <p:blipFill>
          <a:blip r:embed="rId3"/>
          <a:srcRect/>
          <a:stretch>
            <a:fillRect/>
          </a:stretch>
        </p:blipFill>
        <p:spPr bwMode="auto">
          <a:xfrm>
            <a:off x="6326188" y="1160463"/>
            <a:ext cx="2278062" cy="977900"/>
          </a:xfrm>
          <a:prstGeom prst="rect">
            <a:avLst/>
          </a:prstGeom>
          <a:noFill/>
          <a:ln w="9525">
            <a:noFill/>
            <a:miter lim="800000"/>
            <a:headEnd/>
            <a:tailEnd/>
          </a:ln>
        </p:spPr>
      </p:pic>
      <p:pic>
        <p:nvPicPr>
          <p:cNvPr id="6" name="Picture 5" descr="BoxCollider.jpg"/>
          <p:cNvPicPr>
            <a:picLocks noChangeAspect="1"/>
          </p:cNvPicPr>
          <p:nvPr/>
        </p:nvPicPr>
        <p:blipFill>
          <a:blip r:embed="rId4"/>
          <a:stretch>
            <a:fillRect/>
          </a:stretch>
        </p:blipFill>
        <p:spPr>
          <a:xfrm>
            <a:off x="625839" y="1764155"/>
            <a:ext cx="5756576" cy="448674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txBox="1">
            <a:spLocks noChangeArrowheads="1"/>
          </p:cNvSpPr>
          <p:nvPr/>
        </p:nvSpPr>
        <p:spPr>
          <a:xfrm>
            <a:off x="819808" y="228600"/>
            <a:ext cx="7943192" cy="1244600"/>
          </a:xfrm>
          <a:prstGeom prst="rect">
            <a:avLst/>
          </a:prstGeom>
        </p:spPr>
        <p:txBody>
          <a:bodyPr/>
          <a:lstStyle/>
          <a:p>
            <a:pPr>
              <a:lnSpc>
                <a:spcPct val="90000"/>
              </a:lnSpc>
              <a:defRPr/>
            </a:pPr>
            <a:r>
              <a:rPr lang="en-US" sz="4800" kern="0" dirty="0">
                <a:gradFill flip="none" rotWithShape="1">
                  <a:gsLst>
                    <a:gs pos="0">
                      <a:srgbClr val="F2C160">
                        <a:shade val="30000"/>
                        <a:satMod val="115000"/>
                      </a:srgbClr>
                    </a:gs>
                    <a:gs pos="50000">
                      <a:srgbClr val="F2C160">
                        <a:shade val="67500"/>
                        <a:satMod val="115000"/>
                      </a:srgbClr>
                    </a:gs>
                    <a:gs pos="100000">
                      <a:srgbClr val="F2C160">
                        <a:shade val="100000"/>
                        <a:satMod val="115000"/>
                      </a:srgbClr>
                    </a:gs>
                  </a:gsLst>
                  <a:lin ang="16200000" scaled="1"/>
                  <a:tileRect/>
                </a:gradFill>
                <a:effectLst>
                  <a:outerShdw blurRad="38100" dist="38100" dir="2700000" algn="tl">
                    <a:srgbClr val="000000"/>
                  </a:outerShdw>
                </a:effectLst>
                <a:latin typeface="+mj-lt"/>
                <a:ea typeface="+mj-ea"/>
                <a:cs typeface="+mj-cs"/>
              </a:rPr>
              <a:t>XNA Framework</a:t>
            </a:r>
          </a:p>
          <a:p>
            <a:pPr>
              <a:lnSpc>
                <a:spcPct val="90000"/>
              </a:lnSpc>
              <a:defRPr/>
            </a:pPr>
            <a:r>
              <a:rPr lang="en-US" sz="3600" kern="0" dirty="0" err="1" smtClean="0">
                <a:solidFill>
                  <a:srgbClr val="FFC000"/>
                </a:solidFill>
                <a:effectLst>
                  <a:outerShdw blurRad="38100" dist="38100" dir="2700000" algn="tl">
                    <a:srgbClr val="000000"/>
                  </a:outerShdw>
                </a:effectLst>
                <a:latin typeface="+mj-lt"/>
                <a:ea typeface="+mj-ea"/>
                <a:cs typeface="+mj-cs"/>
              </a:rPr>
              <a:t>Camadas</a:t>
            </a:r>
            <a:endParaRPr lang="en-US" sz="3600" kern="0" dirty="0">
              <a:solidFill>
                <a:srgbClr val="FFC000"/>
              </a:solidFill>
              <a:effectLst>
                <a:outerShdw blurRad="38100" dist="38100" dir="2700000" algn="tl">
                  <a:srgbClr val="000000"/>
                </a:outerShdw>
              </a:effectLst>
              <a:latin typeface="+mj-lt"/>
              <a:ea typeface="+mj-ea"/>
              <a:cs typeface="+mj-cs"/>
            </a:endParaRPr>
          </a:p>
        </p:txBody>
      </p:sp>
      <p:grpSp>
        <p:nvGrpSpPr>
          <p:cNvPr id="38" name="Group 87"/>
          <p:cNvGrpSpPr/>
          <p:nvPr/>
        </p:nvGrpSpPr>
        <p:grpSpPr>
          <a:xfrm>
            <a:off x="1235090" y="2575745"/>
            <a:ext cx="7593600" cy="1155478"/>
            <a:chOff x="688975" y="2282825"/>
            <a:chExt cx="7769225" cy="1143000"/>
          </a:xfrm>
          <a:scene3d>
            <a:camera prst="orthographicFront">
              <a:rot lat="0" lon="0" rev="0"/>
            </a:camera>
            <a:lightRig rig="balanced" dir="t">
              <a:rot lat="0" lon="0" rev="8700000"/>
            </a:lightRig>
          </a:scene3d>
        </p:grpSpPr>
        <p:sp>
          <p:nvSpPr>
            <p:cNvPr id="39" name="Rounded Rectangle 48196"/>
            <p:cNvSpPr>
              <a:spLocks noChangeArrowheads="1"/>
            </p:cNvSpPr>
            <p:nvPr/>
          </p:nvSpPr>
          <p:spPr bwMode="auto">
            <a:xfrm>
              <a:off x="688975" y="2282825"/>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smtClean="0">
                  <a:solidFill>
                    <a:schemeClr val="accent2"/>
                  </a:solidFill>
                  <a:effectLst>
                    <a:outerShdw blurRad="38100" dist="38100" dir="2700000" algn="tl">
                      <a:srgbClr val="000000"/>
                    </a:outerShdw>
                  </a:effectLst>
                  <a:cs typeface="+mn-cs"/>
                </a:rPr>
                <a:t>Framework</a:t>
              </a:r>
            </a:p>
            <a:p>
              <a:pPr>
                <a:defRPr/>
              </a:pPr>
              <a:r>
                <a:rPr lang="en-US" sz="1600" b="1" dirty="0" smtClean="0">
                  <a:solidFill>
                    <a:schemeClr val="accent2"/>
                  </a:solidFill>
                  <a:effectLst>
                    <a:outerShdw blurRad="38100" dist="38100" dir="2700000" algn="tl">
                      <a:srgbClr val="000000"/>
                    </a:outerShdw>
                  </a:effectLst>
                </a:rPr>
                <a:t>(</a:t>
              </a:r>
              <a:r>
                <a:rPr lang="en-US" sz="1600" b="1" dirty="0" err="1" smtClean="0">
                  <a:solidFill>
                    <a:schemeClr val="accent2"/>
                  </a:solidFill>
                  <a:effectLst>
                    <a:outerShdw blurRad="38100" dist="38100" dir="2700000" algn="tl">
                      <a:srgbClr val="000000"/>
                    </a:outerShdw>
                  </a:effectLst>
                </a:rPr>
                <a:t>extensões</a:t>
              </a:r>
              <a:r>
                <a:rPr lang="en-US" sz="1600" b="1" dirty="0" smtClean="0">
                  <a:solidFill>
                    <a:schemeClr val="accent2"/>
                  </a:solidFill>
                  <a:effectLst>
                    <a:outerShdw blurRad="38100" dist="38100" dir="2700000" algn="tl">
                      <a:srgbClr val="000000"/>
                    </a:outerShdw>
                  </a:effectLst>
                </a:rPr>
                <a:t>)</a:t>
              </a:r>
              <a:endParaRPr lang="en-US" sz="1600" b="1" dirty="0">
                <a:solidFill>
                  <a:schemeClr val="accent2"/>
                </a:solidFill>
                <a:effectLst>
                  <a:outerShdw blurRad="38100" dist="38100" dir="2700000" algn="tl">
                    <a:srgbClr val="000000"/>
                  </a:outerShdw>
                </a:effectLst>
                <a:cs typeface="+mn-cs"/>
              </a:endParaRPr>
            </a:p>
          </p:txBody>
        </p:sp>
        <p:grpSp>
          <p:nvGrpSpPr>
            <p:cNvPr id="40" name="Group 83"/>
            <p:cNvGrpSpPr/>
            <p:nvPr/>
          </p:nvGrpSpPr>
          <p:grpSpPr>
            <a:xfrm>
              <a:off x="2181227" y="2495549"/>
              <a:ext cx="6172198" cy="733425"/>
              <a:chOff x="2181227" y="2495549"/>
              <a:chExt cx="6172198" cy="733425"/>
            </a:xfrm>
          </p:grpSpPr>
          <p:sp>
            <p:nvSpPr>
              <p:cNvPr id="41" name="Rounded Rectangle 63"/>
              <p:cNvSpPr/>
              <p:nvPr/>
            </p:nvSpPr>
            <p:spPr bwMode="auto">
              <a:xfrm>
                <a:off x="2181227" y="2495549"/>
                <a:ext cx="2971800" cy="733425"/>
              </a:xfrm>
              <a:prstGeom prst="roundRect">
                <a:avLst/>
              </a:prstGeom>
              <a:gradFill flip="none" rotWithShape="1">
                <a:gsLst>
                  <a:gs pos="0">
                    <a:srgbClr val="00B050">
                      <a:shade val="30000"/>
                      <a:satMod val="115000"/>
                      <a:alpha val="2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prstClr val="black">
                          <a:alpha val="70000"/>
                        </a:prstClr>
                      </a:outerShdw>
                    </a:effectLst>
                    <a:cs typeface="+mn-cs"/>
                  </a:rPr>
                  <a:t>Modelo</a:t>
                </a:r>
                <a:r>
                  <a:rPr lang="en-US" sz="1600" dirty="0" smtClean="0">
                    <a:effectLst>
                      <a:outerShdw blurRad="50800" dist="38100" dir="2700000" algn="tl" rotWithShape="0">
                        <a:prstClr val="black">
                          <a:alpha val="70000"/>
                        </a:prstClr>
                      </a:outerShdw>
                    </a:effectLst>
                    <a:cs typeface="+mn-cs"/>
                  </a:rPr>
                  <a:t> de </a:t>
                </a:r>
                <a:r>
                  <a:rPr lang="en-US" sz="1600" dirty="0" err="1" smtClean="0">
                    <a:effectLst>
                      <a:outerShdw blurRad="50800" dist="38100" dir="2700000" algn="tl" rotWithShape="0">
                        <a:prstClr val="black">
                          <a:alpha val="70000"/>
                        </a:prstClr>
                      </a:outerShdw>
                    </a:effectLst>
                    <a:cs typeface="+mn-cs"/>
                  </a:rPr>
                  <a:t>Aplicação</a:t>
                </a:r>
                <a:endParaRPr lang="en-US" sz="1600" dirty="0">
                  <a:effectLst>
                    <a:outerShdw blurRad="50800" dist="38100" dir="2700000" algn="tl" rotWithShape="0">
                      <a:prstClr val="black">
                        <a:alpha val="70000"/>
                      </a:prstClr>
                    </a:outerShdw>
                  </a:effectLst>
                  <a:cs typeface="+mn-cs"/>
                </a:endParaRPr>
              </a:p>
            </p:txBody>
          </p:sp>
          <p:sp>
            <p:nvSpPr>
              <p:cNvPr id="42" name="Rounded Rectangle 64"/>
              <p:cNvSpPr/>
              <p:nvPr/>
            </p:nvSpPr>
            <p:spPr bwMode="auto">
              <a:xfrm>
                <a:off x="5381625" y="2495549"/>
                <a:ext cx="2971800"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smtClean="0">
                    <a:effectLst>
                      <a:outerShdw blurRad="50800" dist="38100" dir="2700000" algn="tl" rotWithShape="0">
                        <a:prstClr val="black">
                          <a:alpha val="70000"/>
                        </a:prstClr>
                      </a:outerShdw>
                    </a:effectLst>
                    <a:cs typeface="+mn-cs"/>
                  </a:rPr>
                  <a:t>Pipeline de </a:t>
                </a:r>
                <a:r>
                  <a:rPr lang="en-US" sz="1600" dirty="0" err="1" smtClean="0">
                    <a:effectLst>
                      <a:outerShdw blurRad="50800" dist="38100" dir="2700000" algn="tl" rotWithShape="0">
                        <a:prstClr val="black">
                          <a:alpha val="70000"/>
                        </a:prstClr>
                      </a:outerShdw>
                    </a:effectLst>
                  </a:rPr>
                  <a:t>C</a:t>
                </a:r>
                <a:r>
                  <a:rPr lang="en-US" sz="1600" dirty="0" err="1" smtClean="0">
                    <a:effectLst>
                      <a:outerShdw blurRad="50800" dist="38100" dir="2700000" algn="tl" rotWithShape="0">
                        <a:prstClr val="black">
                          <a:alpha val="70000"/>
                        </a:prstClr>
                      </a:outerShdw>
                    </a:effectLst>
                    <a:cs typeface="+mn-cs"/>
                  </a:rPr>
                  <a:t>onteúdo</a:t>
                </a:r>
                <a:r>
                  <a:rPr lang="en-US" sz="1600" dirty="0" smtClean="0">
                    <a:effectLst>
                      <a:outerShdw blurRad="50800" dist="38100" dir="2700000" algn="tl" rotWithShape="0">
                        <a:prstClr val="black">
                          <a:alpha val="70000"/>
                        </a:prstClr>
                      </a:outerShdw>
                    </a:effectLst>
                    <a:cs typeface="+mn-cs"/>
                  </a:rPr>
                  <a:t/>
                </a:r>
                <a:br>
                  <a:rPr lang="en-US" sz="1600" dirty="0" smtClean="0">
                    <a:effectLst>
                      <a:outerShdw blurRad="50800" dist="38100" dir="2700000" algn="tl" rotWithShape="0">
                        <a:prstClr val="black">
                          <a:alpha val="70000"/>
                        </a:prstClr>
                      </a:outerShdw>
                    </a:effectLst>
                    <a:cs typeface="+mn-cs"/>
                  </a:rPr>
                </a:br>
                <a:r>
                  <a:rPr lang="en-US" sz="1600" dirty="0" smtClean="0">
                    <a:effectLst>
                      <a:outerShdw blurRad="50800" dist="38100" dir="2700000" algn="tl" rotWithShape="0">
                        <a:prstClr val="black">
                          <a:alpha val="70000"/>
                        </a:prstClr>
                      </a:outerShdw>
                    </a:effectLst>
                    <a:cs typeface="+mn-cs"/>
                  </a:rPr>
                  <a:t>(</a:t>
                </a:r>
                <a:r>
                  <a:rPr lang="en-US" sz="1600" i="1" dirty="0" smtClean="0">
                    <a:effectLst>
                      <a:outerShdw blurRad="50800" dist="38100" dir="2700000" algn="tl" rotWithShape="0">
                        <a:prstClr val="black">
                          <a:alpha val="70000"/>
                        </a:prstClr>
                      </a:outerShdw>
                    </a:effectLst>
                    <a:cs typeface="+mn-cs"/>
                  </a:rPr>
                  <a:t>content pipeline</a:t>
                </a:r>
                <a:r>
                  <a:rPr lang="en-US" sz="1600" dirty="0" smtClean="0">
                    <a:effectLst>
                      <a:outerShdw blurRad="50800" dist="38100" dir="2700000" algn="tl" rotWithShape="0">
                        <a:prstClr val="black">
                          <a:alpha val="70000"/>
                        </a:prstClr>
                      </a:outerShdw>
                    </a:effectLst>
                    <a:cs typeface="+mn-cs"/>
                  </a:rPr>
                  <a:t>)</a:t>
                </a:r>
                <a:endParaRPr lang="en-US" sz="1600" dirty="0">
                  <a:effectLst>
                    <a:outerShdw blurRad="50800" dist="38100" dir="2700000" algn="tl" rotWithShape="0">
                      <a:prstClr val="black">
                        <a:alpha val="70000"/>
                      </a:prstClr>
                    </a:outerShdw>
                  </a:effectLst>
                  <a:cs typeface="+mn-cs"/>
                </a:endParaRPr>
              </a:p>
            </p:txBody>
          </p:sp>
        </p:grpSp>
      </p:grpSp>
      <p:grpSp>
        <p:nvGrpSpPr>
          <p:cNvPr id="64" name="Grupo 63"/>
          <p:cNvGrpSpPr/>
          <p:nvPr/>
        </p:nvGrpSpPr>
        <p:grpSpPr>
          <a:xfrm>
            <a:off x="1235090" y="3774558"/>
            <a:ext cx="7593600" cy="1155478"/>
            <a:chOff x="1235090" y="3774558"/>
            <a:chExt cx="7593600" cy="1155478"/>
          </a:xfrm>
        </p:grpSpPr>
        <p:sp>
          <p:nvSpPr>
            <p:cNvPr id="44" name="Rounded Rectangle 48195"/>
            <p:cNvSpPr>
              <a:spLocks noChangeArrowheads="1"/>
            </p:cNvSpPr>
            <p:nvPr/>
          </p:nvSpPr>
          <p:spPr bwMode="auto">
            <a:xfrm>
              <a:off x="1235090" y="3774558"/>
              <a:ext cx="7593600" cy="1155478"/>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rstMaterial="clear">
              <a:bevelT h="63500"/>
            </a:sp3d>
          </p:spPr>
          <p:txBody>
            <a:bodyPr wrap="none" anchor="ctr"/>
            <a:lstStyle/>
            <a:p>
              <a:pPr>
                <a:defRPr/>
              </a:pPr>
              <a:r>
                <a:rPr lang="en-US" sz="1600" b="1" dirty="0" smtClean="0">
                  <a:solidFill>
                    <a:schemeClr val="accent2"/>
                  </a:solidFill>
                  <a:effectLst>
                    <a:outerShdw blurRad="38100" dist="38100" dir="2700000" algn="tl">
                      <a:srgbClr val="000000"/>
                    </a:outerShdw>
                  </a:effectLst>
                  <a:cs typeface="+mn-cs"/>
                </a:rPr>
                <a:t>Framework</a:t>
              </a:r>
            </a:p>
            <a:p>
              <a:pPr>
                <a:defRPr/>
              </a:pPr>
              <a:r>
                <a:rPr lang="en-US" sz="1600" b="1" dirty="0" smtClean="0">
                  <a:solidFill>
                    <a:schemeClr val="accent2"/>
                  </a:solidFill>
                  <a:effectLst>
                    <a:outerShdw blurRad="38100" dist="38100" dir="2700000" algn="tl">
                      <a:srgbClr val="000000"/>
                    </a:outerShdw>
                  </a:effectLst>
                </a:rPr>
                <a:t>(</a:t>
              </a:r>
              <a:r>
                <a:rPr lang="en-US" sz="1600" b="1" dirty="0" err="1" smtClean="0">
                  <a:solidFill>
                    <a:schemeClr val="accent2"/>
                  </a:solidFill>
                  <a:effectLst>
                    <a:outerShdw blurRad="38100" dist="38100" dir="2700000" algn="tl">
                      <a:srgbClr val="000000"/>
                    </a:outerShdw>
                  </a:effectLst>
                </a:rPr>
                <a:t>núcleo</a:t>
              </a:r>
              <a:r>
                <a:rPr lang="en-US" sz="1600" b="1" dirty="0" smtClean="0">
                  <a:solidFill>
                    <a:schemeClr val="accent2"/>
                  </a:solidFill>
                  <a:effectLst>
                    <a:outerShdw blurRad="38100" dist="38100" dir="2700000" algn="tl">
                      <a:srgbClr val="000000"/>
                    </a:outerShdw>
                  </a:effectLst>
                </a:rPr>
                <a:t>)</a:t>
              </a:r>
              <a:endParaRPr lang="en-US" sz="1600" b="1" dirty="0">
                <a:solidFill>
                  <a:schemeClr val="accent2"/>
                </a:solidFill>
                <a:effectLst>
                  <a:outerShdw blurRad="38100" dist="38100" dir="2700000" algn="tl">
                    <a:srgbClr val="000000"/>
                  </a:outerShdw>
                </a:effectLst>
                <a:cs typeface="+mn-cs"/>
              </a:endParaRPr>
            </a:p>
          </p:txBody>
        </p:sp>
        <p:grpSp>
          <p:nvGrpSpPr>
            <p:cNvPr id="45" name="Group 82"/>
            <p:cNvGrpSpPr/>
            <p:nvPr/>
          </p:nvGrpSpPr>
          <p:grpSpPr>
            <a:xfrm>
              <a:off x="2499305" y="3975163"/>
              <a:ext cx="6290545" cy="750017"/>
              <a:chOff x="2181227" y="3781424"/>
              <a:chExt cx="7425223" cy="741917"/>
            </a:xfrm>
            <a:scene3d>
              <a:camera prst="orthographicFront">
                <a:rot lat="0" lon="0" rev="0"/>
              </a:camera>
              <a:lightRig rig="balanced" dir="t">
                <a:rot lat="0" lon="0" rev="8700000"/>
              </a:lightRig>
            </a:scene3d>
          </p:grpSpPr>
          <p:sp>
            <p:nvSpPr>
              <p:cNvPr id="46" name="Rounded Rectangle 65"/>
              <p:cNvSpPr/>
              <p:nvPr/>
            </p:nvSpPr>
            <p:spPr bwMode="auto">
              <a:xfrm>
                <a:off x="2181227"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Graphics</a:t>
                </a:r>
              </a:p>
            </p:txBody>
          </p:sp>
          <p:sp>
            <p:nvSpPr>
              <p:cNvPr id="47" name="Rounded Rectangle 66"/>
              <p:cNvSpPr/>
              <p:nvPr/>
            </p:nvSpPr>
            <p:spPr bwMode="auto">
              <a:xfrm>
                <a:off x="3436146"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Audio</a:t>
                </a:r>
              </a:p>
            </p:txBody>
          </p:sp>
          <p:sp>
            <p:nvSpPr>
              <p:cNvPr id="48" name="Rounded Rectangle 67"/>
              <p:cNvSpPr/>
              <p:nvPr/>
            </p:nvSpPr>
            <p:spPr bwMode="auto">
              <a:xfrm>
                <a:off x="4691065"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Input</a:t>
                </a:r>
              </a:p>
            </p:txBody>
          </p:sp>
          <p:sp>
            <p:nvSpPr>
              <p:cNvPr id="49" name="Rounded Rectangle 68"/>
              <p:cNvSpPr/>
              <p:nvPr/>
            </p:nvSpPr>
            <p:spPr bwMode="auto">
              <a:xfrm>
                <a:off x="5945984"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Math</a:t>
                </a:r>
              </a:p>
            </p:txBody>
          </p:sp>
          <p:sp>
            <p:nvSpPr>
              <p:cNvPr id="50" name="Rounded Rectangle 69"/>
              <p:cNvSpPr/>
              <p:nvPr/>
            </p:nvSpPr>
            <p:spPr bwMode="auto">
              <a:xfrm>
                <a:off x="7200902"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Storage</a:t>
                </a:r>
              </a:p>
            </p:txBody>
          </p:sp>
          <p:sp>
            <p:nvSpPr>
              <p:cNvPr id="36" name="Rounded Rectangle 69"/>
              <p:cNvSpPr/>
              <p:nvPr/>
            </p:nvSpPr>
            <p:spPr bwMode="auto">
              <a:xfrm>
                <a:off x="8453927" y="3791821"/>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smtClean="0">
                    <a:effectLst>
                      <a:outerShdw blurRad="50800" dist="38100" dir="2700000" algn="tl" rotWithShape="0">
                        <a:schemeClr val="bg2">
                          <a:alpha val="70000"/>
                        </a:schemeClr>
                      </a:outerShdw>
                    </a:effectLst>
                    <a:cs typeface="+mn-cs"/>
                  </a:rPr>
                  <a:t>Network</a:t>
                </a:r>
                <a:endParaRPr lang="en-US" sz="1600" dirty="0">
                  <a:effectLst>
                    <a:outerShdw blurRad="50800" dist="38100" dir="2700000" algn="tl" rotWithShape="0">
                      <a:schemeClr val="bg2">
                        <a:alpha val="70000"/>
                      </a:schemeClr>
                    </a:outerShdw>
                  </a:effectLst>
                  <a:cs typeface="+mn-cs"/>
                </a:endParaRPr>
              </a:p>
            </p:txBody>
          </p:sp>
        </p:grpSp>
      </p:grpSp>
      <p:grpSp>
        <p:nvGrpSpPr>
          <p:cNvPr id="51" name="Group 85"/>
          <p:cNvGrpSpPr/>
          <p:nvPr/>
        </p:nvGrpSpPr>
        <p:grpSpPr>
          <a:xfrm>
            <a:off x="1235090" y="4973370"/>
            <a:ext cx="7614620" cy="1155478"/>
            <a:chOff x="688975" y="4883150"/>
            <a:chExt cx="7769225" cy="1143000"/>
          </a:xfrm>
          <a:scene3d>
            <a:camera prst="orthographicFront">
              <a:rot lat="0" lon="0" rev="0"/>
            </a:camera>
            <a:lightRig rig="balanced" dir="t">
              <a:rot lat="0" lon="0" rev="8700000"/>
            </a:lightRig>
          </a:scene3d>
        </p:grpSpPr>
        <p:sp>
          <p:nvSpPr>
            <p:cNvPr id="52" name="Rounded Rectangle 48194"/>
            <p:cNvSpPr>
              <a:spLocks noChangeArrowheads="1"/>
            </p:cNvSpPr>
            <p:nvPr/>
          </p:nvSpPr>
          <p:spPr bwMode="auto">
            <a:xfrm>
              <a:off x="688975" y="4883150"/>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err="1" smtClean="0">
                  <a:solidFill>
                    <a:schemeClr val="accent2"/>
                  </a:solidFill>
                  <a:effectLst>
                    <a:outerShdw blurRad="38100" dist="38100" dir="2700000" algn="tl">
                      <a:srgbClr val="000000"/>
                    </a:outerShdw>
                  </a:effectLst>
                  <a:cs typeface="+mn-cs"/>
                </a:rPr>
                <a:t>Plataforma</a:t>
              </a:r>
              <a:endParaRPr lang="en-US" sz="1600" dirty="0">
                <a:solidFill>
                  <a:schemeClr val="accent2"/>
                </a:solidFill>
                <a:latin typeface="Arial" charset="0"/>
                <a:cs typeface="+mn-cs"/>
              </a:endParaRPr>
            </a:p>
          </p:txBody>
        </p:sp>
        <p:grpSp>
          <p:nvGrpSpPr>
            <p:cNvPr id="53" name="Group 81"/>
            <p:cNvGrpSpPr/>
            <p:nvPr/>
          </p:nvGrpSpPr>
          <p:grpSpPr>
            <a:xfrm>
              <a:off x="2181227" y="5095875"/>
              <a:ext cx="6172198" cy="731520"/>
              <a:chOff x="2181227" y="5095875"/>
              <a:chExt cx="6172198" cy="731520"/>
            </a:xfrm>
          </p:grpSpPr>
          <p:sp>
            <p:nvSpPr>
              <p:cNvPr id="54" name="Rounded Rectangle 70"/>
              <p:cNvSpPr/>
              <p:nvPr/>
            </p:nvSpPr>
            <p:spPr bwMode="auto">
              <a:xfrm>
                <a:off x="218122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Direct3D</a:t>
                </a:r>
              </a:p>
            </p:txBody>
          </p:sp>
          <p:sp>
            <p:nvSpPr>
              <p:cNvPr id="55" name="Rounded Rectangle 71"/>
              <p:cNvSpPr/>
              <p:nvPr/>
            </p:nvSpPr>
            <p:spPr bwMode="auto">
              <a:xfrm>
                <a:off x="377507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XACT</a:t>
                </a:r>
              </a:p>
            </p:txBody>
          </p:sp>
          <p:sp>
            <p:nvSpPr>
              <p:cNvPr id="56" name="Rounded Rectangle 72"/>
              <p:cNvSpPr/>
              <p:nvPr/>
            </p:nvSpPr>
            <p:spPr bwMode="auto">
              <a:xfrm>
                <a:off x="536892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XINPUT</a:t>
                </a:r>
              </a:p>
            </p:txBody>
          </p:sp>
          <p:sp>
            <p:nvSpPr>
              <p:cNvPr id="57" name="Rounded Rectangle 73"/>
              <p:cNvSpPr/>
              <p:nvPr/>
            </p:nvSpPr>
            <p:spPr bwMode="auto">
              <a:xfrm>
                <a:off x="6962777" y="5095875"/>
                <a:ext cx="139064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XCONTENT</a:t>
                </a:r>
              </a:p>
            </p:txBody>
          </p:sp>
        </p:grpSp>
      </p:grpSp>
      <p:grpSp>
        <p:nvGrpSpPr>
          <p:cNvPr id="58" name="Group 88"/>
          <p:cNvGrpSpPr/>
          <p:nvPr/>
        </p:nvGrpSpPr>
        <p:grpSpPr>
          <a:xfrm>
            <a:off x="1235090" y="1378537"/>
            <a:ext cx="7604110" cy="1155478"/>
            <a:chOff x="688975" y="984250"/>
            <a:chExt cx="7769225" cy="1143000"/>
          </a:xfrm>
          <a:scene3d>
            <a:camera prst="orthographicFront">
              <a:rot lat="0" lon="0" rev="0"/>
            </a:camera>
            <a:lightRig rig="balanced" dir="t">
              <a:rot lat="0" lon="0" rev="8700000"/>
            </a:lightRig>
          </a:scene3d>
        </p:grpSpPr>
        <p:sp>
          <p:nvSpPr>
            <p:cNvPr id="59" name="Rounded Rectangle 48197"/>
            <p:cNvSpPr>
              <a:spLocks noChangeArrowheads="1"/>
            </p:cNvSpPr>
            <p:nvPr/>
          </p:nvSpPr>
          <p:spPr bwMode="auto">
            <a:xfrm>
              <a:off x="688975" y="984250"/>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err="1" smtClean="0">
                  <a:solidFill>
                    <a:schemeClr val="accent2"/>
                  </a:solidFill>
                  <a:effectLst>
                    <a:outerShdw blurRad="38100" dist="38100" dir="2700000" algn="tl">
                      <a:srgbClr val="000000"/>
                    </a:outerShdw>
                  </a:effectLst>
                  <a:cs typeface="+mn-cs"/>
                </a:rPr>
                <a:t>Jogos</a:t>
              </a:r>
              <a:endParaRPr lang="en-US" sz="1600" dirty="0">
                <a:solidFill>
                  <a:schemeClr val="accent2"/>
                </a:solidFill>
                <a:latin typeface="Arial" charset="0"/>
                <a:cs typeface="+mn-cs"/>
              </a:endParaRPr>
            </a:p>
          </p:txBody>
        </p:sp>
        <p:grpSp>
          <p:nvGrpSpPr>
            <p:cNvPr id="60" name="Group 84"/>
            <p:cNvGrpSpPr/>
            <p:nvPr/>
          </p:nvGrpSpPr>
          <p:grpSpPr>
            <a:xfrm>
              <a:off x="2181227" y="1190625"/>
              <a:ext cx="6172198" cy="731520"/>
              <a:chOff x="2181227" y="1190625"/>
              <a:chExt cx="6172198" cy="731520"/>
            </a:xfrm>
          </p:grpSpPr>
          <p:sp>
            <p:nvSpPr>
              <p:cNvPr id="61" name="Rounded Rectangle 74"/>
              <p:cNvSpPr/>
              <p:nvPr/>
            </p:nvSpPr>
            <p:spPr bwMode="auto">
              <a:xfrm>
                <a:off x="2181227" y="119062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Starter Kits</a:t>
                </a:r>
              </a:p>
            </p:txBody>
          </p:sp>
          <p:sp>
            <p:nvSpPr>
              <p:cNvPr id="62" name="Rounded Rectangle 75"/>
              <p:cNvSpPr/>
              <p:nvPr/>
            </p:nvSpPr>
            <p:spPr bwMode="auto">
              <a:xfrm>
                <a:off x="3775330" y="1190625"/>
                <a:ext cx="1389888" cy="73152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Código</a:t>
                </a:r>
                <a:endParaRPr lang="en-US" sz="1600" dirty="0">
                  <a:effectLst>
                    <a:outerShdw blurRad="50800" dist="38100" dir="2700000" algn="tl" rotWithShape="0">
                      <a:schemeClr val="bg2">
                        <a:alpha val="70000"/>
                      </a:schemeClr>
                    </a:outerShdw>
                  </a:effectLst>
                  <a:cs typeface="+mn-cs"/>
                </a:endParaRPr>
              </a:p>
            </p:txBody>
          </p:sp>
          <p:sp>
            <p:nvSpPr>
              <p:cNvPr id="63" name="Rounded Rectangle 76"/>
              <p:cNvSpPr/>
              <p:nvPr/>
            </p:nvSpPr>
            <p:spPr bwMode="auto">
              <a:xfrm>
                <a:off x="5369433" y="1190625"/>
                <a:ext cx="1389888" cy="73152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Conteúdo</a:t>
                </a:r>
                <a:endParaRPr lang="en-US" sz="1600" dirty="0">
                  <a:effectLst>
                    <a:outerShdw blurRad="50800" dist="38100" dir="2700000" algn="tl" rotWithShape="0">
                      <a:schemeClr val="bg2">
                        <a:alpha val="70000"/>
                      </a:schemeClr>
                    </a:outerShdw>
                  </a:effectLst>
                  <a:cs typeface="+mn-cs"/>
                </a:endParaRPr>
              </a:p>
            </p:txBody>
          </p:sp>
          <p:sp>
            <p:nvSpPr>
              <p:cNvPr id="82" name="Rounded Rectangle 77"/>
              <p:cNvSpPr/>
              <p:nvPr/>
            </p:nvSpPr>
            <p:spPr bwMode="auto">
              <a:xfrm>
                <a:off x="6963537" y="1190625"/>
                <a:ext cx="1389888" cy="73152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Componentes</a:t>
                </a:r>
                <a:endParaRPr lang="en-US" sz="1600" dirty="0">
                  <a:effectLst>
                    <a:outerShdw blurRad="50800" dist="38100" dir="2700000" algn="tl" rotWithShape="0">
                      <a:schemeClr val="bg2">
                        <a:alpha val="70000"/>
                      </a:schemeClr>
                    </a:outerShdw>
                  </a:effectLst>
                  <a:cs typeface="+mn-cs"/>
                </a:endParaRPr>
              </a:p>
            </p:txBody>
          </p:sp>
        </p:grpSp>
      </p:grpSp>
      <p:grpSp>
        <p:nvGrpSpPr>
          <p:cNvPr id="83" name="Group 84"/>
          <p:cNvGrpSpPr>
            <a:grpSpLocks/>
          </p:cNvGrpSpPr>
          <p:nvPr/>
        </p:nvGrpSpPr>
        <p:grpSpPr bwMode="auto">
          <a:xfrm>
            <a:off x="1229710" y="6286128"/>
            <a:ext cx="5465380" cy="369111"/>
            <a:chOff x="552450" y="6353175"/>
            <a:chExt cx="5382387" cy="365760"/>
          </a:xfrm>
        </p:grpSpPr>
        <p:sp>
          <p:nvSpPr>
            <p:cNvPr id="85" name="TextBox 8202"/>
            <p:cNvSpPr txBox="1">
              <a:spLocks noChangeArrowheads="1"/>
            </p:cNvSpPr>
            <p:nvPr/>
          </p:nvSpPr>
          <p:spPr bwMode="auto">
            <a:xfrm>
              <a:off x="552450" y="6362721"/>
              <a:ext cx="1122190" cy="335481"/>
            </a:xfrm>
            <a:prstGeom prst="rect">
              <a:avLst/>
            </a:prstGeom>
            <a:noFill/>
            <a:ln w="9525">
              <a:noFill/>
              <a:miter lim="800000"/>
              <a:headEnd/>
              <a:tailEnd/>
            </a:ln>
          </p:spPr>
          <p:txBody>
            <a:bodyPr>
              <a:spAutoFit/>
            </a:bodyPr>
            <a:lstStyle/>
            <a:p>
              <a:pPr algn="ctr">
                <a:defRPr/>
              </a:pPr>
              <a:r>
                <a:rPr lang="en-US" sz="1600" b="1" dirty="0" err="1" smtClean="0">
                  <a:solidFill>
                    <a:schemeClr val="accent2"/>
                  </a:solidFill>
                  <a:effectLst>
                    <a:outerShdw dist="25400" dir="4020000" algn="tl" rotWithShape="0">
                      <a:prstClr val="black"/>
                    </a:outerShdw>
                  </a:effectLst>
                  <a:cs typeface="+mn-cs"/>
                </a:rPr>
                <a:t>L</a:t>
              </a:r>
              <a:r>
                <a:rPr lang="en-US" sz="1400" b="1" dirty="0" err="1" smtClean="0">
                  <a:solidFill>
                    <a:schemeClr val="accent2"/>
                  </a:solidFill>
                  <a:effectLst>
                    <a:outerShdw dist="25400" dir="4020000" algn="tl" rotWithShape="0">
                      <a:prstClr val="black"/>
                    </a:outerShdw>
                  </a:effectLst>
                  <a:cs typeface="+mn-cs"/>
                </a:rPr>
                <a:t>egenda</a:t>
              </a:r>
              <a:endParaRPr lang="en-US" sz="1600" b="1" dirty="0">
                <a:solidFill>
                  <a:schemeClr val="accent2"/>
                </a:solidFill>
                <a:effectLst>
                  <a:outerShdw dist="25400" dir="4020000" algn="tl" rotWithShape="0">
                    <a:prstClr val="black"/>
                  </a:outerShdw>
                </a:effectLst>
                <a:cs typeface="+mn-cs"/>
              </a:endParaRPr>
            </a:p>
          </p:txBody>
        </p:sp>
        <p:sp>
          <p:nvSpPr>
            <p:cNvPr id="86" name="Rounded Rectangle 78"/>
            <p:cNvSpPr/>
            <p:nvPr/>
          </p:nvSpPr>
          <p:spPr bwMode="auto">
            <a:xfrm>
              <a:off x="1590677" y="6353175"/>
              <a:ext cx="1371600" cy="36576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smtClean="0">
                  <a:effectLst>
                    <a:outerShdw blurRad="50800" dist="38100" dir="2700000" algn="tl" rotWithShape="0">
                      <a:schemeClr val="bg2">
                        <a:alpha val="70000"/>
                      </a:schemeClr>
                    </a:outerShdw>
                  </a:effectLst>
                  <a:cs typeface="+mn-cs"/>
                </a:rPr>
                <a:t>XNA  </a:t>
              </a:r>
              <a:r>
                <a:rPr lang="en-US" sz="1200" dirty="0" err="1" smtClean="0">
                  <a:effectLst>
                    <a:outerShdw blurRad="50800" dist="38100" dir="2700000" algn="tl" rotWithShape="0">
                      <a:schemeClr val="bg2">
                        <a:alpha val="70000"/>
                      </a:schemeClr>
                    </a:outerShdw>
                  </a:effectLst>
                  <a:cs typeface="+mn-cs"/>
                </a:rPr>
                <a:t>já</a:t>
              </a:r>
              <a:r>
                <a:rPr lang="en-US" sz="1200" dirty="0" smtClean="0">
                  <a:effectLst>
                    <a:outerShdw blurRad="50800" dist="38100" dir="2700000" algn="tl" rotWithShape="0">
                      <a:schemeClr val="bg2">
                        <a:alpha val="70000"/>
                      </a:schemeClr>
                    </a:outerShdw>
                  </a:effectLst>
                  <a:cs typeface="+mn-cs"/>
                </a:rPr>
                <a:t> </a:t>
              </a:r>
              <a:r>
                <a:rPr lang="en-US" sz="1200" dirty="0" err="1" smtClean="0">
                  <a:effectLst>
                    <a:outerShdw blurRad="50800" dist="38100" dir="2700000" algn="tl" rotWithShape="0">
                      <a:schemeClr val="bg2">
                        <a:alpha val="70000"/>
                      </a:schemeClr>
                    </a:outerShdw>
                  </a:effectLst>
                  <a:cs typeface="+mn-cs"/>
                </a:rPr>
                <a:t>provê</a:t>
              </a:r>
              <a:endParaRPr lang="en-US" sz="1200" dirty="0">
                <a:effectLst>
                  <a:outerShdw blurRad="50800" dist="38100" dir="2700000" algn="tl" rotWithShape="0">
                    <a:schemeClr val="bg2">
                      <a:alpha val="70000"/>
                    </a:schemeClr>
                  </a:outerShdw>
                </a:effectLst>
                <a:cs typeface="+mn-cs"/>
              </a:endParaRPr>
            </a:p>
          </p:txBody>
        </p:sp>
        <p:sp>
          <p:nvSpPr>
            <p:cNvPr id="87" name="Rounded Rectangle 79"/>
            <p:cNvSpPr/>
            <p:nvPr/>
          </p:nvSpPr>
          <p:spPr bwMode="auto">
            <a:xfrm>
              <a:off x="3076957" y="6353175"/>
              <a:ext cx="1371600" cy="36576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err="1" smtClean="0">
                  <a:effectLst>
                    <a:outerShdw blurRad="50800" dist="38100" dir="2700000" algn="tl" rotWithShape="0">
                      <a:schemeClr val="bg2">
                        <a:alpha val="70000"/>
                      </a:schemeClr>
                    </a:outerShdw>
                  </a:effectLst>
                  <a:cs typeface="+mn-cs"/>
                </a:rPr>
                <a:t>Você</a:t>
              </a:r>
              <a:r>
                <a:rPr lang="en-US" sz="1200" dirty="0" smtClean="0">
                  <a:effectLst>
                    <a:outerShdw blurRad="50800" dist="38100" dir="2700000" algn="tl" rotWithShape="0">
                      <a:schemeClr val="bg2">
                        <a:alpha val="70000"/>
                      </a:schemeClr>
                    </a:outerShdw>
                  </a:effectLst>
                  <a:cs typeface="+mn-cs"/>
                </a:rPr>
                <a:t> </a:t>
              </a:r>
              <a:r>
                <a:rPr lang="en-US" sz="1200" dirty="0" err="1" smtClean="0">
                  <a:effectLst>
                    <a:outerShdw blurRad="50800" dist="38100" dir="2700000" algn="tl" rotWithShape="0">
                      <a:schemeClr val="bg2">
                        <a:alpha val="70000"/>
                      </a:schemeClr>
                    </a:outerShdw>
                  </a:effectLst>
                  <a:cs typeface="+mn-cs"/>
                </a:rPr>
                <a:t>cria</a:t>
              </a:r>
              <a:endParaRPr lang="en-US" sz="1200" dirty="0">
                <a:effectLst>
                  <a:outerShdw blurRad="50800" dist="38100" dir="2700000" algn="tl" rotWithShape="0">
                    <a:schemeClr val="bg2">
                      <a:alpha val="70000"/>
                    </a:schemeClr>
                  </a:outerShdw>
                </a:effectLst>
                <a:cs typeface="+mn-cs"/>
              </a:endParaRPr>
            </a:p>
          </p:txBody>
        </p:sp>
        <p:sp>
          <p:nvSpPr>
            <p:cNvPr id="88" name="Rounded Rectangle 80"/>
            <p:cNvSpPr/>
            <p:nvPr/>
          </p:nvSpPr>
          <p:spPr bwMode="auto">
            <a:xfrm>
              <a:off x="4563237" y="6353175"/>
              <a:ext cx="1371600" cy="36576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err="1" smtClean="0">
                  <a:effectLst>
                    <a:outerShdw blurRad="50800" dist="38100" dir="2700000" algn="tl" rotWithShape="0">
                      <a:schemeClr val="bg2">
                        <a:alpha val="70000"/>
                      </a:schemeClr>
                    </a:outerShdw>
                  </a:effectLst>
                  <a:cs typeface="+mn-cs"/>
                </a:rPr>
                <a:t>Comunidade</a:t>
              </a:r>
              <a:endParaRPr lang="en-US" sz="1200" dirty="0">
                <a:effectLst>
                  <a:outerShdw blurRad="50800" dist="38100" dir="2700000" algn="tl" rotWithShape="0">
                    <a:schemeClr val="bg2">
                      <a:alpha val="70000"/>
                    </a:schemeClr>
                  </a:outerShdw>
                </a:effectLst>
                <a:cs typeface="+mn-cs"/>
              </a:endParaRPr>
            </a:p>
          </p:txBody>
        </p:sp>
      </p:grpSp>
      <p:sp>
        <p:nvSpPr>
          <p:cNvPr id="89" name="Oval 35"/>
          <p:cNvSpPr/>
          <p:nvPr/>
        </p:nvSpPr>
        <p:spPr bwMode="auto">
          <a:xfrm>
            <a:off x="3510455" y="3846786"/>
            <a:ext cx="1072054" cy="952699"/>
          </a:xfrm>
          <a:prstGeom prst="ellipse">
            <a:avLst/>
          </a:prstGeom>
          <a:no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smtClean="0">
              <a:ln>
                <a:solidFill>
                  <a:schemeClr val="bg2">
                    <a:lumMod val="65000"/>
                    <a:lumOff val="35000"/>
                  </a:schemeClr>
                </a:solidFill>
              </a:ln>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xfrm>
            <a:off x="735724" y="228600"/>
            <a:ext cx="8103476" cy="1144929"/>
          </a:xfrm>
        </p:spPr>
        <p:txBody>
          <a:bodyPr/>
          <a:lstStyle/>
          <a:p>
            <a:pPr eaLnBrk="1" hangingPunct="1">
              <a:defRPr/>
            </a:pPr>
            <a:r>
              <a:rPr lang="en-US" dirty="0" smtClean="0"/>
              <a:t>XNA Framework</a:t>
            </a:r>
            <a:r>
              <a:rPr lang="en-US" dirty="0"/>
              <a:t/>
            </a:r>
            <a:br>
              <a:rPr lang="en-US" dirty="0"/>
            </a:br>
            <a:r>
              <a:rPr lang="en-US" sz="3600" dirty="0" smtClean="0">
                <a:solidFill>
                  <a:srgbClr val="FFC000"/>
                </a:solidFill>
              </a:rPr>
              <a:t>Audio</a:t>
            </a:r>
            <a:endParaRPr lang="en-US" sz="3600" dirty="0">
              <a:solidFill>
                <a:srgbClr val="FFC000"/>
              </a:solidFill>
            </a:endParaRPr>
          </a:p>
        </p:txBody>
      </p:sp>
      <p:sp>
        <p:nvSpPr>
          <p:cNvPr id="1071107" name="Rectangle 3"/>
          <p:cNvSpPr>
            <a:spLocks noGrp="1" noChangeArrowheads="1"/>
          </p:cNvSpPr>
          <p:nvPr>
            <p:ph type="body" idx="1"/>
          </p:nvPr>
        </p:nvSpPr>
        <p:spPr>
          <a:xfrm>
            <a:off x="399394" y="1417638"/>
            <a:ext cx="8425520" cy="4136517"/>
          </a:xfrm>
        </p:spPr>
        <p:txBody>
          <a:bodyPr/>
          <a:lstStyle/>
          <a:p>
            <a:pPr>
              <a:buBlip>
                <a:blip r:embed="rId3"/>
              </a:buBlip>
              <a:defRPr/>
            </a:pPr>
            <a:r>
              <a:rPr lang="en-US" sz="2400" dirty="0" err="1" smtClean="0"/>
              <a:t>Baseado</a:t>
            </a:r>
            <a:r>
              <a:rPr lang="en-US" sz="2400" dirty="0" smtClean="0"/>
              <a:t> no XACT</a:t>
            </a:r>
            <a:br>
              <a:rPr lang="en-US" sz="2400" dirty="0" smtClean="0"/>
            </a:br>
            <a:r>
              <a:rPr lang="en-US" sz="2400" dirty="0" smtClean="0"/>
              <a:t>(Cross-Platform Audio Creation Tool)</a:t>
            </a:r>
          </a:p>
          <a:p>
            <a:pPr lvl="1">
              <a:buFont typeface="Wingdings 2" pitchFamily="18" charset="2"/>
              <a:buBlip>
                <a:blip r:embed="rId3"/>
              </a:buBlip>
              <a:defRPr/>
            </a:pPr>
            <a:r>
              <a:rPr lang="en-US" sz="2000" dirty="0" err="1" smtClean="0"/>
              <a:t>Permite</a:t>
            </a:r>
            <a:r>
              <a:rPr lang="en-US" sz="2000" dirty="0" smtClean="0"/>
              <a:t> </a:t>
            </a:r>
            <a:r>
              <a:rPr lang="en-US" sz="2000" dirty="0" err="1" smtClean="0"/>
              <a:t>que</a:t>
            </a:r>
            <a:r>
              <a:rPr lang="en-US" sz="2000" dirty="0" smtClean="0"/>
              <a:t> </a:t>
            </a:r>
            <a:r>
              <a:rPr lang="en-US" sz="2000" dirty="0" err="1" smtClean="0"/>
              <a:t>projetistas</a:t>
            </a:r>
            <a:r>
              <a:rPr lang="en-US" sz="2000" dirty="0" smtClean="0"/>
              <a:t> e </a:t>
            </a:r>
            <a:r>
              <a:rPr lang="en-US" sz="2000" dirty="0" err="1" smtClean="0"/>
              <a:t>programadores</a:t>
            </a:r>
            <a:r>
              <a:rPr lang="en-US" sz="2000" dirty="0" smtClean="0"/>
              <a:t> de </a:t>
            </a:r>
            <a:r>
              <a:rPr lang="en-US" sz="2000" dirty="0" err="1" smtClean="0"/>
              <a:t>som</a:t>
            </a:r>
            <a:r>
              <a:rPr lang="en-US" sz="2000" dirty="0" smtClean="0"/>
              <a:t> </a:t>
            </a:r>
            <a:r>
              <a:rPr lang="en-US" sz="2000" dirty="0" err="1" smtClean="0"/>
              <a:t>trabalhem</a:t>
            </a:r>
            <a:r>
              <a:rPr lang="en-US" sz="2000" dirty="0" smtClean="0"/>
              <a:t> </a:t>
            </a:r>
            <a:r>
              <a:rPr lang="en-US" sz="2000" dirty="0" err="1" smtClean="0"/>
              <a:t>mais</a:t>
            </a:r>
            <a:r>
              <a:rPr lang="en-US" sz="2000" dirty="0" smtClean="0"/>
              <a:t> </a:t>
            </a:r>
            <a:r>
              <a:rPr lang="en-US" sz="2000" dirty="0" err="1" smtClean="0"/>
              <a:t>naturalmente</a:t>
            </a:r>
            <a:endParaRPr lang="en-US" sz="2000" dirty="0" smtClean="0"/>
          </a:p>
          <a:p>
            <a:pPr>
              <a:buBlip>
                <a:blip r:embed="rId3"/>
              </a:buBlip>
              <a:defRPr/>
            </a:pPr>
            <a:r>
              <a:rPr lang="en-US" sz="2400" dirty="0" err="1" smtClean="0"/>
              <a:t>Ferramenta</a:t>
            </a:r>
            <a:r>
              <a:rPr lang="en-US" sz="2400" dirty="0" smtClean="0"/>
              <a:t> </a:t>
            </a:r>
            <a:r>
              <a:rPr lang="en-US" sz="2400" dirty="0" err="1" smtClean="0"/>
              <a:t>específica</a:t>
            </a:r>
            <a:r>
              <a:rPr lang="en-US" sz="2400" dirty="0" smtClean="0"/>
              <a:t> </a:t>
            </a:r>
            <a:r>
              <a:rPr lang="en-US" sz="2400" dirty="0" err="1" smtClean="0"/>
              <a:t>para</a:t>
            </a:r>
            <a:r>
              <a:rPr lang="en-US" sz="2400" dirty="0" smtClean="0"/>
              <a:t> </a:t>
            </a:r>
            <a:r>
              <a:rPr lang="en-US" sz="2400" dirty="0" err="1" smtClean="0"/>
              <a:t>Projetistas</a:t>
            </a:r>
            <a:r>
              <a:rPr lang="en-US" sz="2400" dirty="0" smtClean="0"/>
              <a:t>/</a:t>
            </a:r>
            <a:r>
              <a:rPr lang="en-US" sz="2400" dirty="0" err="1" smtClean="0"/>
              <a:t>programadores</a:t>
            </a:r>
            <a:r>
              <a:rPr lang="en-US" sz="2400" dirty="0" smtClean="0"/>
              <a:t> de sons…</a:t>
            </a:r>
            <a:endParaRPr lang="pt-BR" sz="2400" dirty="0" smtClean="0"/>
          </a:p>
          <a:p>
            <a:pPr lvl="1">
              <a:buFont typeface="Wingdings 2" pitchFamily="18" charset="2"/>
              <a:buBlip>
                <a:blip r:embed="rId3"/>
              </a:buBlip>
              <a:defRPr/>
            </a:pPr>
            <a:r>
              <a:rPr lang="en-US" sz="2000" dirty="0" err="1" smtClean="0"/>
              <a:t>Integração</a:t>
            </a:r>
            <a:r>
              <a:rPr lang="en-US" sz="2000" dirty="0" smtClean="0"/>
              <a:t> </a:t>
            </a:r>
            <a:r>
              <a:rPr lang="en-US" sz="2000" dirty="0" err="1" smtClean="0"/>
              <a:t>fácil</a:t>
            </a:r>
            <a:r>
              <a:rPr lang="en-US" sz="2000" dirty="0" smtClean="0"/>
              <a:t> </a:t>
            </a:r>
            <a:r>
              <a:rPr lang="en-US" sz="2000" dirty="0" err="1" smtClean="0"/>
              <a:t>para</a:t>
            </a:r>
            <a:r>
              <a:rPr lang="en-US" sz="2000" dirty="0" smtClean="0"/>
              <a:t> </a:t>
            </a:r>
            <a:r>
              <a:rPr lang="en-US" sz="2000" dirty="0" err="1" smtClean="0"/>
              <a:t>desenvolvedores</a:t>
            </a:r>
            <a:endParaRPr lang="en-US" sz="2000" dirty="0" smtClean="0"/>
          </a:p>
          <a:p>
            <a:pPr>
              <a:buBlip>
                <a:blip r:embed="rId3"/>
              </a:buBlip>
              <a:defRPr/>
            </a:pPr>
            <a:endParaRPr lang="pt-BR" sz="2400" dirty="0" smtClean="0"/>
          </a:p>
          <a:p>
            <a:pPr>
              <a:buBlip>
                <a:blip r:embed="rId3"/>
              </a:buBlip>
              <a:defRPr/>
            </a:pPr>
            <a:r>
              <a:rPr lang="pt-BR" sz="2400" dirty="0" smtClean="0"/>
              <a:t>O XNA 3.0 disponibiliza classes para procura e reprodução de arquivos de sons</a:t>
            </a:r>
          </a:p>
          <a:p>
            <a:pPr lvl="1">
              <a:buFont typeface="Wingdings 2" pitchFamily="18" charset="2"/>
              <a:buBlip>
                <a:blip r:embed="rId3"/>
              </a:buBlip>
              <a:defRPr/>
            </a:pPr>
            <a:r>
              <a:rPr lang="en-US" sz="2000" dirty="0" smtClean="0"/>
              <a:t>É </a:t>
            </a:r>
            <a:r>
              <a:rPr lang="en-US" sz="2000" dirty="0" err="1" smtClean="0"/>
              <a:t>possível</a:t>
            </a:r>
            <a:r>
              <a:rPr lang="en-US" sz="2000" dirty="0" smtClean="0"/>
              <a:t> </a:t>
            </a:r>
            <a:r>
              <a:rPr lang="en-US" sz="2000" dirty="0" err="1" smtClean="0"/>
              <a:t>acessar</a:t>
            </a:r>
            <a:r>
              <a:rPr lang="en-US" sz="2000" dirty="0" smtClean="0"/>
              <a:t> e </a:t>
            </a:r>
            <a:r>
              <a:rPr lang="en-US" sz="2000" dirty="0" err="1" smtClean="0"/>
              <a:t>tocar</a:t>
            </a:r>
            <a:r>
              <a:rPr lang="en-US" sz="2000" dirty="0" smtClean="0"/>
              <a:t> </a:t>
            </a:r>
            <a:r>
              <a:rPr lang="en-US" sz="2000" dirty="0" err="1" smtClean="0"/>
              <a:t>músicas</a:t>
            </a:r>
            <a:r>
              <a:rPr lang="en-US" sz="2000" dirty="0" smtClean="0"/>
              <a:t> no Zune</a:t>
            </a: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txBox="1">
            <a:spLocks noChangeArrowheads="1"/>
          </p:cNvSpPr>
          <p:nvPr/>
        </p:nvSpPr>
        <p:spPr>
          <a:xfrm>
            <a:off x="819808" y="228600"/>
            <a:ext cx="7943192" cy="1244600"/>
          </a:xfrm>
          <a:prstGeom prst="rect">
            <a:avLst/>
          </a:prstGeom>
        </p:spPr>
        <p:txBody>
          <a:bodyPr/>
          <a:lstStyle/>
          <a:p>
            <a:pPr>
              <a:lnSpc>
                <a:spcPct val="90000"/>
              </a:lnSpc>
              <a:defRPr/>
            </a:pPr>
            <a:r>
              <a:rPr lang="en-US" sz="4800" kern="0" dirty="0">
                <a:gradFill flip="none" rotWithShape="1">
                  <a:gsLst>
                    <a:gs pos="0">
                      <a:srgbClr val="F2C160">
                        <a:shade val="30000"/>
                        <a:satMod val="115000"/>
                      </a:srgbClr>
                    </a:gs>
                    <a:gs pos="50000">
                      <a:srgbClr val="F2C160">
                        <a:shade val="67500"/>
                        <a:satMod val="115000"/>
                      </a:srgbClr>
                    </a:gs>
                    <a:gs pos="100000">
                      <a:srgbClr val="F2C160">
                        <a:shade val="100000"/>
                        <a:satMod val="115000"/>
                      </a:srgbClr>
                    </a:gs>
                  </a:gsLst>
                  <a:lin ang="16200000" scaled="1"/>
                  <a:tileRect/>
                </a:gradFill>
                <a:effectLst>
                  <a:outerShdw blurRad="38100" dist="38100" dir="2700000" algn="tl">
                    <a:srgbClr val="000000"/>
                  </a:outerShdw>
                </a:effectLst>
                <a:latin typeface="+mj-lt"/>
                <a:ea typeface="+mj-ea"/>
                <a:cs typeface="+mj-cs"/>
              </a:rPr>
              <a:t>XNA Framework</a:t>
            </a:r>
          </a:p>
          <a:p>
            <a:pPr>
              <a:lnSpc>
                <a:spcPct val="90000"/>
              </a:lnSpc>
              <a:defRPr/>
            </a:pPr>
            <a:r>
              <a:rPr lang="en-US" sz="3600" kern="0" dirty="0" err="1" smtClean="0">
                <a:solidFill>
                  <a:srgbClr val="FFC000"/>
                </a:solidFill>
                <a:effectLst>
                  <a:outerShdw blurRad="38100" dist="38100" dir="2700000" algn="tl">
                    <a:srgbClr val="000000"/>
                  </a:outerShdw>
                </a:effectLst>
                <a:latin typeface="+mj-lt"/>
                <a:ea typeface="+mj-ea"/>
                <a:cs typeface="+mj-cs"/>
              </a:rPr>
              <a:t>Camadas</a:t>
            </a:r>
            <a:endParaRPr lang="en-US" sz="3600" kern="0" dirty="0">
              <a:solidFill>
                <a:srgbClr val="FFC000"/>
              </a:solidFill>
              <a:effectLst>
                <a:outerShdw blurRad="38100" dist="38100" dir="2700000" algn="tl">
                  <a:srgbClr val="000000"/>
                </a:outerShdw>
              </a:effectLst>
              <a:latin typeface="+mj-lt"/>
              <a:ea typeface="+mj-ea"/>
              <a:cs typeface="+mj-cs"/>
            </a:endParaRPr>
          </a:p>
        </p:txBody>
      </p:sp>
      <p:grpSp>
        <p:nvGrpSpPr>
          <p:cNvPr id="2" name="Group 87"/>
          <p:cNvGrpSpPr/>
          <p:nvPr/>
        </p:nvGrpSpPr>
        <p:grpSpPr>
          <a:xfrm>
            <a:off x="1235090" y="2575745"/>
            <a:ext cx="7593600" cy="1155478"/>
            <a:chOff x="688975" y="2282825"/>
            <a:chExt cx="7769225" cy="1143000"/>
          </a:xfrm>
          <a:scene3d>
            <a:camera prst="orthographicFront">
              <a:rot lat="0" lon="0" rev="0"/>
            </a:camera>
            <a:lightRig rig="balanced" dir="t">
              <a:rot lat="0" lon="0" rev="8700000"/>
            </a:lightRig>
          </a:scene3d>
        </p:grpSpPr>
        <p:sp>
          <p:nvSpPr>
            <p:cNvPr id="39" name="Rounded Rectangle 48196"/>
            <p:cNvSpPr>
              <a:spLocks noChangeArrowheads="1"/>
            </p:cNvSpPr>
            <p:nvPr/>
          </p:nvSpPr>
          <p:spPr bwMode="auto">
            <a:xfrm>
              <a:off x="688975" y="2282825"/>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smtClean="0">
                  <a:solidFill>
                    <a:schemeClr val="accent2"/>
                  </a:solidFill>
                  <a:effectLst>
                    <a:outerShdw blurRad="38100" dist="38100" dir="2700000" algn="tl">
                      <a:srgbClr val="000000"/>
                    </a:outerShdw>
                  </a:effectLst>
                  <a:cs typeface="+mn-cs"/>
                </a:rPr>
                <a:t>Framework</a:t>
              </a:r>
            </a:p>
            <a:p>
              <a:pPr>
                <a:defRPr/>
              </a:pPr>
              <a:r>
                <a:rPr lang="en-US" sz="1600" b="1" dirty="0" smtClean="0">
                  <a:solidFill>
                    <a:schemeClr val="accent2"/>
                  </a:solidFill>
                  <a:effectLst>
                    <a:outerShdw blurRad="38100" dist="38100" dir="2700000" algn="tl">
                      <a:srgbClr val="000000"/>
                    </a:outerShdw>
                  </a:effectLst>
                </a:rPr>
                <a:t>(</a:t>
              </a:r>
              <a:r>
                <a:rPr lang="en-US" sz="1600" b="1" dirty="0" err="1" smtClean="0">
                  <a:solidFill>
                    <a:schemeClr val="accent2"/>
                  </a:solidFill>
                  <a:effectLst>
                    <a:outerShdw blurRad="38100" dist="38100" dir="2700000" algn="tl">
                      <a:srgbClr val="000000"/>
                    </a:outerShdw>
                  </a:effectLst>
                </a:rPr>
                <a:t>extensões</a:t>
              </a:r>
              <a:r>
                <a:rPr lang="en-US" sz="1600" b="1" dirty="0" smtClean="0">
                  <a:solidFill>
                    <a:schemeClr val="accent2"/>
                  </a:solidFill>
                  <a:effectLst>
                    <a:outerShdw blurRad="38100" dist="38100" dir="2700000" algn="tl">
                      <a:srgbClr val="000000"/>
                    </a:outerShdw>
                  </a:effectLst>
                </a:rPr>
                <a:t>)</a:t>
              </a:r>
              <a:endParaRPr lang="en-US" sz="1600" b="1" dirty="0">
                <a:solidFill>
                  <a:schemeClr val="accent2"/>
                </a:solidFill>
                <a:effectLst>
                  <a:outerShdw blurRad="38100" dist="38100" dir="2700000" algn="tl">
                    <a:srgbClr val="000000"/>
                  </a:outerShdw>
                </a:effectLst>
                <a:cs typeface="+mn-cs"/>
              </a:endParaRPr>
            </a:p>
          </p:txBody>
        </p:sp>
        <p:grpSp>
          <p:nvGrpSpPr>
            <p:cNvPr id="3" name="Group 83"/>
            <p:cNvGrpSpPr/>
            <p:nvPr/>
          </p:nvGrpSpPr>
          <p:grpSpPr>
            <a:xfrm>
              <a:off x="2181227" y="2495549"/>
              <a:ext cx="6172198" cy="733425"/>
              <a:chOff x="2181227" y="2495549"/>
              <a:chExt cx="6172198" cy="733425"/>
            </a:xfrm>
          </p:grpSpPr>
          <p:sp>
            <p:nvSpPr>
              <p:cNvPr id="41" name="Rounded Rectangle 63"/>
              <p:cNvSpPr/>
              <p:nvPr/>
            </p:nvSpPr>
            <p:spPr bwMode="auto">
              <a:xfrm>
                <a:off x="2181227" y="2495549"/>
                <a:ext cx="2971800" cy="733425"/>
              </a:xfrm>
              <a:prstGeom prst="roundRect">
                <a:avLst/>
              </a:prstGeom>
              <a:gradFill flip="none" rotWithShape="1">
                <a:gsLst>
                  <a:gs pos="0">
                    <a:srgbClr val="00B050">
                      <a:shade val="30000"/>
                      <a:satMod val="115000"/>
                      <a:alpha val="2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prstClr val="black">
                          <a:alpha val="70000"/>
                        </a:prstClr>
                      </a:outerShdw>
                    </a:effectLst>
                    <a:cs typeface="+mn-cs"/>
                  </a:rPr>
                  <a:t>Modelo</a:t>
                </a:r>
                <a:r>
                  <a:rPr lang="en-US" sz="1600" dirty="0" smtClean="0">
                    <a:effectLst>
                      <a:outerShdw blurRad="50800" dist="38100" dir="2700000" algn="tl" rotWithShape="0">
                        <a:prstClr val="black">
                          <a:alpha val="70000"/>
                        </a:prstClr>
                      </a:outerShdw>
                    </a:effectLst>
                    <a:cs typeface="+mn-cs"/>
                  </a:rPr>
                  <a:t> de </a:t>
                </a:r>
                <a:r>
                  <a:rPr lang="en-US" sz="1600" dirty="0" err="1" smtClean="0">
                    <a:effectLst>
                      <a:outerShdw blurRad="50800" dist="38100" dir="2700000" algn="tl" rotWithShape="0">
                        <a:prstClr val="black">
                          <a:alpha val="70000"/>
                        </a:prstClr>
                      </a:outerShdw>
                    </a:effectLst>
                    <a:cs typeface="+mn-cs"/>
                  </a:rPr>
                  <a:t>Aplicação</a:t>
                </a:r>
                <a:endParaRPr lang="en-US" sz="1600" dirty="0">
                  <a:effectLst>
                    <a:outerShdw blurRad="50800" dist="38100" dir="2700000" algn="tl" rotWithShape="0">
                      <a:prstClr val="black">
                        <a:alpha val="70000"/>
                      </a:prstClr>
                    </a:outerShdw>
                  </a:effectLst>
                  <a:cs typeface="+mn-cs"/>
                </a:endParaRPr>
              </a:p>
            </p:txBody>
          </p:sp>
          <p:sp>
            <p:nvSpPr>
              <p:cNvPr id="42" name="Rounded Rectangle 64"/>
              <p:cNvSpPr/>
              <p:nvPr/>
            </p:nvSpPr>
            <p:spPr bwMode="auto">
              <a:xfrm>
                <a:off x="5381625" y="2495549"/>
                <a:ext cx="2971800"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smtClean="0">
                    <a:effectLst>
                      <a:outerShdw blurRad="50800" dist="38100" dir="2700000" algn="tl" rotWithShape="0">
                        <a:prstClr val="black">
                          <a:alpha val="70000"/>
                        </a:prstClr>
                      </a:outerShdw>
                    </a:effectLst>
                    <a:cs typeface="+mn-cs"/>
                  </a:rPr>
                  <a:t>Pipeline de </a:t>
                </a:r>
                <a:r>
                  <a:rPr lang="en-US" sz="1600" dirty="0" err="1" smtClean="0">
                    <a:effectLst>
                      <a:outerShdw blurRad="50800" dist="38100" dir="2700000" algn="tl" rotWithShape="0">
                        <a:prstClr val="black">
                          <a:alpha val="70000"/>
                        </a:prstClr>
                      </a:outerShdw>
                    </a:effectLst>
                  </a:rPr>
                  <a:t>C</a:t>
                </a:r>
                <a:r>
                  <a:rPr lang="en-US" sz="1600" dirty="0" err="1" smtClean="0">
                    <a:effectLst>
                      <a:outerShdw blurRad="50800" dist="38100" dir="2700000" algn="tl" rotWithShape="0">
                        <a:prstClr val="black">
                          <a:alpha val="70000"/>
                        </a:prstClr>
                      </a:outerShdw>
                    </a:effectLst>
                    <a:cs typeface="+mn-cs"/>
                  </a:rPr>
                  <a:t>onteúdo</a:t>
                </a:r>
                <a:r>
                  <a:rPr lang="en-US" sz="1600" dirty="0" smtClean="0">
                    <a:effectLst>
                      <a:outerShdw blurRad="50800" dist="38100" dir="2700000" algn="tl" rotWithShape="0">
                        <a:prstClr val="black">
                          <a:alpha val="70000"/>
                        </a:prstClr>
                      </a:outerShdw>
                    </a:effectLst>
                    <a:cs typeface="+mn-cs"/>
                  </a:rPr>
                  <a:t/>
                </a:r>
                <a:br>
                  <a:rPr lang="en-US" sz="1600" dirty="0" smtClean="0">
                    <a:effectLst>
                      <a:outerShdw blurRad="50800" dist="38100" dir="2700000" algn="tl" rotWithShape="0">
                        <a:prstClr val="black">
                          <a:alpha val="70000"/>
                        </a:prstClr>
                      </a:outerShdw>
                    </a:effectLst>
                    <a:cs typeface="+mn-cs"/>
                  </a:rPr>
                </a:br>
                <a:r>
                  <a:rPr lang="en-US" sz="1600" dirty="0" smtClean="0">
                    <a:effectLst>
                      <a:outerShdw blurRad="50800" dist="38100" dir="2700000" algn="tl" rotWithShape="0">
                        <a:prstClr val="black">
                          <a:alpha val="70000"/>
                        </a:prstClr>
                      </a:outerShdw>
                    </a:effectLst>
                    <a:cs typeface="+mn-cs"/>
                  </a:rPr>
                  <a:t>(</a:t>
                </a:r>
                <a:r>
                  <a:rPr lang="en-US" sz="1600" i="1" dirty="0" smtClean="0">
                    <a:effectLst>
                      <a:outerShdw blurRad="50800" dist="38100" dir="2700000" algn="tl" rotWithShape="0">
                        <a:prstClr val="black">
                          <a:alpha val="70000"/>
                        </a:prstClr>
                      </a:outerShdw>
                    </a:effectLst>
                    <a:cs typeface="+mn-cs"/>
                  </a:rPr>
                  <a:t>content pipeline</a:t>
                </a:r>
                <a:r>
                  <a:rPr lang="en-US" sz="1600" dirty="0" smtClean="0">
                    <a:effectLst>
                      <a:outerShdw blurRad="50800" dist="38100" dir="2700000" algn="tl" rotWithShape="0">
                        <a:prstClr val="black">
                          <a:alpha val="70000"/>
                        </a:prstClr>
                      </a:outerShdw>
                    </a:effectLst>
                    <a:cs typeface="+mn-cs"/>
                  </a:rPr>
                  <a:t>)</a:t>
                </a:r>
                <a:endParaRPr lang="en-US" sz="1600" dirty="0">
                  <a:effectLst>
                    <a:outerShdw blurRad="50800" dist="38100" dir="2700000" algn="tl" rotWithShape="0">
                      <a:prstClr val="black">
                        <a:alpha val="70000"/>
                      </a:prstClr>
                    </a:outerShdw>
                  </a:effectLst>
                  <a:cs typeface="+mn-cs"/>
                </a:endParaRPr>
              </a:p>
            </p:txBody>
          </p:sp>
        </p:grpSp>
      </p:grpSp>
      <p:grpSp>
        <p:nvGrpSpPr>
          <p:cNvPr id="4" name="Grupo 63"/>
          <p:cNvGrpSpPr/>
          <p:nvPr/>
        </p:nvGrpSpPr>
        <p:grpSpPr>
          <a:xfrm>
            <a:off x="1235090" y="3774558"/>
            <a:ext cx="7593600" cy="1155478"/>
            <a:chOff x="1235090" y="3774558"/>
            <a:chExt cx="7593600" cy="1155478"/>
          </a:xfrm>
        </p:grpSpPr>
        <p:sp>
          <p:nvSpPr>
            <p:cNvPr id="44" name="Rounded Rectangle 48195"/>
            <p:cNvSpPr>
              <a:spLocks noChangeArrowheads="1"/>
            </p:cNvSpPr>
            <p:nvPr/>
          </p:nvSpPr>
          <p:spPr bwMode="auto">
            <a:xfrm>
              <a:off x="1235090" y="3774558"/>
              <a:ext cx="7593600" cy="1155478"/>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rstMaterial="clear">
              <a:bevelT h="63500"/>
            </a:sp3d>
          </p:spPr>
          <p:txBody>
            <a:bodyPr wrap="none" anchor="ctr"/>
            <a:lstStyle/>
            <a:p>
              <a:pPr>
                <a:defRPr/>
              </a:pPr>
              <a:r>
                <a:rPr lang="en-US" sz="1600" b="1" dirty="0" smtClean="0">
                  <a:solidFill>
                    <a:schemeClr val="accent2"/>
                  </a:solidFill>
                  <a:effectLst>
                    <a:outerShdw blurRad="38100" dist="38100" dir="2700000" algn="tl">
                      <a:srgbClr val="000000"/>
                    </a:outerShdw>
                  </a:effectLst>
                  <a:cs typeface="+mn-cs"/>
                </a:rPr>
                <a:t>Framework</a:t>
              </a:r>
            </a:p>
            <a:p>
              <a:pPr>
                <a:defRPr/>
              </a:pPr>
              <a:r>
                <a:rPr lang="en-US" sz="1600" b="1" dirty="0" smtClean="0">
                  <a:solidFill>
                    <a:schemeClr val="accent2"/>
                  </a:solidFill>
                  <a:effectLst>
                    <a:outerShdw blurRad="38100" dist="38100" dir="2700000" algn="tl">
                      <a:srgbClr val="000000"/>
                    </a:outerShdw>
                  </a:effectLst>
                </a:rPr>
                <a:t>(</a:t>
              </a:r>
              <a:r>
                <a:rPr lang="en-US" sz="1600" b="1" dirty="0" err="1" smtClean="0">
                  <a:solidFill>
                    <a:schemeClr val="accent2"/>
                  </a:solidFill>
                  <a:effectLst>
                    <a:outerShdw blurRad="38100" dist="38100" dir="2700000" algn="tl">
                      <a:srgbClr val="000000"/>
                    </a:outerShdw>
                  </a:effectLst>
                </a:rPr>
                <a:t>núcleo</a:t>
              </a:r>
              <a:r>
                <a:rPr lang="en-US" sz="1600" b="1" dirty="0" smtClean="0">
                  <a:solidFill>
                    <a:schemeClr val="accent2"/>
                  </a:solidFill>
                  <a:effectLst>
                    <a:outerShdw blurRad="38100" dist="38100" dir="2700000" algn="tl">
                      <a:srgbClr val="000000"/>
                    </a:outerShdw>
                  </a:effectLst>
                </a:rPr>
                <a:t>)</a:t>
              </a:r>
              <a:endParaRPr lang="en-US" sz="1600" b="1" dirty="0">
                <a:solidFill>
                  <a:schemeClr val="accent2"/>
                </a:solidFill>
                <a:effectLst>
                  <a:outerShdw blurRad="38100" dist="38100" dir="2700000" algn="tl">
                    <a:srgbClr val="000000"/>
                  </a:outerShdw>
                </a:effectLst>
                <a:cs typeface="+mn-cs"/>
              </a:endParaRPr>
            </a:p>
          </p:txBody>
        </p:sp>
        <p:grpSp>
          <p:nvGrpSpPr>
            <p:cNvPr id="5" name="Group 82"/>
            <p:cNvGrpSpPr/>
            <p:nvPr/>
          </p:nvGrpSpPr>
          <p:grpSpPr>
            <a:xfrm>
              <a:off x="2499305" y="3975163"/>
              <a:ext cx="6290545" cy="750017"/>
              <a:chOff x="2181227" y="3781424"/>
              <a:chExt cx="7425223" cy="741917"/>
            </a:xfrm>
            <a:scene3d>
              <a:camera prst="orthographicFront">
                <a:rot lat="0" lon="0" rev="0"/>
              </a:camera>
              <a:lightRig rig="balanced" dir="t">
                <a:rot lat="0" lon="0" rev="8700000"/>
              </a:lightRig>
            </a:scene3d>
          </p:grpSpPr>
          <p:sp>
            <p:nvSpPr>
              <p:cNvPr id="46" name="Rounded Rectangle 65"/>
              <p:cNvSpPr/>
              <p:nvPr/>
            </p:nvSpPr>
            <p:spPr bwMode="auto">
              <a:xfrm>
                <a:off x="2181227"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Graphics</a:t>
                </a:r>
              </a:p>
            </p:txBody>
          </p:sp>
          <p:sp>
            <p:nvSpPr>
              <p:cNvPr id="47" name="Rounded Rectangle 66"/>
              <p:cNvSpPr/>
              <p:nvPr/>
            </p:nvSpPr>
            <p:spPr bwMode="auto">
              <a:xfrm>
                <a:off x="3436146"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Audio</a:t>
                </a:r>
              </a:p>
            </p:txBody>
          </p:sp>
          <p:sp>
            <p:nvSpPr>
              <p:cNvPr id="48" name="Rounded Rectangle 67"/>
              <p:cNvSpPr/>
              <p:nvPr/>
            </p:nvSpPr>
            <p:spPr bwMode="auto">
              <a:xfrm>
                <a:off x="4691065"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Input</a:t>
                </a:r>
              </a:p>
            </p:txBody>
          </p:sp>
          <p:sp>
            <p:nvSpPr>
              <p:cNvPr id="49" name="Rounded Rectangle 68"/>
              <p:cNvSpPr/>
              <p:nvPr/>
            </p:nvSpPr>
            <p:spPr bwMode="auto">
              <a:xfrm>
                <a:off x="5945984"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Math</a:t>
                </a:r>
              </a:p>
            </p:txBody>
          </p:sp>
          <p:sp>
            <p:nvSpPr>
              <p:cNvPr id="50" name="Rounded Rectangle 69"/>
              <p:cNvSpPr/>
              <p:nvPr/>
            </p:nvSpPr>
            <p:spPr bwMode="auto">
              <a:xfrm>
                <a:off x="7200902"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Storage</a:t>
                </a:r>
              </a:p>
            </p:txBody>
          </p:sp>
          <p:sp>
            <p:nvSpPr>
              <p:cNvPr id="36" name="Rounded Rectangle 69"/>
              <p:cNvSpPr/>
              <p:nvPr/>
            </p:nvSpPr>
            <p:spPr bwMode="auto">
              <a:xfrm>
                <a:off x="8453927" y="3791821"/>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smtClean="0">
                    <a:effectLst>
                      <a:outerShdw blurRad="50800" dist="38100" dir="2700000" algn="tl" rotWithShape="0">
                        <a:schemeClr val="bg2">
                          <a:alpha val="70000"/>
                        </a:schemeClr>
                      </a:outerShdw>
                    </a:effectLst>
                    <a:cs typeface="+mn-cs"/>
                  </a:rPr>
                  <a:t>Network</a:t>
                </a:r>
                <a:endParaRPr lang="en-US" sz="1600" dirty="0">
                  <a:effectLst>
                    <a:outerShdw blurRad="50800" dist="38100" dir="2700000" algn="tl" rotWithShape="0">
                      <a:schemeClr val="bg2">
                        <a:alpha val="70000"/>
                      </a:schemeClr>
                    </a:outerShdw>
                  </a:effectLst>
                  <a:cs typeface="+mn-cs"/>
                </a:endParaRPr>
              </a:p>
            </p:txBody>
          </p:sp>
        </p:grpSp>
      </p:grpSp>
      <p:grpSp>
        <p:nvGrpSpPr>
          <p:cNvPr id="6" name="Group 85"/>
          <p:cNvGrpSpPr/>
          <p:nvPr/>
        </p:nvGrpSpPr>
        <p:grpSpPr>
          <a:xfrm>
            <a:off x="1235090" y="4973370"/>
            <a:ext cx="7614620" cy="1155478"/>
            <a:chOff x="688975" y="4883150"/>
            <a:chExt cx="7769225" cy="1143000"/>
          </a:xfrm>
          <a:scene3d>
            <a:camera prst="orthographicFront">
              <a:rot lat="0" lon="0" rev="0"/>
            </a:camera>
            <a:lightRig rig="balanced" dir="t">
              <a:rot lat="0" lon="0" rev="8700000"/>
            </a:lightRig>
          </a:scene3d>
        </p:grpSpPr>
        <p:sp>
          <p:nvSpPr>
            <p:cNvPr id="52" name="Rounded Rectangle 48194"/>
            <p:cNvSpPr>
              <a:spLocks noChangeArrowheads="1"/>
            </p:cNvSpPr>
            <p:nvPr/>
          </p:nvSpPr>
          <p:spPr bwMode="auto">
            <a:xfrm>
              <a:off x="688975" y="4883150"/>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err="1" smtClean="0">
                  <a:solidFill>
                    <a:schemeClr val="accent2"/>
                  </a:solidFill>
                  <a:effectLst>
                    <a:outerShdw blurRad="38100" dist="38100" dir="2700000" algn="tl">
                      <a:srgbClr val="000000"/>
                    </a:outerShdw>
                  </a:effectLst>
                  <a:cs typeface="+mn-cs"/>
                </a:rPr>
                <a:t>Plataforma</a:t>
              </a:r>
              <a:endParaRPr lang="en-US" sz="1600" dirty="0">
                <a:solidFill>
                  <a:schemeClr val="accent2"/>
                </a:solidFill>
                <a:latin typeface="Arial" charset="0"/>
                <a:cs typeface="+mn-cs"/>
              </a:endParaRPr>
            </a:p>
          </p:txBody>
        </p:sp>
        <p:grpSp>
          <p:nvGrpSpPr>
            <p:cNvPr id="7" name="Group 81"/>
            <p:cNvGrpSpPr/>
            <p:nvPr/>
          </p:nvGrpSpPr>
          <p:grpSpPr>
            <a:xfrm>
              <a:off x="2181227" y="5095875"/>
              <a:ext cx="6172198" cy="731520"/>
              <a:chOff x="2181227" y="5095875"/>
              <a:chExt cx="6172198" cy="731520"/>
            </a:xfrm>
          </p:grpSpPr>
          <p:sp>
            <p:nvSpPr>
              <p:cNvPr id="54" name="Rounded Rectangle 70"/>
              <p:cNvSpPr/>
              <p:nvPr/>
            </p:nvSpPr>
            <p:spPr bwMode="auto">
              <a:xfrm>
                <a:off x="218122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Direct3D</a:t>
                </a:r>
              </a:p>
            </p:txBody>
          </p:sp>
          <p:sp>
            <p:nvSpPr>
              <p:cNvPr id="55" name="Rounded Rectangle 71"/>
              <p:cNvSpPr/>
              <p:nvPr/>
            </p:nvSpPr>
            <p:spPr bwMode="auto">
              <a:xfrm>
                <a:off x="377507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XACT</a:t>
                </a:r>
              </a:p>
            </p:txBody>
          </p:sp>
          <p:sp>
            <p:nvSpPr>
              <p:cNvPr id="56" name="Rounded Rectangle 72"/>
              <p:cNvSpPr/>
              <p:nvPr/>
            </p:nvSpPr>
            <p:spPr bwMode="auto">
              <a:xfrm>
                <a:off x="536892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XINPUT</a:t>
                </a:r>
              </a:p>
            </p:txBody>
          </p:sp>
          <p:sp>
            <p:nvSpPr>
              <p:cNvPr id="57" name="Rounded Rectangle 73"/>
              <p:cNvSpPr/>
              <p:nvPr/>
            </p:nvSpPr>
            <p:spPr bwMode="auto">
              <a:xfrm>
                <a:off x="6962777" y="5095875"/>
                <a:ext cx="139064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XCONTENT</a:t>
                </a:r>
              </a:p>
            </p:txBody>
          </p:sp>
        </p:grpSp>
      </p:grpSp>
      <p:grpSp>
        <p:nvGrpSpPr>
          <p:cNvPr id="8" name="Group 88"/>
          <p:cNvGrpSpPr/>
          <p:nvPr/>
        </p:nvGrpSpPr>
        <p:grpSpPr>
          <a:xfrm>
            <a:off x="1235090" y="1378537"/>
            <a:ext cx="7604110" cy="1155478"/>
            <a:chOff x="688975" y="984250"/>
            <a:chExt cx="7769225" cy="1143000"/>
          </a:xfrm>
          <a:scene3d>
            <a:camera prst="orthographicFront">
              <a:rot lat="0" lon="0" rev="0"/>
            </a:camera>
            <a:lightRig rig="balanced" dir="t">
              <a:rot lat="0" lon="0" rev="8700000"/>
            </a:lightRig>
          </a:scene3d>
        </p:grpSpPr>
        <p:sp>
          <p:nvSpPr>
            <p:cNvPr id="59" name="Rounded Rectangle 48197"/>
            <p:cNvSpPr>
              <a:spLocks noChangeArrowheads="1"/>
            </p:cNvSpPr>
            <p:nvPr/>
          </p:nvSpPr>
          <p:spPr bwMode="auto">
            <a:xfrm>
              <a:off x="688975" y="984250"/>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err="1" smtClean="0">
                  <a:solidFill>
                    <a:schemeClr val="accent2"/>
                  </a:solidFill>
                  <a:effectLst>
                    <a:outerShdw blurRad="38100" dist="38100" dir="2700000" algn="tl">
                      <a:srgbClr val="000000"/>
                    </a:outerShdw>
                  </a:effectLst>
                  <a:cs typeface="+mn-cs"/>
                </a:rPr>
                <a:t>Jogos</a:t>
              </a:r>
              <a:endParaRPr lang="en-US" sz="1600" dirty="0">
                <a:solidFill>
                  <a:schemeClr val="accent2"/>
                </a:solidFill>
                <a:latin typeface="Arial" charset="0"/>
                <a:cs typeface="+mn-cs"/>
              </a:endParaRPr>
            </a:p>
          </p:txBody>
        </p:sp>
        <p:grpSp>
          <p:nvGrpSpPr>
            <p:cNvPr id="9" name="Group 84"/>
            <p:cNvGrpSpPr/>
            <p:nvPr/>
          </p:nvGrpSpPr>
          <p:grpSpPr>
            <a:xfrm>
              <a:off x="2181227" y="1190625"/>
              <a:ext cx="6172198" cy="731520"/>
              <a:chOff x="2181227" y="1190625"/>
              <a:chExt cx="6172198" cy="731520"/>
            </a:xfrm>
          </p:grpSpPr>
          <p:sp>
            <p:nvSpPr>
              <p:cNvPr id="61" name="Rounded Rectangle 74"/>
              <p:cNvSpPr/>
              <p:nvPr/>
            </p:nvSpPr>
            <p:spPr bwMode="auto">
              <a:xfrm>
                <a:off x="2181227" y="119062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Starter Kits</a:t>
                </a:r>
              </a:p>
            </p:txBody>
          </p:sp>
          <p:sp>
            <p:nvSpPr>
              <p:cNvPr id="62" name="Rounded Rectangle 75"/>
              <p:cNvSpPr/>
              <p:nvPr/>
            </p:nvSpPr>
            <p:spPr bwMode="auto">
              <a:xfrm>
                <a:off x="3775330" y="1190625"/>
                <a:ext cx="1389888" cy="73152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Código</a:t>
                </a:r>
                <a:endParaRPr lang="en-US" sz="1600" dirty="0">
                  <a:effectLst>
                    <a:outerShdw blurRad="50800" dist="38100" dir="2700000" algn="tl" rotWithShape="0">
                      <a:schemeClr val="bg2">
                        <a:alpha val="70000"/>
                      </a:schemeClr>
                    </a:outerShdw>
                  </a:effectLst>
                  <a:cs typeface="+mn-cs"/>
                </a:endParaRPr>
              </a:p>
            </p:txBody>
          </p:sp>
          <p:sp>
            <p:nvSpPr>
              <p:cNvPr id="63" name="Rounded Rectangle 76"/>
              <p:cNvSpPr/>
              <p:nvPr/>
            </p:nvSpPr>
            <p:spPr bwMode="auto">
              <a:xfrm>
                <a:off x="5369433" y="1190625"/>
                <a:ext cx="1389888" cy="73152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Conteúdo</a:t>
                </a:r>
                <a:endParaRPr lang="en-US" sz="1600" dirty="0">
                  <a:effectLst>
                    <a:outerShdw blurRad="50800" dist="38100" dir="2700000" algn="tl" rotWithShape="0">
                      <a:schemeClr val="bg2">
                        <a:alpha val="70000"/>
                      </a:schemeClr>
                    </a:outerShdw>
                  </a:effectLst>
                  <a:cs typeface="+mn-cs"/>
                </a:endParaRPr>
              </a:p>
            </p:txBody>
          </p:sp>
          <p:sp>
            <p:nvSpPr>
              <p:cNvPr id="82" name="Rounded Rectangle 77"/>
              <p:cNvSpPr/>
              <p:nvPr/>
            </p:nvSpPr>
            <p:spPr bwMode="auto">
              <a:xfrm>
                <a:off x="6963537" y="1190625"/>
                <a:ext cx="1389888" cy="73152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Componentes</a:t>
                </a:r>
                <a:endParaRPr lang="en-US" sz="1600" dirty="0">
                  <a:effectLst>
                    <a:outerShdw blurRad="50800" dist="38100" dir="2700000" algn="tl" rotWithShape="0">
                      <a:schemeClr val="bg2">
                        <a:alpha val="70000"/>
                      </a:schemeClr>
                    </a:outerShdw>
                  </a:effectLst>
                  <a:cs typeface="+mn-cs"/>
                </a:endParaRPr>
              </a:p>
            </p:txBody>
          </p:sp>
        </p:grpSp>
      </p:grpSp>
      <p:grpSp>
        <p:nvGrpSpPr>
          <p:cNvPr id="10" name="Group 84"/>
          <p:cNvGrpSpPr>
            <a:grpSpLocks/>
          </p:cNvGrpSpPr>
          <p:nvPr/>
        </p:nvGrpSpPr>
        <p:grpSpPr bwMode="auto">
          <a:xfrm>
            <a:off x="1229710" y="6286128"/>
            <a:ext cx="5465380" cy="369111"/>
            <a:chOff x="552450" y="6353175"/>
            <a:chExt cx="5382387" cy="365760"/>
          </a:xfrm>
        </p:grpSpPr>
        <p:sp>
          <p:nvSpPr>
            <p:cNvPr id="85" name="TextBox 8202"/>
            <p:cNvSpPr txBox="1">
              <a:spLocks noChangeArrowheads="1"/>
            </p:cNvSpPr>
            <p:nvPr/>
          </p:nvSpPr>
          <p:spPr bwMode="auto">
            <a:xfrm>
              <a:off x="552450" y="6362721"/>
              <a:ext cx="1122190" cy="335481"/>
            </a:xfrm>
            <a:prstGeom prst="rect">
              <a:avLst/>
            </a:prstGeom>
            <a:noFill/>
            <a:ln w="9525">
              <a:noFill/>
              <a:miter lim="800000"/>
              <a:headEnd/>
              <a:tailEnd/>
            </a:ln>
          </p:spPr>
          <p:txBody>
            <a:bodyPr>
              <a:spAutoFit/>
            </a:bodyPr>
            <a:lstStyle/>
            <a:p>
              <a:pPr algn="ctr">
                <a:defRPr/>
              </a:pPr>
              <a:r>
                <a:rPr lang="en-US" sz="1600" b="1" dirty="0" err="1" smtClean="0">
                  <a:solidFill>
                    <a:schemeClr val="accent2"/>
                  </a:solidFill>
                  <a:effectLst>
                    <a:outerShdw dist="25400" dir="4020000" algn="tl" rotWithShape="0">
                      <a:prstClr val="black"/>
                    </a:outerShdw>
                  </a:effectLst>
                  <a:cs typeface="+mn-cs"/>
                </a:rPr>
                <a:t>L</a:t>
              </a:r>
              <a:r>
                <a:rPr lang="en-US" sz="1400" b="1" dirty="0" err="1" smtClean="0">
                  <a:solidFill>
                    <a:schemeClr val="accent2"/>
                  </a:solidFill>
                  <a:effectLst>
                    <a:outerShdw dist="25400" dir="4020000" algn="tl" rotWithShape="0">
                      <a:prstClr val="black"/>
                    </a:outerShdw>
                  </a:effectLst>
                  <a:cs typeface="+mn-cs"/>
                </a:rPr>
                <a:t>egenda</a:t>
              </a:r>
              <a:endParaRPr lang="en-US" sz="1600" b="1" dirty="0">
                <a:solidFill>
                  <a:schemeClr val="accent2"/>
                </a:solidFill>
                <a:effectLst>
                  <a:outerShdw dist="25400" dir="4020000" algn="tl" rotWithShape="0">
                    <a:prstClr val="black"/>
                  </a:outerShdw>
                </a:effectLst>
                <a:cs typeface="+mn-cs"/>
              </a:endParaRPr>
            </a:p>
          </p:txBody>
        </p:sp>
        <p:sp>
          <p:nvSpPr>
            <p:cNvPr id="86" name="Rounded Rectangle 78"/>
            <p:cNvSpPr/>
            <p:nvPr/>
          </p:nvSpPr>
          <p:spPr bwMode="auto">
            <a:xfrm>
              <a:off x="1590677" y="6353175"/>
              <a:ext cx="1371600" cy="36576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smtClean="0">
                  <a:effectLst>
                    <a:outerShdw blurRad="50800" dist="38100" dir="2700000" algn="tl" rotWithShape="0">
                      <a:schemeClr val="bg2">
                        <a:alpha val="70000"/>
                      </a:schemeClr>
                    </a:outerShdw>
                  </a:effectLst>
                  <a:cs typeface="+mn-cs"/>
                </a:rPr>
                <a:t>XNA  </a:t>
              </a:r>
              <a:r>
                <a:rPr lang="en-US" sz="1200" dirty="0" err="1" smtClean="0">
                  <a:effectLst>
                    <a:outerShdw blurRad="50800" dist="38100" dir="2700000" algn="tl" rotWithShape="0">
                      <a:schemeClr val="bg2">
                        <a:alpha val="70000"/>
                      </a:schemeClr>
                    </a:outerShdw>
                  </a:effectLst>
                  <a:cs typeface="+mn-cs"/>
                </a:rPr>
                <a:t>já</a:t>
              </a:r>
              <a:r>
                <a:rPr lang="en-US" sz="1200" dirty="0" smtClean="0">
                  <a:effectLst>
                    <a:outerShdw blurRad="50800" dist="38100" dir="2700000" algn="tl" rotWithShape="0">
                      <a:schemeClr val="bg2">
                        <a:alpha val="70000"/>
                      </a:schemeClr>
                    </a:outerShdw>
                  </a:effectLst>
                  <a:cs typeface="+mn-cs"/>
                </a:rPr>
                <a:t> </a:t>
              </a:r>
              <a:r>
                <a:rPr lang="en-US" sz="1200" dirty="0" err="1" smtClean="0">
                  <a:effectLst>
                    <a:outerShdw blurRad="50800" dist="38100" dir="2700000" algn="tl" rotWithShape="0">
                      <a:schemeClr val="bg2">
                        <a:alpha val="70000"/>
                      </a:schemeClr>
                    </a:outerShdw>
                  </a:effectLst>
                  <a:cs typeface="+mn-cs"/>
                </a:rPr>
                <a:t>provê</a:t>
              </a:r>
              <a:endParaRPr lang="en-US" sz="1200" dirty="0">
                <a:effectLst>
                  <a:outerShdw blurRad="50800" dist="38100" dir="2700000" algn="tl" rotWithShape="0">
                    <a:schemeClr val="bg2">
                      <a:alpha val="70000"/>
                    </a:schemeClr>
                  </a:outerShdw>
                </a:effectLst>
                <a:cs typeface="+mn-cs"/>
              </a:endParaRPr>
            </a:p>
          </p:txBody>
        </p:sp>
        <p:sp>
          <p:nvSpPr>
            <p:cNvPr id="87" name="Rounded Rectangle 79"/>
            <p:cNvSpPr/>
            <p:nvPr/>
          </p:nvSpPr>
          <p:spPr bwMode="auto">
            <a:xfrm>
              <a:off x="3076957" y="6353175"/>
              <a:ext cx="1371600" cy="36576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err="1" smtClean="0">
                  <a:effectLst>
                    <a:outerShdw blurRad="50800" dist="38100" dir="2700000" algn="tl" rotWithShape="0">
                      <a:schemeClr val="bg2">
                        <a:alpha val="70000"/>
                      </a:schemeClr>
                    </a:outerShdw>
                  </a:effectLst>
                  <a:cs typeface="+mn-cs"/>
                </a:rPr>
                <a:t>Você</a:t>
              </a:r>
              <a:r>
                <a:rPr lang="en-US" sz="1200" dirty="0" smtClean="0">
                  <a:effectLst>
                    <a:outerShdw blurRad="50800" dist="38100" dir="2700000" algn="tl" rotWithShape="0">
                      <a:schemeClr val="bg2">
                        <a:alpha val="70000"/>
                      </a:schemeClr>
                    </a:outerShdw>
                  </a:effectLst>
                  <a:cs typeface="+mn-cs"/>
                </a:rPr>
                <a:t> </a:t>
              </a:r>
              <a:r>
                <a:rPr lang="en-US" sz="1200" dirty="0" err="1" smtClean="0">
                  <a:effectLst>
                    <a:outerShdw blurRad="50800" dist="38100" dir="2700000" algn="tl" rotWithShape="0">
                      <a:schemeClr val="bg2">
                        <a:alpha val="70000"/>
                      </a:schemeClr>
                    </a:outerShdw>
                  </a:effectLst>
                  <a:cs typeface="+mn-cs"/>
                </a:rPr>
                <a:t>cria</a:t>
              </a:r>
              <a:endParaRPr lang="en-US" sz="1200" dirty="0">
                <a:effectLst>
                  <a:outerShdw blurRad="50800" dist="38100" dir="2700000" algn="tl" rotWithShape="0">
                    <a:schemeClr val="bg2">
                      <a:alpha val="70000"/>
                    </a:schemeClr>
                  </a:outerShdw>
                </a:effectLst>
                <a:cs typeface="+mn-cs"/>
              </a:endParaRPr>
            </a:p>
          </p:txBody>
        </p:sp>
        <p:sp>
          <p:nvSpPr>
            <p:cNvPr id="88" name="Rounded Rectangle 80"/>
            <p:cNvSpPr/>
            <p:nvPr/>
          </p:nvSpPr>
          <p:spPr bwMode="auto">
            <a:xfrm>
              <a:off x="4563237" y="6353175"/>
              <a:ext cx="1371600" cy="36576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err="1" smtClean="0">
                  <a:effectLst>
                    <a:outerShdw blurRad="50800" dist="38100" dir="2700000" algn="tl" rotWithShape="0">
                      <a:schemeClr val="bg2">
                        <a:alpha val="70000"/>
                      </a:schemeClr>
                    </a:outerShdw>
                  </a:effectLst>
                  <a:cs typeface="+mn-cs"/>
                </a:rPr>
                <a:t>Comunidade</a:t>
              </a:r>
              <a:endParaRPr lang="en-US" sz="1200" dirty="0">
                <a:effectLst>
                  <a:outerShdw blurRad="50800" dist="38100" dir="2700000" algn="tl" rotWithShape="0">
                    <a:schemeClr val="bg2">
                      <a:alpha val="70000"/>
                    </a:schemeClr>
                  </a:outerShdw>
                </a:effectLst>
                <a:cs typeface="+mn-cs"/>
              </a:endParaRPr>
            </a:p>
          </p:txBody>
        </p:sp>
      </p:grpSp>
      <p:sp>
        <p:nvSpPr>
          <p:cNvPr id="38" name="Oval 35"/>
          <p:cNvSpPr/>
          <p:nvPr/>
        </p:nvSpPr>
        <p:spPr bwMode="auto">
          <a:xfrm>
            <a:off x="4508938" y="3867807"/>
            <a:ext cx="1145626" cy="952699"/>
          </a:xfrm>
          <a:prstGeom prst="ellipse">
            <a:avLst/>
          </a:prstGeom>
          <a:no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smtClean="0">
              <a:ln>
                <a:solidFill>
                  <a:schemeClr val="bg2">
                    <a:lumMod val="65000"/>
                    <a:lumOff val="35000"/>
                  </a:schemeClr>
                </a:solidFill>
              </a:ln>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p:txBody>
          <a:bodyPr/>
          <a:lstStyle/>
          <a:p>
            <a:pPr eaLnBrk="1" hangingPunct="1">
              <a:defRPr/>
            </a:pPr>
            <a:r>
              <a:rPr lang="en-US" dirty="0" smtClean="0"/>
              <a:t>XNA Framework</a:t>
            </a:r>
            <a:r>
              <a:rPr lang="en-US" dirty="0"/>
              <a:t/>
            </a:r>
            <a:br>
              <a:rPr lang="en-US" dirty="0"/>
            </a:br>
            <a:r>
              <a:rPr lang="en-US" sz="3600" dirty="0" smtClean="0">
                <a:solidFill>
                  <a:srgbClr val="FBF3C5"/>
                </a:solidFill>
              </a:rPr>
              <a:t>Input</a:t>
            </a:r>
            <a:endParaRPr lang="en-US" sz="3600" dirty="0">
              <a:solidFill>
                <a:srgbClr val="FBF3C5"/>
              </a:solidFill>
            </a:endParaRPr>
          </a:p>
        </p:txBody>
      </p:sp>
      <p:sp>
        <p:nvSpPr>
          <p:cNvPr id="1071107" name="Rectangle 3"/>
          <p:cNvSpPr>
            <a:spLocks noGrp="1" noChangeArrowheads="1"/>
          </p:cNvSpPr>
          <p:nvPr>
            <p:ph type="body" idx="1"/>
          </p:nvPr>
        </p:nvSpPr>
        <p:spPr>
          <a:xfrm>
            <a:off x="777766" y="1417638"/>
            <a:ext cx="8047147" cy="5226046"/>
          </a:xfrm>
        </p:spPr>
        <p:txBody>
          <a:bodyPr/>
          <a:lstStyle/>
          <a:p>
            <a:pPr>
              <a:buFont typeface="Wingdings 2" pitchFamily="18" charset="2"/>
              <a:buBlip>
                <a:blip r:embed="rId3"/>
              </a:buBlip>
              <a:defRPr/>
            </a:pPr>
            <a:r>
              <a:rPr lang="en-US" sz="2800" dirty="0" err="1" smtClean="0"/>
              <a:t>Torna</a:t>
            </a:r>
            <a:r>
              <a:rPr lang="en-US" sz="2800" dirty="0" smtClean="0"/>
              <a:t> a </a:t>
            </a:r>
            <a:r>
              <a:rPr lang="en-US" sz="2800" dirty="0" err="1" smtClean="0"/>
              <a:t>obtenção</a:t>
            </a:r>
            <a:r>
              <a:rPr lang="en-US" sz="2800" dirty="0" smtClean="0"/>
              <a:t> do input do </a:t>
            </a:r>
            <a:r>
              <a:rPr lang="en-US" sz="2800" dirty="0" err="1" smtClean="0"/>
              <a:t>usuário</a:t>
            </a:r>
            <a:r>
              <a:rPr lang="en-US" sz="2800" dirty="0" smtClean="0"/>
              <a:t> </a:t>
            </a:r>
            <a:r>
              <a:rPr lang="en-US" sz="2800" dirty="0" err="1" smtClean="0"/>
              <a:t>extremamente</a:t>
            </a:r>
            <a:r>
              <a:rPr lang="en-US" sz="2800" dirty="0" smtClean="0"/>
              <a:t> </a:t>
            </a:r>
            <a:r>
              <a:rPr lang="en-US" sz="2800" dirty="0" err="1" smtClean="0"/>
              <a:t>fácil</a:t>
            </a:r>
            <a:endParaRPr lang="en-US" sz="2800" dirty="0" smtClean="0"/>
          </a:p>
          <a:p>
            <a:pPr>
              <a:buBlip>
                <a:blip r:embed="rId3"/>
              </a:buBlip>
              <a:defRPr/>
            </a:pPr>
            <a:r>
              <a:rPr lang="en-US" sz="2800" dirty="0" err="1" smtClean="0"/>
              <a:t>Suporte</a:t>
            </a:r>
            <a:r>
              <a:rPr lang="en-US" sz="2800" dirty="0" smtClean="0"/>
              <a:t> a</a:t>
            </a:r>
          </a:p>
          <a:p>
            <a:pPr lvl="1">
              <a:buBlip>
                <a:blip r:embed="rId3"/>
              </a:buBlip>
              <a:defRPr/>
            </a:pPr>
            <a:r>
              <a:rPr lang="en-US" sz="2400" dirty="0" smtClean="0"/>
              <a:t>Keyboard</a:t>
            </a:r>
          </a:p>
          <a:p>
            <a:pPr lvl="1">
              <a:buBlip>
                <a:blip r:embed="rId3"/>
              </a:buBlip>
              <a:defRPr/>
            </a:pPr>
            <a:r>
              <a:rPr lang="en-US" sz="2400" dirty="0" smtClean="0"/>
              <a:t>Mouse (</a:t>
            </a:r>
            <a:r>
              <a:rPr lang="en-US" sz="2400" dirty="0" err="1" smtClean="0"/>
              <a:t>apenas</a:t>
            </a:r>
            <a:r>
              <a:rPr lang="en-US" sz="2400" dirty="0" smtClean="0"/>
              <a:t> </a:t>
            </a:r>
            <a:r>
              <a:rPr lang="en-US" sz="2400" dirty="0" err="1" smtClean="0"/>
              <a:t>para</a:t>
            </a:r>
            <a:r>
              <a:rPr lang="en-US" sz="2400" dirty="0" smtClean="0"/>
              <a:t> Windows)</a:t>
            </a:r>
          </a:p>
          <a:p>
            <a:pPr lvl="1">
              <a:buBlip>
                <a:blip r:embed="rId3"/>
              </a:buBlip>
              <a:defRPr/>
            </a:pPr>
            <a:r>
              <a:rPr lang="en-US" sz="2400" dirty="0" smtClean="0"/>
              <a:t>Xbox 360 controller (Gamepad), </a:t>
            </a:r>
            <a:r>
              <a:rPr lang="en-US" sz="2400" dirty="0" err="1" smtClean="0"/>
              <a:t>guitarra</a:t>
            </a:r>
            <a:r>
              <a:rPr lang="en-US" sz="2400" dirty="0" smtClean="0"/>
              <a:t>, </a:t>
            </a:r>
            <a:r>
              <a:rPr lang="en-US" sz="2400" dirty="0" err="1" smtClean="0"/>
              <a:t>tambores</a:t>
            </a:r>
            <a:r>
              <a:rPr lang="en-US" sz="2400" dirty="0" smtClean="0"/>
              <a:t>, </a:t>
            </a:r>
            <a:r>
              <a:rPr lang="en-US" sz="2400" dirty="0" err="1" smtClean="0"/>
              <a:t>volantes</a:t>
            </a:r>
            <a:r>
              <a:rPr lang="en-US" sz="2400" dirty="0" smtClean="0"/>
              <a:t>, </a:t>
            </a:r>
            <a:r>
              <a:rPr lang="en-US" sz="2400" dirty="0" err="1" smtClean="0"/>
              <a:t>pedais</a:t>
            </a:r>
            <a:r>
              <a:rPr lang="en-US" sz="2400" dirty="0" smtClean="0"/>
              <a:t>, etc!</a:t>
            </a:r>
          </a:p>
          <a:p>
            <a:pPr>
              <a:buFont typeface="Wingdings 2" pitchFamily="18" charset="2"/>
              <a:buBlip>
                <a:blip r:embed="rId3"/>
              </a:buBlip>
              <a:defRPr/>
            </a:pPr>
            <a:r>
              <a:rPr lang="en-US" sz="2800" dirty="0" err="1" smtClean="0"/>
              <a:t>Modelo</a:t>
            </a:r>
            <a:r>
              <a:rPr lang="en-US" sz="2800" dirty="0" smtClean="0"/>
              <a:t> de </a:t>
            </a:r>
            <a:r>
              <a:rPr lang="en-US" sz="2800" dirty="0" err="1" smtClean="0"/>
              <a:t>programação</a:t>
            </a:r>
            <a:r>
              <a:rPr lang="en-US" sz="2800" dirty="0" smtClean="0"/>
              <a:t> </a:t>
            </a:r>
            <a:r>
              <a:rPr lang="en-US" sz="2800" dirty="0" err="1" smtClean="0"/>
              <a:t>imediato</a:t>
            </a:r>
            <a:endParaRPr lang="en-US" sz="2800" dirty="0" smtClean="0"/>
          </a:p>
          <a:p>
            <a:pPr lvl="1">
              <a:buFont typeface="Wingdings 2" pitchFamily="18" charset="2"/>
              <a:buBlip>
                <a:blip r:embed="rId3"/>
              </a:buBlip>
              <a:defRPr/>
            </a:pPr>
            <a:r>
              <a:rPr lang="en-US" sz="2400" dirty="0" err="1" smtClean="0"/>
              <a:t>Não</a:t>
            </a:r>
            <a:r>
              <a:rPr lang="en-US" sz="2400" dirty="0" smtClean="0"/>
              <a:t> </a:t>
            </a:r>
            <a:r>
              <a:rPr lang="en-US" sz="2400" dirty="0" err="1" smtClean="0"/>
              <a:t>demanda</a:t>
            </a:r>
            <a:r>
              <a:rPr lang="en-US" sz="2400" dirty="0" smtClean="0"/>
              <a:t> </a:t>
            </a:r>
            <a:r>
              <a:rPr lang="en-US" sz="2400" dirty="0" err="1" smtClean="0"/>
              <a:t>inicialização</a:t>
            </a:r>
            <a:endParaRPr lang="en-US" sz="2400" dirty="0" smtClean="0"/>
          </a:p>
          <a:p>
            <a:pPr lvl="1">
              <a:buBlip>
                <a:blip r:embed="rId3"/>
              </a:buBlip>
              <a:defRPr/>
            </a:pPr>
            <a:r>
              <a:rPr lang="en-US" sz="2400" dirty="0" err="1" smtClean="0"/>
              <a:t>Não</a:t>
            </a:r>
            <a:r>
              <a:rPr lang="en-US" sz="2400" dirty="0" smtClean="0"/>
              <a:t> </a:t>
            </a:r>
            <a:r>
              <a:rPr lang="en-US" sz="2400" dirty="0" err="1" smtClean="0"/>
              <a:t>demanda</a:t>
            </a:r>
            <a:r>
              <a:rPr lang="en-US" sz="2400" dirty="0" smtClean="0"/>
              <a:t> </a:t>
            </a:r>
            <a:r>
              <a:rPr lang="en-US" sz="2400" dirty="0" err="1" smtClean="0"/>
              <a:t>gerenciamento</a:t>
            </a:r>
            <a:r>
              <a:rPr lang="en-US" sz="2400" dirty="0" smtClean="0"/>
              <a:t> de </a:t>
            </a:r>
            <a:r>
              <a:rPr lang="en-US" sz="2400" dirty="0" err="1" smtClean="0"/>
              <a:t>estado</a:t>
            </a:r>
            <a:endParaRPr lang="en-US" sz="2400" dirty="0" smtClean="0"/>
          </a:p>
          <a:p>
            <a:pPr lvl="1">
              <a:buBlip>
                <a:blip r:embed="rId3"/>
              </a:buBlip>
              <a:defRPr/>
            </a:pPr>
            <a:r>
              <a:rPr lang="pt-BR" sz="2400" dirty="0" smtClean="0"/>
              <a:t>Tira uma fotografia do estado de todos os botões naquele momento</a:t>
            </a: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986" y="228600"/>
            <a:ext cx="8345214" cy="1144929"/>
          </a:xfrm>
        </p:spPr>
        <p:txBody>
          <a:bodyPr/>
          <a:lstStyle/>
          <a:p>
            <a:r>
              <a:rPr lang="en-US" dirty="0" smtClean="0"/>
              <a:t>XNA Framework</a:t>
            </a:r>
            <a:br>
              <a:rPr lang="en-US" dirty="0" smtClean="0"/>
            </a:br>
            <a:r>
              <a:rPr lang="en-US" sz="3600" dirty="0" smtClean="0">
                <a:solidFill>
                  <a:srgbClr val="FFC000"/>
                </a:solidFill>
              </a:rPr>
              <a:t>Input</a:t>
            </a:r>
            <a:endParaRPr lang="pt-BR" dirty="0">
              <a:solidFill>
                <a:srgbClr val="FFC000"/>
              </a:solidFill>
            </a:endParaRPr>
          </a:p>
        </p:txBody>
      </p:sp>
      <p:sp>
        <p:nvSpPr>
          <p:cNvPr id="3" name="Text Placeholder 2"/>
          <p:cNvSpPr>
            <a:spLocks noGrp="1"/>
          </p:cNvSpPr>
          <p:nvPr>
            <p:ph type="body" idx="1"/>
          </p:nvPr>
        </p:nvSpPr>
        <p:spPr/>
        <p:txBody>
          <a:bodyPr/>
          <a:lstStyle/>
          <a:p>
            <a:r>
              <a:rPr lang="en-US" sz="2800" dirty="0" err="1" smtClean="0"/>
              <a:t>Exemplo</a:t>
            </a:r>
            <a:r>
              <a:rPr lang="en-US" sz="2800" dirty="0" smtClean="0"/>
              <a:t> de </a:t>
            </a:r>
            <a:r>
              <a:rPr lang="en-US" sz="2800" dirty="0" err="1" smtClean="0"/>
              <a:t>desenvolvimento</a:t>
            </a:r>
            <a:r>
              <a:rPr lang="en-US" sz="2800" dirty="0" smtClean="0"/>
              <a:t/>
            </a:r>
            <a:br>
              <a:rPr lang="en-US" sz="2800" dirty="0" smtClean="0"/>
            </a:br>
            <a:r>
              <a:rPr lang="en-US" sz="2800" dirty="0" smtClean="0"/>
              <a:t>multi-</a:t>
            </a:r>
            <a:r>
              <a:rPr lang="en-US" sz="2800" dirty="0" err="1" smtClean="0"/>
              <a:t>plataforma</a:t>
            </a:r>
            <a:r>
              <a:rPr lang="en-US" sz="2800" dirty="0" smtClean="0"/>
              <a:t>: </a:t>
            </a:r>
            <a:r>
              <a:rPr lang="en-US" sz="2800" b="1" dirty="0" smtClean="0"/>
              <a:t>Xbox 360 controller</a:t>
            </a:r>
          </a:p>
          <a:p>
            <a:pPr lvl="1"/>
            <a:r>
              <a:rPr lang="en-US" sz="2400" dirty="0" smtClean="0"/>
              <a:t>Wireless </a:t>
            </a:r>
            <a:r>
              <a:rPr lang="en-US" sz="2400" dirty="0" err="1" smtClean="0"/>
              <a:t>ou</a:t>
            </a:r>
            <a:r>
              <a:rPr lang="en-US" sz="2400" dirty="0" smtClean="0"/>
              <a:t> wired (USB)</a:t>
            </a:r>
          </a:p>
          <a:p>
            <a:pPr lvl="1"/>
            <a:r>
              <a:rPr lang="en-US" sz="2400" dirty="0" err="1" smtClean="0"/>
              <a:t>Pode</a:t>
            </a:r>
            <a:r>
              <a:rPr lang="en-US" sz="2400" dirty="0" smtClean="0"/>
              <a:t> ser </a:t>
            </a:r>
            <a:r>
              <a:rPr lang="en-US" sz="2400" dirty="0" err="1" smtClean="0"/>
              <a:t>usado</a:t>
            </a:r>
            <a:r>
              <a:rPr lang="en-US" sz="2400" dirty="0" smtClean="0"/>
              <a:t> </a:t>
            </a:r>
            <a:r>
              <a:rPr lang="en-US" sz="2400" dirty="0" err="1" smtClean="0"/>
              <a:t>tanto</a:t>
            </a:r>
            <a:r>
              <a:rPr lang="en-US" sz="2400" dirty="0" smtClean="0"/>
              <a:t> </a:t>
            </a:r>
            <a:r>
              <a:rPr lang="en-US" sz="2400" dirty="0" err="1" smtClean="0"/>
              <a:t>em</a:t>
            </a:r>
            <a:r>
              <a:rPr lang="en-US" sz="2400" dirty="0" smtClean="0"/>
              <a:t> </a:t>
            </a:r>
            <a:r>
              <a:rPr lang="en-US" sz="2400" dirty="0" err="1" smtClean="0"/>
              <a:t>jogos</a:t>
            </a:r>
            <a:r>
              <a:rPr lang="en-US" sz="2400" dirty="0" smtClean="0"/>
              <a:t> Windows </a:t>
            </a:r>
            <a:r>
              <a:rPr lang="en-US" sz="2400" dirty="0" err="1" smtClean="0"/>
              <a:t>como</a:t>
            </a:r>
            <a:r>
              <a:rPr lang="en-US" sz="2400" dirty="0" smtClean="0"/>
              <a:t> Xbox 360</a:t>
            </a:r>
          </a:p>
          <a:p>
            <a:pPr lvl="1"/>
            <a:r>
              <a:rPr lang="en-US" sz="2400" dirty="0" smtClean="0"/>
              <a:t>A interface de </a:t>
            </a:r>
            <a:r>
              <a:rPr lang="en-US" sz="2400" dirty="0" err="1" smtClean="0"/>
              <a:t>programação</a:t>
            </a:r>
            <a:r>
              <a:rPr lang="en-US" sz="2400" dirty="0" smtClean="0"/>
              <a:t> é a </a:t>
            </a:r>
            <a:r>
              <a:rPr lang="en-US" sz="2400" dirty="0" err="1" smtClean="0"/>
              <a:t>mesma</a:t>
            </a:r>
            <a:endParaRPr lang="en-US" sz="2400" dirty="0" smtClean="0"/>
          </a:p>
          <a:p>
            <a:pPr lvl="1"/>
            <a:r>
              <a:rPr lang="en-US" sz="2400" dirty="0" err="1" smtClean="0"/>
              <a:t>Pode</a:t>
            </a:r>
            <a:r>
              <a:rPr lang="en-US" sz="2400" dirty="0" smtClean="0"/>
              <a:t> ser </a:t>
            </a:r>
            <a:r>
              <a:rPr lang="en-US" sz="2400" dirty="0" err="1" smtClean="0"/>
              <a:t>usado</a:t>
            </a:r>
            <a:r>
              <a:rPr lang="en-US" sz="2400" dirty="0" smtClean="0"/>
              <a:t> </a:t>
            </a:r>
            <a:r>
              <a:rPr lang="en-US" sz="2400" dirty="0" err="1" smtClean="0"/>
              <a:t>como</a:t>
            </a:r>
            <a:r>
              <a:rPr lang="en-US" sz="2400" dirty="0" smtClean="0"/>
              <a:t> </a:t>
            </a:r>
            <a:r>
              <a:rPr lang="en-US" sz="2400" dirty="0" err="1" smtClean="0"/>
              <a:t>controle</a:t>
            </a:r>
            <a:r>
              <a:rPr lang="en-US" sz="2400" dirty="0" smtClean="0"/>
              <a:t> PC </a:t>
            </a:r>
            <a:r>
              <a:rPr lang="en-US" sz="2400" dirty="0" err="1" smtClean="0"/>
              <a:t>tradicional</a:t>
            </a:r>
            <a:endParaRPr lang="pt-BR" sz="2400" dirty="0"/>
          </a:p>
        </p:txBody>
      </p:sp>
      <p:pic>
        <p:nvPicPr>
          <p:cNvPr id="6" name="Picture 5" descr="joystick.jpg"/>
          <p:cNvPicPr>
            <a:picLocks noChangeAspect="1"/>
          </p:cNvPicPr>
          <p:nvPr/>
        </p:nvPicPr>
        <p:blipFill>
          <a:blip r:embed="rId2"/>
          <a:stretch>
            <a:fillRect/>
          </a:stretch>
        </p:blipFill>
        <p:spPr>
          <a:xfrm>
            <a:off x="3763324" y="4790735"/>
            <a:ext cx="2472740" cy="1941141"/>
          </a:xfrm>
          <a:prstGeom prst="ellipse">
            <a:avLst/>
          </a:prstGeom>
          <a:ln>
            <a:noFill/>
          </a:ln>
          <a:effectLst>
            <a:softEdge rad="112500"/>
          </a:effectLst>
        </p:spPr>
      </p:pic>
      <p:grpSp>
        <p:nvGrpSpPr>
          <p:cNvPr id="8" name="Group 7"/>
          <p:cNvGrpSpPr/>
          <p:nvPr/>
        </p:nvGrpSpPr>
        <p:grpSpPr>
          <a:xfrm>
            <a:off x="7459071" y="4708099"/>
            <a:ext cx="1684929" cy="2149901"/>
            <a:chOff x="4917179" y="4633984"/>
            <a:chExt cx="1684929" cy="2149901"/>
          </a:xfrm>
        </p:grpSpPr>
        <p:pic>
          <p:nvPicPr>
            <p:cNvPr id="5" name="Picture 4" descr="receiver.jpg"/>
            <p:cNvPicPr>
              <a:picLocks noChangeAspect="1"/>
            </p:cNvPicPr>
            <p:nvPr/>
          </p:nvPicPr>
          <p:blipFill>
            <a:blip r:embed="rId3"/>
            <a:stretch>
              <a:fillRect/>
            </a:stretch>
          </p:blipFill>
          <p:spPr>
            <a:xfrm>
              <a:off x="4917179" y="4633984"/>
              <a:ext cx="1684929" cy="1684929"/>
            </a:xfrm>
            <a:prstGeom prst="rect">
              <a:avLst/>
            </a:prstGeom>
            <a:ln>
              <a:noFill/>
            </a:ln>
            <a:effectLst>
              <a:softEdge rad="112500"/>
            </a:effectLst>
          </p:spPr>
        </p:pic>
        <p:sp>
          <p:nvSpPr>
            <p:cNvPr id="7" name="TextBox 6"/>
            <p:cNvSpPr txBox="1"/>
            <p:nvPr/>
          </p:nvSpPr>
          <p:spPr>
            <a:xfrm>
              <a:off x="4944307" y="6199110"/>
              <a:ext cx="1620275" cy="584775"/>
            </a:xfrm>
            <a:prstGeom prst="rect">
              <a:avLst/>
            </a:prstGeom>
            <a:noFill/>
          </p:spPr>
          <p:txBody>
            <a:bodyPr wrap="square" rtlCol="0">
              <a:spAutoFit/>
            </a:bodyPr>
            <a:lstStyle/>
            <a:p>
              <a:pPr algn="ctr"/>
              <a:r>
                <a:rPr lang="en-US" sz="1600" i="1" dirty="0" smtClean="0"/>
                <a:t>wireless receiver p/ PC</a:t>
              </a:r>
              <a:endParaRPr lang="pt-BR" sz="1600" i="1"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xfrm>
            <a:off x="2732690" y="274638"/>
            <a:ext cx="5954110" cy="1143000"/>
          </a:xfrm>
        </p:spPr>
        <p:txBody>
          <a:bodyPr/>
          <a:lstStyle/>
          <a:p>
            <a:pPr eaLnBrk="1" hangingPunct="1">
              <a:defRPr/>
            </a:pPr>
            <a:r>
              <a:rPr lang="en-US" dirty="0" smtClean="0">
                <a:solidFill>
                  <a:srgbClr val="FFC000"/>
                </a:solidFill>
              </a:rPr>
              <a:t>XNA Framework</a:t>
            </a:r>
            <a:r>
              <a:rPr lang="en-US" dirty="0">
                <a:solidFill>
                  <a:srgbClr val="FFC000"/>
                </a:solidFill>
              </a:rPr>
              <a:t/>
            </a:r>
            <a:br>
              <a:rPr lang="en-US" dirty="0">
                <a:solidFill>
                  <a:srgbClr val="FFC000"/>
                </a:solidFill>
              </a:rPr>
            </a:br>
            <a:r>
              <a:rPr lang="en-US" sz="3600" dirty="0" smtClean="0">
                <a:solidFill>
                  <a:srgbClr val="FFC000"/>
                </a:solidFill>
              </a:rPr>
              <a:t>Input</a:t>
            </a:r>
            <a:endParaRPr lang="en-US" sz="3600" dirty="0">
              <a:solidFill>
                <a:srgbClr val="FFC000"/>
              </a:solidFill>
            </a:endParaRPr>
          </a:p>
        </p:txBody>
      </p:sp>
      <p:sp>
        <p:nvSpPr>
          <p:cNvPr id="15" name="Text Placeholder 14"/>
          <p:cNvSpPr>
            <a:spLocks noGrp="1"/>
          </p:cNvSpPr>
          <p:nvPr>
            <p:ph type="body" idx="1"/>
          </p:nvPr>
        </p:nvSpPr>
        <p:spPr>
          <a:xfrm>
            <a:off x="4703081" y="2159215"/>
            <a:ext cx="4041775" cy="424732"/>
          </a:xfrm>
        </p:spPr>
        <p:txBody>
          <a:bodyPr/>
          <a:lstStyle/>
          <a:p>
            <a:r>
              <a:rPr lang="pt-BR" dirty="0" smtClean="0"/>
              <a:t>Xbox 360 </a:t>
            </a:r>
            <a:r>
              <a:rPr lang="pt-BR" dirty="0" err="1" smtClean="0"/>
              <a:t>controller</a:t>
            </a:r>
            <a:endParaRPr lang="pt-BR" dirty="0">
              <a:solidFill>
                <a:srgbClr val="FFFF00"/>
              </a:solidFill>
            </a:endParaRPr>
          </a:p>
        </p:txBody>
      </p:sp>
      <p:sp>
        <p:nvSpPr>
          <p:cNvPr id="16" name="Content Placeholder 15"/>
          <p:cNvSpPr>
            <a:spLocks noGrp="1"/>
          </p:cNvSpPr>
          <p:nvPr>
            <p:ph sz="half" idx="2"/>
          </p:nvPr>
        </p:nvSpPr>
        <p:spPr>
          <a:xfrm>
            <a:off x="4703081" y="2798977"/>
            <a:ext cx="4440925" cy="2973122"/>
          </a:xfrm>
        </p:spPr>
        <p:txBody>
          <a:bodyPr/>
          <a:lstStyle/>
          <a:p>
            <a:r>
              <a:rPr lang="pt-BR" dirty="0" smtClean="0"/>
              <a:t>11 botões</a:t>
            </a:r>
          </a:p>
          <a:p>
            <a:r>
              <a:rPr lang="pt-BR" dirty="0" smtClean="0"/>
              <a:t>2 </a:t>
            </a:r>
            <a:r>
              <a:rPr lang="pt-BR" dirty="0" err="1" smtClean="0"/>
              <a:t>triggers</a:t>
            </a:r>
            <a:r>
              <a:rPr lang="pt-BR" dirty="0" smtClean="0"/>
              <a:t> (alavancas)</a:t>
            </a:r>
          </a:p>
          <a:p>
            <a:r>
              <a:rPr lang="pt-BR" dirty="0" smtClean="0"/>
              <a:t>2 direcionais analógicos</a:t>
            </a:r>
          </a:p>
          <a:p>
            <a:r>
              <a:rPr lang="pt-BR" dirty="0" smtClean="0"/>
              <a:t>1 direcional digital</a:t>
            </a:r>
          </a:p>
          <a:p>
            <a:r>
              <a:rPr lang="pt-BR" dirty="0" smtClean="0"/>
              <a:t>Dois motores de vibração</a:t>
            </a:r>
          </a:p>
          <a:p>
            <a:endParaRPr lang="pt-BR" dirty="0" smtClean="0"/>
          </a:p>
        </p:txBody>
      </p:sp>
      <p:grpSp>
        <p:nvGrpSpPr>
          <p:cNvPr id="14" name="Group 13"/>
          <p:cNvGrpSpPr/>
          <p:nvPr/>
        </p:nvGrpSpPr>
        <p:grpSpPr>
          <a:xfrm>
            <a:off x="217714" y="1611086"/>
            <a:ext cx="4354286" cy="4862285"/>
            <a:chOff x="217714" y="1611086"/>
            <a:chExt cx="4354286" cy="4862285"/>
          </a:xfrm>
        </p:grpSpPr>
        <p:sp>
          <p:nvSpPr>
            <p:cNvPr id="11" name="Oval 10"/>
            <p:cNvSpPr/>
            <p:nvPr/>
          </p:nvSpPr>
          <p:spPr bwMode="auto">
            <a:xfrm>
              <a:off x="217714" y="1611086"/>
              <a:ext cx="4354286" cy="4862285"/>
            </a:xfrm>
            <a:prstGeom prst="ellipse">
              <a:avLst/>
            </a:prstGeom>
            <a:solidFill>
              <a:srgbClr val="FFFFFF"/>
            </a:solidFill>
            <a:ln w="12700" cap="flat" cmpd="sng" algn="ctr">
              <a:noFill/>
              <a:prstDash val="solid"/>
              <a:round/>
              <a:headEnd type="none" w="med" len="med"/>
              <a:tailEnd type="none" w="med" len="med"/>
            </a:ln>
            <a:effectLst>
              <a:softEdge rad="63500"/>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smtClean="0">
                <a:ln>
                  <a:noFill/>
                </a:ln>
                <a:solidFill>
                  <a:schemeClr val="tx1"/>
                </a:solidFill>
                <a:effectLst/>
                <a:latin typeface="Trebuchet MS" pitchFamily="34" charset="0"/>
              </a:endParaRPr>
            </a:p>
          </p:txBody>
        </p:sp>
        <p:pic>
          <p:nvPicPr>
            <p:cNvPr id="10" name="Picture 9" descr="xboxController.png"/>
            <p:cNvPicPr>
              <a:picLocks noChangeAspect="1"/>
            </p:cNvPicPr>
            <p:nvPr/>
          </p:nvPicPr>
          <p:blipFill>
            <a:blip r:embed="rId3"/>
            <a:srcRect b="2964"/>
            <a:stretch>
              <a:fillRect/>
            </a:stretch>
          </p:blipFill>
          <p:spPr>
            <a:xfrm>
              <a:off x="805987" y="1975281"/>
              <a:ext cx="3163099" cy="3990090"/>
            </a:xfrm>
            <a:prstGeom prst="rect">
              <a:avLst/>
            </a:prstGeom>
          </p:spPr>
        </p:pic>
      </p:grpSp>
      <p:sp>
        <p:nvSpPr>
          <p:cNvPr id="13" name="Rectangle 5"/>
          <p:cNvSpPr>
            <a:spLocks noChangeArrowheads="1"/>
          </p:cNvSpPr>
          <p:nvPr/>
        </p:nvSpPr>
        <p:spPr bwMode="invGray">
          <a:xfrm>
            <a:off x="2237469" y="6059923"/>
            <a:ext cx="6761392" cy="645671"/>
          </a:xfrm>
          <a:prstGeom prst="rect">
            <a:avLst/>
          </a:prstGeom>
          <a:solidFill>
            <a:schemeClr val="bg1">
              <a:alpha val="79999"/>
            </a:schemeClr>
          </a:solidFill>
          <a:ln w="12700" algn="ctr">
            <a:solidFill>
              <a:schemeClr val="accent1"/>
            </a:solidFill>
            <a:miter lim="800000"/>
            <a:headEnd/>
            <a:tailEnd/>
          </a:ln>
        </p:spPr>
        <p:txBody>
          <a:bodyPr wrap="none" lIns="182880" tIns="182880" rIns="182880"/>
          <a:lstStyle/>
          <a:p>
            <a:r>
              <a:rPr lang="pt-BR" b="1" noProof="1" smtClean="0"/>
              <a:t>GamePadState state = GamePad.GetState(PlayerIndex.One);</a:t>
            </a:r>
            <a:endParaRPr lang="en-GB" b="1" noProof="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Effect transition="in" filter="fade">
                                      <p:cBhvr>
                                        <p:cTn id="13" dur="500"/>
                                        <p:tgtEl>
                                          <p:spTgt spid="1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xEl>
                                              <p:pRg st="2" end="2"/>
                                            </p:txEl>
                                          </p:spTgt>
                                        </p:tgtEl>
                                        <p:attrNameLst>
                                          <p:attrName>style.visibility</p:attrName>
                                        </p:attrNameLst>
                                      </p:cBhvr>
                                      <p:to>
                                        <p:strVal val="visible"/>
                                      </p:to>
                                    </p:set>
                                    <p:animEffect transition="in" filter="fade">
                                      <p:cBhvr>
                                        <p:cTn id="16" dur="500"/>
                                        <p:tgtEl>
                                          <p:spTgt spid="16">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fade">
                                      <p:cBhvr>
                                        <p:cTn id="19" dur="500"/>
                                        <p:tgtEl>
                                          <p:spTgt spid="16">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fade">
                                      <p:cBhvr>
                                        <p:cTn id="22" dur="500"/>
                                        <p:tgtEl>
                                          <p:spTgt spid="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txBox="1">
            <a:spLocks noChangeArrowheads="1"/>
          </p:cNvSpPr>
          <p:nvPr/>
        </p:nvSpPr>
        <p:spPr>
          <a:xfrm>
            <a:off x="819808" y="228600"/>
            <a:ext cx="7943192" cy="1244600"/>
          </a:xfrm>
          <a:prstGeom prst="rect">
            <a:avLst/>
          </a:prstGeom>
        </p:spPr>
        <p:txBody>
          <a:bodyPr/>
          <a:lstStyle/>
          <a:p>
            <a:pPr>
              <a:lnSpc>
                <a:spcPct val="90000"/>
              </a:lnSpc>
              <a:defRPr/>
            </a:pPr>
            <a:r>
              <a:rPr lang="en-US" sz="4800" kern="0" dirty="0">
                <a:gradFill flip="none" rotWithShape="1">
                  <a:gsLst>
                    <a:gs pos="0">
                      <a:srgbClr val="F2C160">
                        <a:shade val="30000"/>
                        <a:satMod val="115000"/>
                      </a:srgbClr>
                    </a:gs>
                    <a:gs pos="50000">
                      <a:srgbClr val="F2C160">
                        <a:shade val="67500"/>
                        <a:satMod val="115000"/>
                      </a:srgbClr>
                    </a:gs>
                    <a:gs pos="100000">
                      <a:srgbClr val="F2C160">
                        <a:shade val="100000"/>
                        <a:satMod val="115000"/>
                      </a:srgbClr>
                    </a:gs>
                  </a:gsLst>
                  <a:lin ang="16200000" scaled="1"/>
                  <a:tileRect/>
                </a:gradFill>
                <a:effectLst>
                  <a:outerShdw blurRad="38100" dist="38100" dir="2700000" algn="tl">
                    <a:srgbClr val="000000"/>
                  </a:outerShdw>
                </a:effectLst>
                <a:latin typeface="+mj-lt"/>
                <a:ea typeface="+mj-ea"/>
                <a:cs typeface="+mj-cs"/>
              </a:rPr>
              <a:t>XNA Framework</a:t>
            </a:r>
          </a:p>
          <a:p>
            <a:pPr>
              <a:lnSpc>
                <a:spcPct val="90000"/>
              </a:lnSpc>
              <a:defRPr/>
            </a:pPr>
            <a:r>
              <a:rPr lang="en-US" sz="3600" kern="0" dirty="0" err="1" smtClean="0">
                <a:solidFill>
                  <a:srgbClr val="FFC000"/>
                </a:solidFill>
                <a:effectLst>
                  <a:outerShdw blurRad="38100" dist="38100" dir="2700000" algn="tl">
                    <a:srgbClr val="000000"/>
                  </a:outerShdw>
                </a:effectLst>
                <a:latin typeface="+mj-lt"/>
                <a:ea typeface="+mj-ea"/>
                <a:cs typeface="+mj-cs"/>
              </a:rPr>
              <a:t>Camadas</a:t>
            </a:r>
            <a:endParaRPr lang="en-US" sz="3600" kern="0" dirty="0">
              <a:solidFill>
                <a:srgbClr val="FFC000"/>
              </a:solidFill>
              <a:effectLst>
                <a:outerShdw blurRad="38100" dist="38100" dir="2700000" algn="tl">
                  <a:srgbClr val="000000"/>
                </a:outerShdw>
              </a:effectLst>
              <a:latin typeface="+mj-lt"/>
              <a:ea typeface="+mj-ea"/>
              <a:cs typeface="+mj-cs"/>
            </a:endParaRPr>
          </a:p>
        </p:txBody>
      </p:sp>
      <p:grpSp>
        <p:nvGrpSpPr>
          <p:cNvPr id="2" name="Group 87"/>
          <p:cNvGrpSpPr/>
          <p:nvPr/>
        </p:nvGrpSpPr>
        <p:grpSpPr>
          <a:xfrm>
            <a:off x="1235090" y="2575745"/>
            <a:ext cx="7593600" cy="1155478"/>
            <a:chOff x="688975" y="2282825"/>
            <a:chExt cx="7769225" cy="1143000"/>
          </a:xfrm>
          <a:scene3d>
            <a:camera prst="orthographicFront">
              <a:rot lat="0" lon="0" rev="0"/>
            </a:camera>
            <a:lightRig rig="balanced" dir="t">
              <a:rot lat="0" lon="0" rev="8700000"/>
            </a:lightRig>
          </a:scene3d>
        </p:grpSpPr>
        <p:sp>
          <p:nvSpPr>
            <p:cNvPr id="39" name="Rounded Rectangle 48196"/>
            <p:cNvSpPr>
              <a:spLocks noChangeArrowheads="1"/>
            </p:cNvSpPr>
            <p:nvPr/>
          </p:nvSpPr>
          <p:spPr bwMode="auto">
            <a:xfrm>
              <a:off x="688975" y="2282825"/>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smtClean="0">
                  <a:solidFill>
                    <a:schemeClr val="accent2"/>
                  </a:solidFill>
                  <a:effectLst>
                    <a:outerShdw blurRad="38100" dist="38100" dir="2700000" algn="tl">
                      <a:srgbClr val="000000"/>
                    </a:outerShdw>
                  </a:effectLst>
                  <a:cs typeface="+mn-cs"/>
                </a:rPr>
                <a:t>Framework</a:t>
              </a:r>
            </a:p>
            <a:p>
              <a:pPr>
                <a:defRPr/>
              </a:pPr>
              <a:r>
                <a:rPr lang="en-US" sz="1600" b="1" dirty="0" smtClean="0">
                  <a:solidFill>
                    <a:schemeClr val="accent2"/>
                  </a:solidFill>
                  <a:effectLst>
                    <a:outerShdw blurRad="38100" dist="38100" dir="2700000" algn="tl">
                      <a:srgbClr val="000000"/>
                    </a:outerShdw>
                  </a:effectLst>
                </a:rPr>
                <a:t>(</a:t>
              </a:r>
              <a:r>
                <a:rPr lang="en-US" sz="1600" b="1" dirty="0" err="1" smtClean="0">
                  <a:solidFill>
                    <a:schemeClr val="accent2"/>
                  </a:solidFill>
                  <a:effectLst>
                    <a:outerShdw blurRad="38100" dist="38100" dir="2700000" algn="tl">
                      <a:srgbClr val="000000"/>
                    </a:outerShdw>
                  </a:effectLst>
                </a:rPr>
                <a:t>extensões</a:t>
              </a:r>
              <a:r>
                <a:rPr lang="en-US" sz="1600" b="1" dirty="0" smtClean="0">
                  <a:solidFill>
                    <a:schemeClr val="accent2"/>
                  </a:solidFill>
                  <a:effectLst>
                    <a:outerShdw blurRad="38100" dist="38100" dir="2700000" algn="tl">
                      <a:srgbClr val="000000"/>
                    </a:outerShdw>
                  </a:effectLst>
                </a:rPr>
                <a:t>)</a:t>
              </a:r>
              <a:endParaRPr lang="en-US" sz="1600" b="1" dirty="0">
                <a:solidFill>
                  <a:schemeClr val="accent2"/>
                </a:solidFill>
                <a:effectLst>
                  <a:outerShdw blurRad="38100" dist="38100" dir="2700000" algn="tl">
                    <a:srgbClr val="000000"/>
                  </a:outerShdw>
                </a:effectLst>
                <a:cs typeface="+mn-cs"/>
              </a:endParaRPr>
            </a:p>
          </p:txBody>
        </p:sp>
        <p:grpSp>
          <p:nvGrpSpPr>
            <p:cNvPr id="3" name="Group 83"/>
            <p:cNvGrpSpPr/>
            <p:nvPr/>
          </p:nvGrpSpPr>
          <p:grpSpPr>
            <a:xfrm>
              <a:off x="2181227" y="2495549"/>
              <a:ext cx="6172198" cy="733425"/>
              <a:chOff x="2181227" y="2495549"/>
              <a:chExt cx="6172198" cy="733425"/>
            </a:xfrm>
          </p:grpSpPr>
          <p:sp>
            <p:nvSpPr>
              <p:cNvPr id="41" name="Rounded Rectangle 63"/>
              <p:cNvSpPr/>
              <p:nvPr/>
            </p:nvSpPr>
            <p:spPr bwMode="auto">
              <a:xfrm>
                <a:off x="2181227" y="2495549"/>
                <a:ext cx="2971800" cy="733425"/>
              </a:xfrm>
              <a:prstGeom prst="roundRect">
                <a:avLst/>
              </a:prstGeom>
              <a:gradFill flip="none" rotWithShape="1">
                <a:gsLst>
                  <a:gs pos="0">
                    <a:srgbClr val="00B050">
                      <a:shade val="30000"/>
                      <a:satMod val="115000"/>
                      <a:alpha val="2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prstClr val="black">
                          <a:alpha val="70000"/>
                        </a:prstClr>
                      </a:outerShdw>
                    </a:effectLst>
                    <a:cs typeface="+mn-cs"/>
                  </a:rPr>
                  <a:t>Modelo</a:t>
                </a:r>
                <a:r>
                  <a:rPr lang="en-US" sz="1600" dirty="0" smtClean="0">
                    <a:effectLst>
                      <a:outerShdw blurRad="50800" dist="38100" dir="2700000" algn="tl" rotWithShape="0">
                        <a:prstClr val="black">
                          <a:alpha val="70000"/>
                        </a:prstClr>
                      </a:outerShdw>
                    </a:effectLst>
                    <a:cs typeface="+mn-cs"/>
                  </a:rPr>
                  <a:t> de </a:t>
                </a:r>
                <a:r>
                  <a:rPr lang="en-US" sz="1600" dirty="0" err="1" smtClean="0">
                    <a:effectLst>
                      <a:outerShdw blurRad="50800" dist="38100" dir="2700000" algn="tl" rotWithShape="0">
                        <a:prstClr val="black">
                          <a:alpha val="70000"/>
                        </a:prstClr>
                      </a:outerShdw>
                    </a:effectLst>
                    <a:cs typeface="+mn-cs"/>
                  </a:rPr>
                  <a:t>Aplicação</a:t>
                </a:r>
                <a:endParaRPr lang="en-US" sz="1600" dirty="0">
                  <a:effectLst>
                    <a:outerShdw blurRad="50800" dist="38100" dir="2700000" algn="tl" rotWithShape="0">
                      <a:prstClr val="black">
                        <a:alpha val="70000"/>
                      </a:prstClr>
                    </a:outerShdw>
                  </a:effectLst>
                  <a:cs typeface="+mn-cs"/>
                </a:endParaRPr>
              </a:p>
            </p:txBody>
          </p:sp>
          <p:sp>
            <p:nvSpPr>
              <p:cNvPr id="42" name="Rounded Rectangle 64"/>
              <p:cNvSpPr/>
              <p:nvPr/>
            </p:nvSpPr>
            <p:spPr bwMode="auto">
              <a:xfrm>
                <a:off x="5381625" y="2495549"/>
                <a:ext cx="2971800"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smtClean="0">
                    <a:effectLst>
                      <a:outerShdw blurRad="50800" dist="38100" dir="2700000" algn="tl" rotWithShape="0">
                        <a:prstClr val="black">
                          <a:alpha val="70000"/>
                        </a:prstClr>
                      </a:outerShdw>
                    </a:effectLst>
                    <a:cs typeface="+mn-cs"/>
                  </a:rPr>
                  <a:t>Pipeline de </a:t>
                </a:r>
                <a:r>
                  <a:rPr lang="en-US" sz="1600" dirty="0" err="1" smtClean="0">
                    <a:effectLst>
                      <a:outerShdw blurRad="50800" dist="38100" dir="2700000" algn="tl" rotWithShape="0">
                        <a:prstClr val="black">
                          <a:alpha val="70000"/>
                        </a:prstClr>
                      </a:outerShdw>
                    </a:effectLst>
                  </a:rPr>
                  <a:t>C</a:t>
                </a:r>
                <a:r>
                  <a:rPr lang="en-US" sz="1600" dirty="0" err="1" smtClean="0">
                    <a:effectLst>
                      <a:outerShdw blurRad="50800" dist="38100" dir="2700000" algn="tl" rotWithShape="0">
                        <a:prstClr val="black">
                          <a:alpha val="70000"/>
                        </a:prstClr>
                      </a:outerShdw>
                    </a:effectLst>
                    <a:cs typeface="+mn-cs"/>
                  </a:rPr>
                  <a:t>onteúdo</a:t>
                </a:r>
                <a:r>
                  <a:rPr lang="en-US" sz="1600" dirty="0" smtClean="0">
                    <a:effectLst>
                      <a:outerShdw blurRad="50800" dist="38100" dir="2700000" algn="tl" rotWithShape="0">
                        <a:prstClr val="black">
                          <a:alpha val="70000"/>
                        </a:prstClr>
                      </a:outerShdw>
                    </a:effectLst>
                    <a:cs typeface="+mn-cs"/>
                  </a:rPr>
                  <a:t/>
                </a:r>
                <a:br>
                  <a:rPr lang="en-US" sz="1600" dirty="0" smtClean="0">
                    <a:effectLst>
                      <a:outerShdw blurRad="50800" dist="38100" dir="2700000" algn="tl" rotWithShape="0">
                        <a:prstClr val="black">
                          <a:alpha val="70000"/>
                        </a:prstClr>
                      </a:outerShdw>
                    </a:effectLst>
                    <a:cs typeface="+mn-cs"/>
                  </a:rPr>
                </a:br>
                <a:r>
                  <a:rPr lang="en-US" sz="1600" dirty="0" smtClean="0">
                    <a:effectLst>
                      <a:outerShdw blurRad="50800" dist="38100" dir="2700000" algn="tl" rotWithShape="0">
                        <a:prstClr val="black">
                          <a:alpha val="70000"/>
                        </a:prstClr>
                      </a:outerShdw>
                    </a:effectLst>
                    <a:cs typeface="+mn-cs"/>
                  </a:rPr>
                  <a:t>(</a:t>
                </a:r>
                <a:r>
                  <a:rPr lang="en-US" sz="1600" i="1" dirty="0" smtClean="0">
                    <a:effectLst>
                      <a:outerShdw blurRad="50800" dist="38100" dir="2700000" algn="tl" rotWithShape="0">
                        <a:prstClr val="black">
                          <a:alpha val="70000"/>
                        </a:prstClr>
                      </a:outerShdw>
                    </a:effectLst>
                    <a:cs typeface="+mn-cs"/>
                  </a:rPr>
                  <a:t>content pipeline</a:t>
                </a:r>
                <a:r>
                  <a:rPr lang="en-US" sz="1600" dirty="0" smtClean="0">
                    <a:effectLst>
                      <a:outerShdw blurRad="50800" dist="38100" dir="2700000" algn="tl" rotWithShape="0">
                        <a:prstClr val="black">
                          <a:alpha val="70000"/>
                        </a:prstClr>
                      </a:outerShdw>
                    </a:effectLst>
                    <a:cs typeface="+mn-cs"/>
                  </a:rPr>
                  <a:t>)</a:t>
                </a:r>
                <a:endParaRPr lang="en-US" sz="1600" dirty="0">
                  <a:effectLst>
                    <a:outerShdw blurRad="50800" dist="38100" dir="2700000" algn="tl" rotWithShape="0">
                      <a:prstClr val="black">
                        <a:alpha val="70000"/>
                      </a:prstClr>
                    </a:outerShdw>
                  </a:effectLst>
                  <a:cs typeface="+mn-cs"/>
                </a:endParaRPr>
              </a:p>
            </p:txBody>
          </p:sp>
        </p:grpSp>
      </p:grpSp>
      <p:grpSp>
        <p:nvGrpSpPr>
          <p:cNvPr id="4" name="Grupo 63"/>
          <p:cNvGrpSpPr/>
          <p:nvPr/>
        </p:nvGrpSpPr>
        <p:grpSpPr>
          <a:xfrm>
            <a:off x="1235090" y="3774558"/>
            <a:ext cx="7593600" cy="1155478"/>
            <a:chOff x="1235090" y="3774558"/>
            <a:chExt cx="7593600" cy="1155478"/>
          </a:xfrm>
        </p:grpSpPr>
        <p:sp>
          <p:nvSpPr>
            <p:cNvPr id="44" name="Rounded Rectangle 48195"/>
            <p:cNvSpPr>
              <a:spLocks noChangeArrowheads="1"/>
            </p:cNvSpPr>
            <p:nvPr/>
          </p:nvSpPr>
          <p:spPr bwMode="auto">
            <a:xfrm>
              <a:off x="1235090" y="3774558"/>
              <a:ext cx="7593600" cy="1155478"/>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rstMaterial="clear">
              <a:bevelT h="63500"/>
            </a:sp3d>
          </p:spPr>
          <p:txBody>
            <a:bodyPr wrap="none" anchor="ctr"/>
            <a:lstStyle/>
            <a:p>
              <a:pPr>
                <a:defRPr/>
              </a:pPr>
              <a:r>
                <a:rPr lang="en-US" sz="1600" b="1" dirty="0" smtClean="0">
                  <a:solidFill>
                    <a:schemeClr val="accent2"/>
                  </a:solidFill>
                  <a:effectLst>
                    <a:outerShdw blurRad="38100" dist="38100" dir="2700000" algn="tl">
                      <a:srgbClr val="000000"/>
                    </a:outerShdw>
                  </a:effectLst>
                  <a:cs typeface="+mn-cs"/>
                </a:rPr>
                <a:t>Framework</a:t>
              </a:r>
            </a:p>
            <a:p>
              <a:pPr>
                <a:defRPr/>
              </a:pPr>
              <a:r>
                <a:rPr lang="en-US" sz="1600" b="1" dirty="0" smtClean="0">
                  <a:solidFill>
                    <a:schemeClr val="accent2"/>
                  </a:solidFill>
                  <a:effectLst>
                    <a:outerShdw blurRad="38100" dist="38100" dir="2700000" algn="tl">
                      <a:srgbClr val="000000"/>
                    </a:outerShdw>
                  </a:effectLst>
                </a:rPr>
                <a:t>(</a:t>
              </a:r>
              <a:r>
                <a:rPr lang="en-US" sz="1600" b="1" dirty="0" err="1" smtClean="0">
                  <a:solidFill>
                    <a:schemeClr val="accent2"/>
                  </a:solidFill>
                  <a:effectLst>
                    <a:outerShdw blurRad="38100" dist="38100" dir="2700000" algn="tl">
                      <a:srgbClr val="000000"/>
                    </a:outerShdw>
                  </a:effectLst>
                </a:rPr>
                <a:t>núcleo</a:t>
              </a:r>
              <a:r>
                <a:rPr lang="en-US" sz="1600" b="1" dirty="0" smtClean="0">
                  <a:solidFill>
                    <a:schemeClr val="accent2"/>
                  </a:solidFill>
                  <a:effectLst>
                    <a:outerShdw blurRad="38100" dist="38100" dir="2700000" algn="tl">
                      <a:srgbClr val="000000"/>
                    </a:outerShdw>
                  </a:effectLst>
                </a:rPr>
                <a:t>)</a:t>
              </a:r>
              <a:endParaRPr lang="en-US" sz="1600" b="1" dirty="0">
                <a:solidFill>
                  <a:schemeClr val="accent2"/>
                </a:solidFill>
                <a:effectLst>
                  <a:outerShdw blurRad="38100" dist="38100" dir="2700000" algn="tl">
                    <a:srgbClr val="000000"/>
                  </a:outerShdw>
                </a:effectLst>
                <a:cs typeface="+mn-cs"/>
              </a:endParaRPr>
            </a:p>
          </p:txBody>
        </p:sp>
        <p:grpSp>
          <p:nvGrpSpPr>
            <p:cNvPr id="5" name="Group 82"/>
            <p:cNvGrpSpPr/>
            <p:nvPr/>
          </p:nvGrpSpPr>
          <p:grpSpPr>
            <a:xfrm>
              <a:off x="2499305" y="3975163"/>
              <a:ext cx="6290545" cy="750017"/>
              <a:chOff x="2181227" y="3781424"/>
              <a:chExt cx="7425223" cy="741917"/>
            </a:xfrm>
            <a:scene3d>
              <a:camera prst="orthographicFront">
                <a:rot lat="0" lon="0" rev="0"/>
              </a:camera>
              <a:lightRig rig="balanced" dir="t">
                <a:rot lat="0" lon="0" rev="8700000"/>
              </a:lightRig>
            </a:scene3d>
          </p:grpSpPr>
          <p:sp>
            <p:nvSpPr>
              <p:cNvPr id="46" name="Rounded Rectangle 65"/>
              <p:cNvSpPr/>
              <p:nvPr/>
            </p:nvSpPr>
            <p:spPr bwMode="auto">
              <a:xfrm>
                <a:off x="2181227"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Graphics</a:t>
                </a:r>
              </a:p>
            </p:txBody>
          </p:sp>
          <p:sp>
            <p:nvSpPr>
              <p:cNvPr id="47" name="Rounded Rectangle 66"/>
              <p:cNvSpPr/>
              <p:nvPr/>
            </p:nvSpPr>
            <p:spPr bwMode="auto">
              <a:xfrm>
                <a:off x="3436146"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Audio</a:t>
                </a:r>
              </a:p>
            </p:txBody>
          </p:sp>
          <p:sp>
            <p:nvSpPr>
              <p:cNvPr id="48" name="Rounded Rectangle 67"/>
              <p:cNvSpPr/>
              <p:nvPr/>
            </p:nvSpPr>
            <p:spPr bwMode="auto">
              <a:xfrm>
                <a:off x="4691065"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Input</a:t>
                </a:r>
              </a:p>
            </p:txBody>
          </p:sp>
          <p:sp>
            <p:nvSpPr>
              <p:cNvPr id="49" name="Rounded Rectangle 68"/>
              <p:cNvSpPr/>
              <p:nvPr/>
            </p:nvSpPr>
            <p:spPr bwMode="auto">
              <a:xfrm>
                <a:off x="5945984"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Math</a:t>
                </a:r>
              </a:p>
            </p:txBody>
          </p:sp>
          <p:sp>
            <p:nvSpPr>
              <p:cNvPr id="50" name="Rounded Rectangle 69"/>
              <p:cNvSpPr/>
              <p:nvPr/>
            </p:nvSpPr>
            <p:spPr bwMode="auto">
              <a:xfrm>
                <a:off x="7200902"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Storage</a:t>
                </a:r>
              </a:p>
            </p:txBody>
          </p:sp>
          <p:sp>
            <p:nvSpPr>
              <p:cNvPr id="36" name="Rounded Rectangle 69"/>
              <p:cNvSpPr/>
              <p:nvPr/>
            </p:nvSpPr>
            <p:spPr bwMode="auto">
              <a:xfrm>
                <a:off x="8453927" y="3791821"/>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smtClean="0">
                    <a:effectLst>
                      <a:outerShdw blurRad="50800" dist="38100" dir="2700000" algn="tl" rotWithShape="0">
                        <a:schemeClr val="bg2">
                          <a:alpha val="70000"/>
                        </a:schemeClr>
                      </a:outerShdw>
                    </a:effectLst>
                    <a:cs typeface="+mn-cs"/>
                  </a:rPr>
                  <a:t>Network</a:t>
                </a:r>
                <a:endParaRPr lang="en-US" sz="1600" dirty="0">
                  <a:effectLst>
                    <a:outerShdw blurRad="50800" dist="38100" dir="2700000" algn="tl" rotWithShape="0">
                      <a:schemeClr val="bg2">
                        <a:alpha val="70000"/>
                      </a:schemeClr>
                    </a:outerShdw>
                  </a:effectLst>
                  <a:cs typeface="+mn-cs"/>
                </a:endParaRPr>
              </a:p>
            </p:txBody>
          </p:sp>
        </p:grpSp>
      </p:grpSp>
      <p:grpSp>
        <p:nvGrpSpPr>
          <p:cNvPr id="6" name="Group 85"/>
          <p:cNvGrpSpPr/>
          <p:nvPr/>
        </p:nvGrpSpPr>
        <p:grpSpPr>
          <a:xfrm>
            <a:off x="1235090" y="4973370"/>
            <a:ext cx="7614620" cy="1155478"/>
            <a:chOff x="688975" y="4883150"/>
            <a:chExt cx="7769225" cy="1143000"/>
          </a:xfrm>
          <a:scene3d>
            <a:camera prst="orthographicFront">
              <a:rot lat="0" lon="0" rev="0"/>
            </a:camera>
            <a:lightRig rig="balanced" dir="t">
              <a:rot lat="0" lon="0" rev="8700000"/>
            </a:lightRig>
          </a:scene3d>
        </p:grpSpPr>
        <p:sp>
          <p:nvSpPr>
            <p:cNvPr id="52" name="Rounded Rectangle 48194"/>
            <p:cNvSpPr>
              <a:spLocks noChangeArrowheads="1"/>
            </p:cNvSpPr>
            <p:nvPr/>
          </p:nvSpPr>
          <p:spPr bwMode="auto">
            <a:xfrm>
              <a:off x="688975" y="4883150"/>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err="1" smtClean="0">
                  <a:solidFill>
                    <a:schemeClr val="accent2"/>
                  </a:solidFill>
                  <a:effectLst>
                    <a:outerShdw blurRad="38100" dist="38100" dir="2700000" algn="tl">
                      <a:srgbClr val="000000"/>
                    </a:outerShdw>
                  </a:effectLst>
                  <a:cs typeface="+mn-cs"/>
                </a:rPr>
                <a:t>Plataforma</a:t>
              </a:r>
              <a:endParaRPr lang="en-US" sz="1600" dirty="0">
                <a:solidFill>
                  <a:schemeClr val="accent2"/>
                </a:solidFill>
                <a:latin typeface="Arial" charset="0"/>
                <a:cs typeface="+mn-cs"/>
              </a:endParaRPr>
            </a:p>
          </p:txBody>
        </p:sp>
        <p:grpSp>
          <p:nvGrpSpPr>
            <p:cNvPr id="7" name="Group 81"/>
            <p:cNvGrpSpPr/>
            <p:nvPr/>
          </p:nvGrpSpPr>
          <p:grpSpPr>
            <a:xfrm>
              <a:off x="2181227" y="5095875"/>
              <a:ext cx="6172198" cy="731520"/>
              <a:chOff x="2181227" y="5095875"/>
              <a:chExt cx="6172198" cy="731520"/>
            </a:xfrm>
          </p:grpSpPr>
          <p:sp>
            <p:nvSpPr>
              <p:cNvPr id="54" name="Rounded Rectangle 70"/>
              <p:cNvSpPr/>
              <p:nvPr/>
            </p:nvSpPr>
            <p:spPr bwMode="auto">
              <a:xfrm>
                <a:off x="218122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Direct3D</a:t>
                </a:r>
              </a:p>
            </p:txBody>
          </p:sp>
          <p:sp>
            <p:nvSpPr>
              <p:cNvPr id="55" name="Rounded Rectangle 71"/>
              <p:cNvSpPr/>
              <p:nvPr/>
            </p:nvSpPr>
            <p:spPr bwMode="auto">
              <a:xfrm>
                <a:off x="377507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XACT</a:t>
                </a:r>
              </a:p>
            </p:txBody>
          </p:sp>
          <p:sp>
            <p:nvSpPr>
              <p:cNvPr id="56" name="Rounded Rectangle 72"/>
              <p:cNvSpPr/>
              <p:nvPr/>
            </p:nvSpPr>
            <p:spPr bwMode="auto">
              <a:xfrm>
                <a:off x="536892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XINPUT</a:t>
                </a:r>
              </a:p>
            </p:txBody>
          </p:sp>
          <p:sp>
            <p:nvSpPr>
              <p:cNvPr id="57" name="Rounded Rectangle 73"/>
              <p:cNvSpPr/>
              <p:nvPr/>
            </p:nvSpPr>
            <p:spPr bwMode="auto">
              <a:xfrm>
                <a:off x="6962777" y="5095875"/>
                <a:ext cx="139064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XCONTENT</a:t>
                </a:r>
              </a:p>
            </p:txBody>
          </p:sp>
        </p:grpSp>
      </p:grpSp>
      <p:grpSp>
        <p:nvGrpSpPr>
          <p:cNvPr id="8" name="Group 88"/>
          <p:cNvGrpSpPr/>
          <p:nvPr/>
        </p:nvGrpSpPr>
        <p:grpSpPr>
          <a:xfrm>
            <a:off x="1235090" y="1378537"/>
            <a:ext cx="7604110" cy="1155478"/>
            <a:chOff x="688975" y="984250"/>
            <a:chExt cx="7769225" cy="1143000"/>
          </a:xfrm>
          <a:scene3d>
            <a:camera prst="orthographicFront">
              <a:rot lat="0" lon="0" rev="0"/>
            </a:camera>
            <a:lightRig rig="balanced" dir="t">
              <a:rot lat="0" lon="0" rev="8700000"/>
            </a:lightRig>
          </a:scene3d>
        </p:grpSpPr>
        <p:sp>
          <p:nvSpPr>
            <p:cNvPr id="59" name="Rounded Rectangle 48197"/>
            <p:cNvSpPr>
              <a:spLocks noChangeArrowheads="1"/>
            </p:cNvSpPr>
            <p:nvPr/>
          </p:nvSpPr>
          <p:spPr bwMode="auto">
            <a:xfrm>
              <a:off x="688975" y="984250"/>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err="1" smtClean="0">
                  <a:solidFill>
                    <a:schemeClr val="accent2"/>
                  </a:solidFill>
                  <a:effectLst>
                    <a:outerShdw blurRad="38100" dist="38100" dir="2700000" algn="tl">
                      <a:srgbClr val="000000"/>
                    </a:outerShdw>
                  </a:effectLst>
                  <a:cs typeface="+mn-cs"/>
                </a:rPr>
                <a:t>Jogos</a:t>
              </a:r>
              <a:endParaRPr lang="en-US" sz="1600" dirty="0">
                <a:solidFill>
                  <a:schemeClr val="accent2"/>
                </a:solidFill>
                <a:latin typeface="Arial" charset="0"/>
                <a:cs typeface="+mn-cs"/>
              </a:endParaRPr>
            </a:p>
          </p:txBody>
        </p:sp>
        <p:grpSp>
          <p:nvGrpSpPr>
            <p:cNvPr id="9" name="Group 84"/>
            <p:cNvGrpSpPr/>
            <p:nvPr/>
          </p:nvGrpSpPr>
          <p:grpSpPr>
            <a:xfrm>
              <a:off x="2181227" y="1190625"/>
              <a:ext cx="6172198" cy="731520"/>
              <a:chOff x="2181227" y="1190625"/>
              <a:chExt cx="6172198" cy="731520"/>
            </a:xfrm>
          </p:grpSpPr>
          <p:sp>
            <p:nvSpPr>
              <p:cNvPr id="61" name="Rounded Rectangle 74"/>
              <p:cNvSpPr/>
              <p:nvPr/>
            </p:nvSpPr>
            <p:spPr bwMode="auto">
              <a:xfrm>
                <a:off x="2181227" y="119062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Starter Kits</a:t>
                </a:r>
              </a:p>
            </p:txBody>
          </p:sp>
          <p:sp>
            <p:nvSpPr>
              <p:cNvPr id="62" name="Rounded Rectangle 75"/>
              <p:cNvSpPr/>
              <p:nvPr/>
            </p:nvSpPr>
            <p:spPr bwMode="auto">
              <a:xfrm>
                <a:off x="3775330" y="1190625"/>
                <a:ext cx="1389888" cy="73152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Código</a:t>
                </a:r>
                <a:endParaRPr lang="en-US" sz="1600" dirty="0">
                  <a:effectLst>
                    <a:outerShdw blurRad="50800" dist="38100" dir="2700000" algn="tl" rotWithShape="0">
                      <a:schemeClr val="bg2">
                        <a:alpha val="70000"/>
                      </a:schemeClr>
                    </a:outerShdw>
                  </a:effectLst>
                  <a:cs typeface="+mn-cs"/>
                </a:endParaRPr>
              </a:p>
            </p:txBody>
          </p:sp>
          <p:sp>
            <p:nvSpPr>
              <p:cNvPr id="63" name="Rounded Rectangle 76"/>
              <p:cNvSpPr/>
              <p:nvPr/>
            </p:nvSpPr>
            <p:spPr bwMode="auto">
              <a:xfrm>
                <a:off x="5369433" y="1190625"/>
                <a:ext cx="1389888" cy="73152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Conteúdo</a:t>
                </a:r>
                <a:endParaRPr lang="en-US" sz="1600" dirty="0">
                  <a:effectLst>
                    <a:outerShdw blurRad="50800" dist="38100" dir="2700000" algn="tl" rotWithShape="0">
                      <a:schemeClr val="bg2">
                        <a:alpha val="70000"/>
                      </a:schemeClr>
                    </a:outerShdw>
                  </a:effectLst>
                  <a:cs typeface="+mn-cs"/>
                </a:endParaRPr>
              </a:p>
            </p:txBody>
          </p:sp>
          <p:sp>
            <p:nvSpPr>
              <p:cNvPr id="82" name="Rounded Rectangle 77"/>
              <p:cNvSpPr/>
              <p:nvPr/>
            </p:nvSpPr>
            <p:spPr bwMode="auto">
              <a:xfrm>
                <a:off x="6963537" y="1190625"/>
                <a:ext cx="1389888" cy="73152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Componentes</a:t>
                </a:r>
                <a:endParaRPr lang="en-US" sz="1600" dirty="0">
                  <a:effectLst>
                    <a:outerShdw blurRad="50800" dist="38100" dir="2700000" algn="tl" rotWithShape="0">
                      <a:schemeClr val="bg2">
                        <a:alpha val="70000"/>
                      </a:schemeClr>
                    </a:outerShdw>
                  </a:effectLst>
                  <a:cs typeface="+mn-cs"/>
                </a:endParaRPr>
              </a:p>
            </p:txBody>
          </p:sp>
        </p:grpSp>
      </p:grpSp>
      <p:grpSp>
        <p:nvGrpSpPr>
          <p:cNvPr id="10" name="Group 84"/>
          <p:cNvGrpSpPr>
            <a:grpSpLocks/>
          </p:cNvGrpSpPr>
          <p:nvPr/>
        </p:nvGrpSpPr>
        <p:grpSpPr bwMode="auto">
          <a:xfrm>
            <a:off x="1229710" y="6286128"/>
            <a:ext cx="5465380" cy="369111"/>
            <a:chOff x="552450" y="6353175"/>
            <a:chExt cx="5382387" cy="365760"/>
          </a:xfrm>
        </p:grpSpPr>
        <p:sp>
          <p:nvSpPr>
            <p:cNvPr id="85" name="TextBox 8202"/>
            <p:cNvSpPr txBox="1">
              <a:spLocks noChangeArrowheads="1"/>
            </p:cNvSpPr>
            <p:nvPr/>
          </p:nvSpPr>
          <p:spPr bwMode="auto">
            <a:xfrm>
              <a:off x="552450" y="6362721"/>
              <a:ext cx="1122190" cy="335481"/>
            </a:xfrm>
            <a:prstGeom prst="rect">
              <a:avLst/>
            </a:prstGeom>
            <a:noFill/>
            <a:ln w="9525">
              <a:noFill/>
              <a:miter lim="800000"/>
              <a:headEnd/>
              <a:tailEnd/>
            </a:ln>
          </p:spPr>
          <p:txBody>
            <a:bodyPr>
              <a:spAutoFit/>
            </a:bodyPr>
            <a:lstStyle/>
            <a:p>
              <a:pPr algn="ctr">
                <a:defRPr/>
              </a:pPr>
              <a:r>
                <a:rPr lang="en-US" sz="1600" b="1" dirty="0" err="1" smtClean="0">
                  <a:solidFill>
                    <a:schemeClr val="accent2"/>
                  </a:solidFill>
                  <a:effectLst>
                    <a:outerShdw dist="25400" dir="4020000" algn="tl" rotWithShape="0">
                      <a:prstClr val="black"/>
                    </a:outerShdw>
                  </a:effectLst>
                  <a:cs typeface="+mn-cs"/>
                </a:rPr>
                <a:t>L</a:t>
              </a:r>
              <a:r>
                <a:rPr lang="en-US" sz="1400" b="1" dirty="0" err="1" smtClean="0">
                  <a:solidFill>
                    <a:schemeClr val="accent2"/>
                  </a:solidFill>
                  <a:effectLst>
                    <a:outerShdw dist="25400" dir="4020000" algn="tl" rotWithShape="0">
                      <a:prstClr val="black"/>
                    </a:outerShdw>
                  </a:effectLst>
                  <a:cs typeface="+mn-cs"/>
                </a:rPr>
                <a:t>egenda</a:t>
              </a:r>
              <a:endParaRPr lang="en-US" sz="1600" b="1" dirty="0">
                <a:solidFill>
                  <a:schemeClr val="accent2"/>
                </a:solidFill>
                <a:effectLst>
                  <a:outerShdw dist="25400" dir="4020000" algn="tl" rotWithShape="0">
                    <a:prstClr val="black"/>
                  </a:outerShdw>
                </a:effectLst>
                <a:cs typeface="+mn-cs"/>
              </a:endParaRPr>
            </a:p>
          </p:txBody>
        </p:sp>
        <p:sp>
          <p:nvSpPr>
            <p:cNvPr id="86" name="Rounded Rectangle 78"/>
            <p:cNvSpPr/>
            <p:nvPr/>
          </p:nvSpPr>
          <p:spPr bwMode="auto">
            <a:xfrm>
              <a:off x="1590677" y="6353175"/>
              <a:ext cx="1371600" cy="36576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smtClean="0">
                  <a:effectLst>
                    <a:outerShdw blurRad="50800" dist="38100" dir="2700000" algn="tl" rotWithShape="0">
                      <a:schemeClr val="bg2">
                        <a:alpha val="70000"/>
                      </a:schemeClr>
                    </a:outerShdw>
                  </a:effectLst>
                  <a:cs typeface="+mn-cs"/>
                </a:rPr>
                <a:t>XNA  </a:t>
              </a:r>
              <a:r>
                <a:rPr lang="en-US" sz="1200" dirty="0" err="1" smtClean="0">
                  <a:effectLst>
                    <a:outerShdw blurRad="50800" dist="38100" dir="2700000" algn="tl" rotWithShape="0">
                      <a:schemeClr val="bg2">
                        <a:alpha val="70000"/>
                      </a:schemeClr>
                    </a:outerShdw>
                  </a:effectLst>
                  <a:cs typeface="+mn-cs"/>
                </a:rPr>
                <a:t>já</a:t>
              </a:r>
              <a:r>
                <a:rPr lang="en-US" sz="1200" dirty="0" smtClean="0">
                  <a:effectLst>
                    <a:outerShdw blurRad="50800" dist="38100" dir="2700000" algn="tl" rotWithShape="0">
                      <a:schemeClr val="bg2">
                        <a:alpha val="70000"/>
                      </a:schemeClr>
                    </a:outerShdw>
                  </a:effectLst>
                  <a:cs typeface="+mn-cs"/>
                </a:rPr>
                <a:t> </a:t>
              </a:r>
              <a:r>
                <a:rPr lang="en-US" sz="1200" dirty="0" err="1" smtClean="0">
                  <a:effectLst>
                    <a:outerShdw blurRad="50800" dist="38100" dir="2700000" algn="tl" rotWithShape="0">
                      <a:schemeClr val="bg2">
                        <a:alpha val="70000"/>
                      </a:schemeClr>
                    </a:outerShdw>
                  </a:effectLst>
                  <a:cs typeface="+mn-cs"/>
                </a:rPr>
                <a:t>provê</a:t>
              </a:r>
              <a:endParaRPr lang="en-US" sz="1200" dirty="0">
                <a:effectLst>
                  <a:outerShdw blurRad="50800" dist="38100" dir="2700000" algn="tl" rotWithShape="0">
                    <a:schemeClr val="bg2">
                      <a:alpha val="70000"/>
                    </a:schemeClr>
                  </a:outerShdw>
                </a:effectLst>
                <a:cs typeface="+mn-cs"/>
              </a:endParaRPr>
            </a:p>
          </p:txBody>
        </p:sp>
        <p:sp>
          <p:nvSpPr>
            <p:cNvPr id="87" name="Rounded Rectangle 79"/>
            <p:cNvSpPr/>
            <p:nvPr/>
          </p:nvSpPr>
          <p:spPr bwMode="auto">
            <a:xfrm>
              <a:off x="3076957" y="6353175"/>
              <a:ext cx="1371600" cy="36576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err="1" smtClean="0">
                  <a:effectLst>
                    <a:outerShdw blurRad="50800" dist="38100" dir="2700000" algn="tl" rotWithShape="0">
                      <a:schemeClr val="bg2">
                        <a:alpha val="70000"/>
                      </a:schemeClr>
                    </a:outerShdw>
                  </a:effectLst>
                  <a:cs typeface="+mn-cs"/>
                </a:rPr>
                <a:t>Você</a:t>
              </a:r>
              <a:r>
                <a:rPr lang="en-US" sz="1200" dirty="0" smtClean="0">
                  <a:effectLst>
                    <a:outerShdw blurRad="50800" dist="38100" dir="2700000" algn="tl" rotWithShape="0">
                      <a:schemeClr val="bg2">
                        <a:alpha val="70000"/>
                      </a:schemeClr>
                    </a:outerShdw>
                  </a:effectLst>
                  <a:cs typeface="+mn-cs"/>
                </a:rPr>
                <a:t> </a:t>
              </a:r>
              <a:r>
                <a:rPr lang="en-US" sz="1200" dirty="0" err="1" smtClean="0">
                  <a:effectLst>
                    <a:outerShdw blurRad="50800" dist="38100" dir="2700000" algn="tl" rotWithShape="0">
                      <a:schemeClr val="bg2">
                        <a:alpha val="70000"/>
                      </a:schemeClr>
                    </a:outerShdw>
                  </a:effectLst>
                  <a:cs typeface="+mn-cs"/>
                </a:rPr>
                <a:t>cria</a:t>
              </a:r>
              <a:endParaRPr lang="en-US" sz="1200" dirty="0">
                <a:effectLst>
                  <a:outerShdw blurRad="50800" dist="38100" dir="2700000" algn="tl" rotWithShape="0">
                    <a:schemeClr val="bg2">
                      <a:alpha val="70000"/>
                    </a:schemeClr>
                  </a:outerShdw>
                </a:effectLst>
                <a:cs typeface="+mn-cs"/>
              </a:endParaRPr>
            </a:p>
          </p:txBody>
        </p:sp>
        <p:sp>
          <p:nvSpPr>
            <p:cNvPr id="88" name="Rounded Rectangle 80"/>
            <p:cNvSpPr/>
            <p:nvPr/>
          </p:nvSpPr>
          <p:spPr bwMode="auto">
            <a:xfrm>
              <a:off x="4563237" y="6353175"/>
              <a:ext cx="1371600" cy="36576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err="1" smtClean="0">
                  <a:effectLst>
                    <a:outerShdw blurRad="50800" dist="38100" dir="2700000" algn="tl" rotWithShape="0">
                      <a:schemeClr val="bg2">
                        <a:alpha val="70000"/>
                      </a:schemeClr>
                    </a:outerShdw>
                  </a:effectLst>
                  <a:cs typeface="+mn-cs"/>
                </a:rPr>
                <a:t>Comunidade</a:t>
              </a:r>
              <a:endParaRPr lang="en-US" sz="1200" dirty="0">
                <a:effectLst>
                  <a:outerShdw blurRad="50800" dist="38100" dir="2700000" algn="tl" rotWithShape="0">
                    <a:schemeClr val="bg2">
                      <a:alpha val="70000"/>
                    </a:schemeClr>
                  </a:outerShdw>
                </a:effectLst>
                <a:cs typeface="+mn-cs"/>
              </a:endParaRPr>
            </a:p>
          </p:txBody>
        </p:sp>
      </p:grpSp>
      <p:sp>
        <p:nvSpPr>
          <p:cNvPr id="38" name="Oval 35"/>
          <p:cNvSpPr/>
          <p:nvPr/>
        </p:nvSpPr>
        <p:spPr bwMode="auto">
          <a:xfrm>
            <a:off x="6674069" y="3867807"/>
            <a:ext cx="2175641" cy="952699"/>
          </a:xfrm>
          <a:prstGeom prst="ellipse">
            <a:avLst/>
          </a:prstGeom>
          <a:no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smtClean="0">
              <a:ln>
                <a:solidFill>
                  <a:schemeClr val="bg2">
                    <a:lumMod val="65000"/>
                    <a:lumOff val="35000"/>
                  </a:schemeClr>
                </a:solidFill>
              </a:ln>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xfrm>
            <a:off x="525517" y="228600"/>
            <a:ext cx="8313683" cy="1144929"/>
          </a:xfrm>
        </p:spPr>
        <p:txBody>
          <a:bodyPr/>
          <a:lstStyle/>
          <a:p>
            <a:pPr eaLnBrk="1" hangingPunct="1">
              <a:defRPr/>
            </a:pPr>
            <a:r>
              <a:rPr lang="en-US" dirty="0" smtClean="0">
                <a:solidFill>
                  <a:srgbClr val="FFC000"/>
                </a:solidFill>
              </a:rPr>
              <a:t>XNA Framework</a:t>
            </a:r>
            <a:r>
              <a:rPr lang="en-US" dirty="0">
                <a:solidFill>
                  <a:srgbClr val="FFC000"/>
                </a:solidFill>
              </a:rPr>
              <a:t/>
            </a:r>
            <a:br>
              <a:rPr lang="en-US" dirty="0">
                <a:solidFill>
                  <a:srgbClr val="FFC000"/>
                </a:solidFill>
              </a:rPr>
            </a:br>
            <a:r>
              <a:rPr lang="en-US" sz="3600" dirty="0" smtClean="0">
                <a:solidFill>
                  <a:srgbClr val="FFC000"/>
                </a:solidFill>
              </a:rPr>
              <a:t>Math e Storage</a:t>
            </a:r>
            <a:endParaRPr lang="en-US" sz="3600" dirty="0">
              <a:solidFill>
                <a:srgbClr val="FFC000"/>
              </a:solidFill>
            </a:endParaRPr>
          </a:p>
        </p:txBody>
      </p:sp>
      <p:sp>
        <p:nvSpPr>
          <p:cNvPr id="1071107" name="Rectangle 3"/>
          <p:cNvSpPr>
            <a:spLocks noGrp="1" noChangeArrowheads="1"/>
          </p:cNvSpPr>
          <p:nvPr>
            <p:ph type="body" idx="1"/>
          </p:nvPr>
        </p:nvSpPr>
        <p:spPr>
          <a:xfrm>
            <a:off x="672662" y="1417638"/>
            <a:ext cx="8334704" cy="2197921"/>
          </a:xfrm>
        </p:spPr>
        <p:txBody>
          <a:bodyPr/>
          <a:lstStyle/>
          <a:p>
            <a:pPr>
              <a:buFont typeface="Wingdings 2" pitchFamily="18" charset="2"/>
              <a:buBlip>
                <a:blip r:embed="rId3"/>
              </a:buBlip>
              <a:defRPr/>
            </a:pPr>
            <a:r>
              <a:rPr lang="en-US" sz="2800" dirty="0" smtClean="0"/>
              <a:t>Math</a:t>
            </a:r>
          </a:p>
          <a:p>
            <a:pPr lvl="1">
              <a:buBlip>
                <a:blip r:embed="rId4"/>
              </a:buBlip>
              <a:defRPr/>
            </a:pPr>
            <a:r>
              <a:rPr lang="en-US" sz="2400" dirty="0" smtClean="0"/>
              <a:t>Vector, Matrix, Plane, </a:t>
            </a:r>
            <a:r>
              <a:rPr lang="en-US" sz="2400" dirty="0" err="1" smtClean="0"/>
              <a:t>Shpere</a:t>
            </a:r>
            <a:r>
              <a:rPr lang="en-US" sz="2400" dirty="0" smtClean="0"/>
              <a:t>, Ray, Frustum, Curve, </a:t>
            </a:r>
            <a:r>
              <a:rPr lang="en-US" sz="2400" dirty="0" err="1" smtClean="0"/>
              <a:t>BoundingBox</a:t>
            </a:r>
            <a:r>
              <a:rPr lang="en-US" sz="2400" dirty="0" smtClean="0"/>
              <a:t>, </a:t>
            </a:r>
            <a:r>
              <a:rPr lang="en-US" sz="2400" dirty="0" err="1" smtClean="0"/>
              <a:t>BoundingSphere</a:t>
            </a:r>
            <a:endParaRPr lang="en-US" sz="2400" dirty="0" smtClean="0"/>
          </a:p>
          <a:p>
            <a:pPr lvl="1">
              <a:buBlip>
                <a:blip r:embed="rId4"/>
              </a:buBlip>
              <a:defRPr/>
            </a:pPr>
            <a:r>
              <a:rPr lang="en-US" sz="2400" dirty="0" smtClean="0"/>
              <a:t>Testes de </a:t>
            </a:r>
            <a:r>
              <a:rPr lang="en-US" sz="2400" dirty="0" err="1" smtClean="0"/>
              <a:t>intersecção</a:t>
            </a:r>
            <a:endParaRPr lang="en-US" sz="2400" dirty="0" smtClean="0"/>
          </a:p>
          <a:p>
            <a:pPr lvl="1">
              <a:buFont typeface="Wingdings 2" pitchFamily="18" charset="2"/>
              <a:buBlip>
                <a:blip r:embed="rId4"/>
              </a:buBlip>
              <a:defRPr/>
            </a:pPr>
            <a:r>
              <a:rPr lang="en-US" sz="2400" dirty="0" smtClean="0"/>
              <a:t>“</a:t>
            </a:r>
            <a:r>
              <a:rPr lang="en-US" sz="2400" i="1" dirty="0" smtClean="0"/>
              <a:t>Helpers</a:t>
            </a:r>
            <a:r>
              <a:rPr lang="en-US" sz="2400" dirty="0" smtClean="0"/>
              <a:t>” </a:t>
            </a:r>
            <a:r>
              <a:rPr lang="en-US" sz="2400" dirty="0" err="1" smtClean="0"/>
              <a:t>para</a:t>
            </a:r>
            <a:r>
              <a:rPr lang="en-US" sz="2400" dirty="0" smtClean="0"/>
              <a:t> </a:t>
            </a:r>
            <a:r>
              <a:rPr lang="en-US" sz="2400" dirty="0" err="1" smtClean="0"/>
              <a:t>interseção</a:t>
            </a:r>
            <a:r>
              <a:rPr lang="en-US" sz="2400" dirty="0" smtClean="0"/>
              <a:t> e </a:t>
            </a:r>
            <a:r>
              <a:rPr lang="en-US" sz="2400" dirty="0" err="1" smtClean="0"/>
              <a:t>movimentação</a:t>
            </a:r>
            <a:endParaRPr lang="en-US" sz="2400" dirty="0" smtClean="0"/>
          </a:p>
          <a:p>
            <a:pPr>
              <a:buFont typeface="Wingdings 2" pitchFamily="18" charset="2"/>
              <a:buBlip>
                <a:blip r:embed="rId3"/>
              </a:buBlip>
              <a:defRPr/>
            </a:pPr>
            <a:r>
              <a:rPr lang="en-US" sz="2800" dirty="0" smtClean="0"/>
              <a:t>Storage (</a:t>
            </a:r>
            <a:r>
              <a:rPr lang="en-US" sz="2800" dirty="0" err="1" smtClean="0"/>
              <a:t>armazenamento</a:t>
            </a:r>
            <a:r>
              <a:rPr lang="en-US" sz="2800" dirty="0" smtClean="0"/>
              <a:t>)</a:t>
            </a:r>
          </a:p>
          <a:p>
            <a:pPr lvl="1">
              <a:defRPr/>
            </a:pPr>
            <a:r>
              <a:rPr lang="en-US" sz="2400" dirty="0" err="1" smtClean="0"/>
              <a:t>Provê</a:t>
            </a:r>
            <a:r>
              <a:rPr lang="en-US" sz="2400" dirty="0" smtClean="0"/>
              <a:t> </a:t>
            </a:r>
            <a:r>
              <a:rPr lang="en-US" sz="2400" dirty="0" err="1" smtClean="0"/>
              <a:t>uma</a:t>
            </a:r>
            <a:r>
              <a:rPr lang="en-US" sz="2400" dirty="0" smtClean="0"/>
              <a:t> </a:t>
            </a:r>
            <a:r>
              <a:rPr lang="en-US" sz="2400" dirty="0" err="1" smtClean="0"/>
              <a:t>maneira</a:t>
            </a:r>
            <a:r>
              <a:rPr lang="en-US" sz="2400" dirty="0" smtClean="0"/>
              <a:t> </a:t>
            </a:r>
            <a:r>
              <a:rPr lang="en-US" sz="2400" dirty="0" err="1" smtClean="0"/>
              <a:t>fácil</a:t>
            </a:r>
            <a:r>
              <a:rPr lang="en-US" sz="2400" dirty="0" smtClean="0"/>
              <a:t> de </a:t>
            </a:r>
            <a:r>
              <a:rPr lang="en-US" sz="2400" dirty="0" err="1" smtClean="0"/>
              <a:t>ler</a:t>
            </a:r>
            <a:r>
              <a:rPr lang="en-US" sz="2400" dirty="0" smtClean="0"/>
              <a:t>/</a:t>
            </a:r>
            <a:r>
              <a:rPr lang="en-US" sz="2400" dirty="0" err="1" smtClean="0"/>
              <a:t>escrever</a:t>
            </a:r>
            <a:r>
              <a:rPr lang="en-US" sz="2400" dirty="0" smtClean="0"/>
              <a:t> dados e </a:t>
            </a:r>
            <a:r>
              <a:rPr lang="en-US" sz="2400" dirty="0" err="1" smtClean="0"/>
              <a:t>salvamentos</a:t>
            </a:r>
            <a:r>
              <a:rPr lang="en-US" sz="2400" dirty="0" smtClean="0"/>
              <a:t> de </a:t>
            </a:r>
            <a:r>
              <a:rPr lang="en-US" sz="2400" dirty="0" err="1" smtClean="0"/>
              <a:t>jogos</a:t>
            </a:r>
            <a:endParaRPr lang="en-US" sz="2400" dirty="0" smtClean="0"/>
          </a:p>
          <a:p>
            <a:pPr lvl="1">
              <a:defRPr/>
            </a:pPr>
            <a:r>
              <a:rPr lang="en-US" sz="2400" dirty="0" err="1" smtClean="0"/>
              <a:t>Arquivos</a:t>
            </a:r>
            <a:r>
              <a:rPr lang="en-US" sz="2400" dirty="0" smtClean="0"/>
              <a:t> </a:t>
            </a:r>
            <a:r>
              <a:rPr lang="en-US" sz="2400" dirty="0" err="1" smtClean="0"/>
              <a:t>armazenados</a:t>
            </a:r>
            <a:r>
              <a:rPr lang="en-US" sz="2400" dirty="0" smtClean="0"/>
              <a:t> no local </a:t>
            </a:r>
            <a:r>
              <a:rPr lang="en-US" sz="2400" dirty="0" err="1" smtClean="0"/>
              <a:t>correto</a:t>
            </a:r>
            <a:r>
              <a:rPr lang="en-US" sz="2400" dirty="0" smtClean="0"/>
              <a:t> </a:t>
            </a:r>
            <a:r>
              <a:rPr lang="en-US" sz="2400" dirty="0" err="1" smtClean="0"/>
              <a:t>em</a:t>
            </a:r>
            <a:r>
              <a:rPr lang="en-US" sz="2400" dirty="0" smtClean="0"/>
              <a:t> </a:t>
            </a:r>
            <a:r>
              <a:rPr lang="en-US" sz="2400" dirty="0" err="1" smtClean="0"/>
              <a:t>cada</a:t>
            </a:r>
            <a:r>
              <a:rPr lang="en-US" sz="2400" dirty="0" smtClean="0"/>
              <a:t> </a:t>
            </a:r>
            <a:r>
              <a:rPr lang="en-US" sz="2400" dirty="0" err="1" smtClean="0"/>
              <a:t>plataforma</a:t>
            </a:r>
            <a:endParaRPr lang="en-US" sz="2400" dirty="0" smtClean="0"/>
          </a:p>
          <a:p>
            <a:pPr lvl="1">
              <a:defRPr/>
            </a:pPr>
            <a:r>
              <a:rPr lang="pt-BR" sz="2400" dirty="0" smtClean="0"/>
              <a:t>Suporta </a:t>
            </a:r>
            <a:r>
              <a:rPr lang="pt-BR" sz="2400" dirty="0" err="1" smtClean="0"/>
              <a:t>mútiplos</a:t>
            </a:r>
            <a:r>
              <a:rPr lang="pt-BR" sz="2400" dirty="0" smtClean="0"/>
              <a:t> dispositivos de armazenamento e perfis no Xbox 360</a:t>
            </a:r>
            <a:endParaRPr lang="en-US" sz="2400" dirty="0" smtClean="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 </a:t>
            </a:r>
            <a:r>
              <a:rPr lang="en-US" dirty="0" err="1" smtClean="0"/>
              <a:t>onde</a:t>
            </a:r>
            <a:r>
              <a:rPr lang="en-US" dirty="0" smtClean="0"/>
              <a:t> </a:t>
            </a:r>
            <a:r>
              <a:rPr lang="en-US" dirty="0" err="1" smtClean="0"/>
              <a:t>vamos</a:t>
            </a:r>
            <a:r>
              <a:rPr lang="en-US" dirty="0" smtClean="0"/>
              <a:t>…?</a:t>
            </a:r>
            <a:endParaRPr lang="pt-BR" dirty="0"/>
          </a:p>
        </p:txBody>
      </p:sp>
      <p:pic>
        <p:nvPicPr>
          <p:cNvPr id="1028" name="Picture 4" descr="http://www.xe360.com/images/media/Viva%20Pinata%201.jpg"/>
          <p:cNvPicPr>
            <a:picLocks noChangeAspect="1" noChangeArrowheads="1"/>
          </p:cNvPicPr>
          <p:nvPr/>
        </p:nvPicPr>
        <p:blipFill>
          <a:blip r:embed="rId3"/>
          <a:srcRect/>
          <a:stretch>
            <a:fillRect/>
          </a:stretch>
        </p:blipFill>
        <p:spPr bwMode="auto">
          <a:xfrm>
            <a:off x="397134" y="1186250"/>
            <a:ext cx="5151052" cy="2897467"/>
          </a:xfrm>
          <a:prstGeom prst="rect">
            <a:avLst/>
          </a:prstGeom>
          <a:noFill/>
        </p:spPr>
      </p:pic>
      <p:pic>
        <p:nvPicPr>
          <p:cNvPr id="4" name="Picture 5" descr="gearsofwar_E3-1">
            <a:hlinkClick r:id="rId4" action="ppaction://hlinkfile"/>
          </p:cNvPr>
          <p:cNvPicPr>
            <a:picLocks noChangeAspect="1" noChangeArrowheads="1"/>
          </p:cNvPicPr>
          <p:nvPr/>
        </p:nvPicPr>
        <p:blipFill>
          <a:blip r:embed="rId5"/>
          <a:srcRect/>
          <a:stretch>
            <a:fillRect/>
          </a:stretch>
        </p:blipFill>
        <p:spPr bwMode="auto">
          <a:xfrm>
            <a:off x="3284660" y="3358014"/>
            <a:ext cx="5538058" cy="3116919"/>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txBox="1">
            <a:spLocks noChangeArrowheads="1"/>
          </p:cNvSpPr>
          <p:nvPr/>
        </p:nvSpPr>
        <p:spPr>
          <a:xfrm>
            <a:off x="620110" y="228600"/>
            <a:ext cx="8142890" cy="1244600"/>
          </a:xfrm>
          <a:prstGeom prst="rect">
            <a:avLst/>
          </a:prstGeom>
        </p:spPr>
        <p:txBody>
          <a:bodyPr/>
          <a:lstStyle/>
          <a:p>
            <a:pPr>
              <a:lnSpc>
                <a:spcPct val="90000"/>
              </a:lnSpc>
              <a:defRPr/>
            </a:pPr>
            <a:r>
              <a:rPr lang="en-US" sz="4800" kern="0" dirty="0">
                <a:gradFill flip="none" rotWithShape="1">
                  <a:gsLst>
                    <a:gs pos="0">
                      <a:srgbClr val="F2C160">
                        <a:shade val="30000"/>
                        <a:satMod val="115000"/>
                      </a:srgbClr>
                    </a:gs>
                    <a:gs pos="50000">
                      <a:srgbClr val="F2C160">
                        <a:shade val="67500"/>
                        <a:satMod val="115000"/>
                      </a:srgbClr>
                    </a:gs>
                    <a:gs pos="100000">
                      <a:srgbClr val="F2C160">
                        <a:shade val="100000"/>
                        <a:satMod val="115000"/>
                      </a:srgbClr>
                    </a:gs>
                  </a:gsLst>
                  <a:lin ang="16200000" scaled="1"/>
                  <a:tileRect/>
                </a:gradFill>
                <a:effectLst>
                  <a:outerShdw blurRad="38100" dist="38100" dir="2700000" algn="tl">
                    <a:srgbClr val="000000"/>
                  </a:outerShdw>
                </a:effectLst>
                <a:latin typeface="+mj-lt"/>
                <a:ea typeface="+mj-ea"/>
                <a:cs typeface="+mj-cs"/>
              </a:rPr>
              <a:t>XNA Framework</a:t>
            </a:r>
          </a:p>
          <a:p>
            <a:pPr>
              <a:lnSpc>
                <a:spcPct val="90000"/>
              </a:lnSpc>
              <a:defRPr/>
            </a:pPr>
            <a:r>
              <a:rPr lang="en-US" sz="3600" kern="0" dirty="0" err="1" smtClean="0">
                <a:solidFill>
                  <a:srgbClr val="FFC000"/>
                </a:solidFill>
                <a:effectLst>
                  <a:outerShdw blurRad="38100" dist="38100" dir="2700000" algn="tl">
                    <a:srgbClr val="000000"/>
                  </a:outerShdw>
                </a:effectLst>
                <a:latin typeface="+mj-lt"/>
                <a:ea typeface="+mj-ea"/>
                <a:cs typeface="+mj-cs"/>
              </a:rPr>
              <a:t>Camadas</a:t>
            </a:r>
            <a:endParaRPr lang="en-US" sz="3600" kern="0" dirty="0">
              <a:solidFill>
                <a:srgbClr val="FFC000"/>
              </a:solidFill>
              <a:effectLst>
                <a:outerShdw blurRad="38100" dist="38100" dir="2700000" algn="tl">
                  <a:srgbClr val="000000"/>
                </a:outerShdw>
              </a:effectLst>
              <a:latin typeface="+mj-lt"/>
              <a:ea typeface="+mj-ea"/>
              <a:cs typeface="+mj-cs"/>
            </a:endParaRPr>
          </a:p>
        </p:txBody>
      </p:sp>
      <p:grpSp>
        <p:nvGrpSpPr>
          <p:cNvPr id="2" name="Group 87"/>
          <p:cNvGrpSpPr/>
          <p:nvPr/>
        </p:nvGrpSpPr>
        <p:grpSpPr>
          <a:xfrm>
            <a:off x="1235090" y="2575745"/>
            <a:ext cx="7593600" cy="1155478"/>
            <a:chOff x="688975" y="2282825"/>
            <a:chExt cx="7769225" cy="1143000"/>
          </a:xfrm>
          <a:scene3d>
            <a:camera prst="orthographicFront">
              <a:rot lat="0" lon="0" rev="0"/>
            </a:camera>
            <a:lightRig rig="balanced" dir="t">
              <a:rot lat="0" lon="0" rev="8700000"/>
            </a:lightRig>
          </a:scene3d>
        </p:grpSpPr>
        <p:sp>
          <p:nvSpPr>
            <p:cNvPr id="39" name="Rounded Rectangle 48196"/>
            <p:cNvSpPr>
              <a:spLocks noChangeArrowheads="1"/>
            </p:cNvSpPr>
            <p:nvPr/>
          </p:nvSpPr>
          <p:spPr bwMode="auto">
            <a:xfrm>
              <a:off x="688975" y="2282825"/>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smtClean="0">
                  <a:solidFill>
                    <a:schemeClr val="accent2"/>
                  </a:solidFill>
                  <a:effectLst>
                    <a:outerShdw blurRad="38100" dist="38100" dir="2700000" algn="tl">
                      <a:srgbClr val="000000"/>
                    </a:outerShdw>
                  </a:effectLst>
                  <a:cs typeface="+mn-cs"/>
                </a:rPr>
                <a:t>Framework</a:t>
              </a:r>
            </a:p>
            <a:p>
              <a:pPr>
                <a:defRPr/>
              </a:pPr>
              <a:r>
                <a:rPr lang="en-US" sz="1600" b="1" dirty="0" smtClean="0">
                  <a:solidFill>
                    <a:schemeClr val="accent2"/>
                  </a:solidFill>
                  <a:effectLst>
                    <a:outerShdw blurRad="38100" dist="38100" dir="2700000" algn="tl">
                      <a:srgbClr val="000000"/>
                    </a:outerShdw>
                  </a:effectLst>
                </a:rPr>
                <a:t>(</a:t>
              </a:r>
              <a:r>
                <a:rPr lang="en-US" sz="1600" b="1" dirty="0" err="1" smtClean="0">
                  <a:solidFill>
                    <a:schemeClr val="accent2"/>
                  </a:solidFill>
                  <a:effectLst>
                    <a:outerShdw blurRad="38100" dist="38100" dir="2700000" algn="tl">
                      <a:srgbClr val="000000"/>
                    </a:outerShdw>
                  </a:effectLst>
                </a:rPr>
                <a:t>extensões</a:t>
              </a:r>
              <a:r>
                <a:rPr lang="en-US" sz="1600" b="1" dirty="0" smtClean="0">
                  <a:solidFill>
                    <a:schemeClr val="accent2"/>
                  </a:solidFill>
                  <a:effectLst>
                    <a:outerShdw blurRad="38100" dist="38100" dir="2700000" algn="tl">
                      <a:srgbClr val="000000"/>
                    </a:outerShdw>
                  </a:effectLst>
                </a:rPr>
                <a:t>)</a:t>
              </a:r>
              <a:endParaRPr lang="en-US" sz="1600" b="1" dirty="0">
                <a:solidFill>
                  <a:schemeClr val="accent2"/>
                </a:solidFill>
                <a:effectLst>
                  <a:outerShdw blurRad="38100" dist="38100" dir="2700000" algn="tl">
                    <a:srgbClr val="000000"/>
                  </a:outerShdw>
                </a:effectLst>
                <a:cs typeface="+mn-cs"/>
              </a:endParaRPr>
            </a:p>
          </p:txBody>
        </p:sp>
        <p:grpSp>
          <p:nvGrpSpPr>
            <p:cNvPr id="3" name="Group 83"/>
            <p:cNvGrpSpPr/>
            <p:nvPr/>
          </p:nvGrpSpPr>
          <p:grpSpPr>
            <a:xfrm>
              <a:off x="2181227" y="2495549"/>
              <a:ext cx="6172198" cy="733425"/>
              <a:chOff x="2181227" y="2495549"/>
              <a:chExt cx="6172198" cy="733425"/>
            </a:xfrm>
          </p:grpSpPr>
          <p:sp>
            <p:nvSpPr>
              <p:cNvPr id="41" name="Rounded Rectangle 63"/>
              <p:cNvSpPr/>
              <p:nvPr/>
            </p:nvSpPr>
            <p:spPr bwMode="auto">
              <a:xfrm>
                <a:off x="2181227" y="2495549"/>
                <a:ext cx="2971800" cy="733425"/>
              </a:xfrm>
              <a:prstGeom prst="roundRect">
                <a:avLst/>
              </a:prstGeom>
              <a:gradFill flip="none" rotWithShape="1">
                <a:gsLst>
                  <a:gs pos="0">
                    <a:srgbClr val="00B050">
                      <a:shade val="30000"/>
                      <a:satMod val="115000"/>
                      <a:alpha val="2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prstClr val="black">
                          <a:alpha val="70000"/>
                        </a:prstClr>
                      </a:outerShdw>
                    </a:effectLst>
                    <a:cs typeface="+mn-cs"/>
                  </a:rPr>
                  <a:t>Modelo</a:t>
                </a:r>
                <a:r>
                  <a:rPr lang="en-US" sz="1600" dirty="0" smtClean="0">
                    <a:effectLst>
                      <a:outerShdw blurRad="50800" dist="38100" dir="2700000" algn="tl" rotWithShape="0">
                        <a:prstClr val="black">
                          <a:alpha val="70000"/>
                        </a:prstClr>
                      </a:outerShdw>
                    </a:effectLst>
                    <a:cs typeface="+mn-cs"/>
                  </a:rPr>
                  <a:t> de </a:t>
                </a:r>
                <a:r>
                  <a:rPr lang="en-US" sz="1600" dirty="0" err="1" smtClean="0">
                    <a:effectLst>
                      <a:outerShdw blurRad="50800" dist="38100" dir="2700000" algn="tl" rotWithShape="0">
                        <a:prstClr val="black">
                          <a:alpha val="70000"/>
                        </a:prstClr>
                      </a:outerShdw>
                    </a:effectLst>
                    <a:cs typeface="+mn-cs"/>
                  </a:rPr>
                  <a:t>Aplicação</a:t>
                </a:r>
                <a:endParaRPr lang="en-US" sz="1600" dirty="0">
                  <a:effectLst>
                    <a:outerShdw blurRad="50800" dist="38100" dir="2700000" algn="tl" rotWithShape="0">
                      <a:prstClr val="black">
                        <a:alpha val="70000"/>
                      </a:prstClr>
                    </a:outerShdw>
                  </a:effectLst>
                  <a:cs typeface="+mn-cs"/>
                </a:endParaRPr>
              </a:p>
            </p:txBody>
          </p:sp>
          <p:sp>
            <p:nvSpPr>
              <p:cNvPr id="42" name="Rounded Rectangle 64"/>
              <p:cNvSpPr/>
              <p:nvPr/>
            </p:nvSpPr>
            <p:spPr bwMode="auto">
              <a:xfrm>
                <a:off x="5381625" y="2495549"/>
                <a:ext cx="2971800"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smtClean="0">
                    <a:effectLst>
                      <a:outerShdw blurRad="50800" dist="38100" dir="2700000" algn="tl" rotWithShape="0">
                        <a:prstClr val="black">
                          <a:alpha val="70000"/>
                        </a:prstClr>
                      </a:outerShdw>
                    </a:effectLst>
                    <a:cs typeface="+mn-cs"/>
                  </a:rPr>
                  <a:t>Pipeline de </a:t>
                </a:r>
                <a:r>
                  <a:rPr lang="en-US" sz="1600" dirty="0" err="1" smtClean="0">
                    <a:effectLst>
                      <a:outerShdw blurRad="50800" dist="38100" dir="2700000" algn="tl" rotWithShape="0">
                        <a:prstClr val="black">
                          <a:alpha val="70000"/>
                        </a:prstClr>
                      </a:outerShdw>
                    </a:effectLst>
                  </a:rPr>
                  <a:t>C</a:t>
                </a:r>
                <a:r>
                  <a:rPr lang="en-US" sz="1600" dirty="0" err="1" smtClean="0">
                    <a:effectLst>
                      <a:outerShdw blurRad="50800" dist="38100" dir="2700000" algn="tl" rotWithShape="0">
                        <a:prstClr val="black">
                          <a:alpha val="70000"/>
                        </a:prstClr>
                      </a:outerShdw>
                    </a:effectLst>
                    <a:cs typeface="+mn-cs"/>
                  </a:rPr>
                  <a:t>onteúdo</a:t>
                </a:r>
                <a:r>
                  <a:rPr lang="en-US" sz="1600" dirty="0" smtClean="0">
                    <a:effectLst>
                      <a:outerShdw blurRad="50800" dist="38100" dir="2700000" algn="tl" rotWithShape="0">
                        <a:prstClr val="black">
                          <a:alpha val="70000"/>
                        </a:prstClr>
                      </a:outerShdw>
                    </a:effectLst>
                    <a:cs typeface="+mn-cs"/>
                  </a:rPr>
                  <a:t/>
                </a:r>
                <a:br>
                  <a:rPr lang="en-US" sz="1600" dirty="0" smtClean="0">
                    <a:effectLst>
                      <a:outerShdw blurRad="50800" dist="38100" dir="2700000" algn="tl" rotWithShape="0">
                        <a:prstClr val="black">
                          <a:alpha val="70000"/>
                        </a:prstClr>
                      </a:outerShdw>
                    </a:effectLst>
                    <a:cs typeface="+mn-cs"/>
                  </a:rPr>
                </a:br>
                <a:r>
                  <a:rPr lang="en-US" sz="1600" dirty="0" smtClean="0">
                    <a:effectLst>
                      <a:outerShdw blurRad="50800" dist="38100" dir="2700000" algn="tl" rotWithShape="0">
                        <a:prstClr val="black">
                          <a:alpha val="70000"/>
                        </a:prstClr>
                      </a:outerShdw>
                    </a:effectLst>
                    <a:cs typeface="+mn-cs"/>
                  </a:rPr>
                  <a:t>(</a:t>
                </a:r>
                <a:r>
                  <a:rPr lang="en-US" sz="1600" i="1" dirty="0" smtClean="0">
                    <a:effectLst>
                      <a:outerShdw blurRad="50800" dist="38100" dir="2700000" algn="tl" rotWithShape="0">
                        <a:prstClr val="black">
                          <a:alpha val="70000"/>
                        </a:prstClr>
                      </a:outerShdw>
                    </a:effectLst>
                    <a:cs typeface="+mn-cs"/>
                  </a:rPr>
                  <a:t>content pipeline</a:t>
                </a:r>
                <a:r>
                  <a:rPr lang="en-US" sz="1600" dirty="0" smtClean="0">
                    <a:effectLst>
                      <a:outerShdw blurRad="50800" dist="38100" dir="2700000" algn="tl" rotWithShape="0">
                        <a:prstClr val="black">
                          <a:alpha val="70000"/>
                        </a:prstClr>
                      </a:outerShdw>
                    </a:effectLst>
                    <a:cs typeface="+mn-cs"/>
                  </a:rPr>
                  <a:t>)</a:t>
                </a:r>
                <a:endParaRPr lang="en-US" sz="1600" dirty="0">
                  <a:effectLst>
                    <a:outerShdw blurRad="50800" dist="38100" dir="2700000" algn="tl" rotWithShape="0">
                      <a:prstClr val="black">
                        <a:alpha val="70000"/>
                      </a:prstClr>
                    </a:outerShdw>
                  </a:effectLst>
                  <a:cs typeface="+mn-cs"/>
                </a:endParaRPr>
              </a:p>
            </p:txBody>
          </p:sp>
        </p:grpSp>
      </p:grpSp>
      <p:grpSp>
        <p:nvGrpSpPr>
          <p:cNvPr id="4" name="Grupo 63"/>
          <p:cNvGrpSpPr/>
          <p:nvPr/>
        </p:nvGrpSpPr>
        <p:grpSpPr>
          <a:xfrm>
            <a:off x="1235090" y="3774558"/>
            <a:ext cx="7593600" cy="1155478"/>
            <a:chOff x="1235090" y="3774558"/>
            <a:chExt cx="7593600" cy="1155478"/>
          </a:xfrm>
        </p:grpSpPr>
        <p:sp>
          <p:nvSpPr>
            <p:cNvPr id="44" name="Rounded Rectangle 48195"/>
            <p:cNvSpPr>
              <a:spLocks noChangeArrowheads="1"/>
            </p:cNvSpPr>
            <p:nvPr/>
          </p:nvSpPr>
          <p:spPr bwMode="auto">
            <a:xfrm>
              <a:off x="1235090" y="3774558"/>
              <a:ext cx="7593600" cy="1155478"/>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rstMaterial="clear">
              <a:bevelT h="63500"/>
            </a:sp3d>
          </p:spPr>
          <p:txBody>
            <a:bodyPr wrap="none" anchor="ctr"/>
            <a:lstStyle/>
            <a:p>
              <a:pPr>
                <a:defRPr/>
              </a:pPr>
              <a:r>
                <a:rPr lang="en-US" sz="1600" b="1" dirty="0" smtClean="0">
                  <a:solidFill>
                    <a:schemeClr val="accent2"/>
                  </a:solidFill>
                  <a:effectLst>
                    <a:outerShdw blurRad="38100" dist="38100" dir="2700000" algn="tl">
                      <a:srgbClr val="000000"/>
                    </a:outerShdw>
                  </a:effectLst>
                  <a:cs typeface="+mn-cs"/>
                </a:rPr>
                <a:t>Framework</a:t>
              </a:r>
            </a:p>
            <a:p>
              <a:pPr>
                <a:defRPr/>
              </a:pPr>
              <a:r>
                <a:rPr lang="en-US" sz="1600" b="1" dirty="0" smtClean="0">
                  <a:solidFill>
                    <a:schemeClr val="accent2"/>
                  </a:solidFill>
                  <a:effectLst>
                    <a:outerShdw blurRad="38100" dist="38100" dir="2700000" algn="tl">
                      <a:srgbClr val="000000"/>
                    </a:outerShdw>
                  </a:effectLst>
                </a:rPr>
                <a:t>(</a:t>
              </a:r>
              <a:r>
                <a:rPr lang="en-US" sz="1600" b="1" dirty="0" err="1" smtClean="0">
                  <a:solidFill>
                    <a:schemeClr val="accent2"/>
                  </a:solidFill>
                  <a:effectLst>
                    <a:outerShdw blurRad="38100" dist="38100" dir="2700000" algn="tl">
                      <a:srgbClr val="000000"/>
                    </a:outerShdw>
                  </a:effectLst>
                </a:rPr>
                <a:t>núcleo</a:t>
              </a:r>
              <a:r>
                <a:rPr lang="en-US" sz="1600" b="1" dirty="0" smtClean="0">
                  <a:solidFill>
                    <a:schemeClr val="accent2"/>
                  </a:solidFill>
                  <a:effectLst>
                    <a:outerShdw blurRad="38100" dist="38100" dir="2700000" algn="tl">
                      <a:srgbClr val="000000"/>
                    </a:outerShdw>
                  </a:effectLst>
                </a:rPr>
                <a:t>)</a:t>
              </a:r>
              <a:endParaRPr lang="en-US" sz="1600" b="1" dirty="0">
                <a:solidFill>
                  <a:schemeClr val="accent2"/>
                </a:solidFill>
                <a:effectLst>
                  <a:outerShdw blurRad="38100" dist="38100" dir="2700000" algn="tl">
                    <a:srgbClr val="000000"/>
                  </a:outerShdw>
                </a:effectLst>
                <a:cs typeface="+mn-cs"/>
              </a:endParaRPr>
            </a:p>
          </p:txBody>
        </p:sp>
        <p:grpSp>
          <p:nvGrpSpPr>
            <p:cNvPr id="5" name="Group 82"/>
            <p:cNvGrpSpPr/>
            <p:nvPr/>
          </p:nvGrpSpPr>
          <p:grpSpPr>
            <a:xfrm>
              <a:off x="2499305" y="3975163"/>
              <a:ext cx="6290545" cy="750017"/>
              <a:chOff x="2181227" y="3781424"/>
              <a:chExt cx="7425223" cy="741917"/>
            </a:xfrm>
            <a:scene3d>
              <a:camera prst="orthographicFront">
                <a:rot lat="0" lon="0" rev="0"/>
              </a:camera>
              <a:lightRig rig="balanced" dir="t">
                <a:rot lat="0" lon="0" rev="8700000"/>
              </a:lightRig>
            </a:scene3d>
          </p:grpSpPr>
          <p:sp>
            <p:nvSpPr>
              <p:cNvPr id="46" name="Rounded Rectangle 65"/>
              <p:cNvSpPr/>
              <p:nvPr/>
            </p:nvSpPr>
            <p:spPr bwMode="auto">
              <a:xfrm>
                <a:off x="2181227"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Graphics</a:t>
                </a:r>
              </a:p>
            </p:txBody>
          </p:sp>
          <p:sp>
            <p:nvSpPr>
              <p:cNvPr id="47" name="Rounded Rectangle 66"/>
              <p:cNvSpPr/>
              <p:nvPr/>
            </p:nvSpPr>
            <p:spPr bwMode="auto">
              <a:xfrm>
                <a:off x="3436146"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Audio</a:t>
                </a:r>
              </a:p>
            </p:txBody>
          </p:sp>
          <p:sp>
            <p:nvSpPr>
              <p:cNvPr id="48" name="Rounded Rectangle 67"/>
              <p:cNvSpPr/>
              <p:nvPr/>
            </p:nvSpPr>
            <p:spPr bwMode="auto">
              <a:xfrm>
                <a:off x="4691065"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Input</a:t>
                </a:r>
              </a:p>
            </p:txBody>
          </p:sp>
          <p:sp>
            <p:nvSpPr>
              <p:cNvPr id="49" name="Rounded Rectangle 68"/>
              <p:cNvSpPr/>
              <p:nvPr/>
            </p:nvSpPr>
            <p:spPr bwMode="auto">
              <a:xfrm>
                <a:off x="5945984"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Math</a:t>
                </a:r>
              </a:p>
            </p:txBody>
          </p:sp>
          <p:sp>
            <p:nvSpPr>
              <p:cNvPr id="50" name="Rounded Rectangle 69"/>
              <p:cNvSpPr/>
              <p:nvPr/>
            </p:nvSpPr>
            <p:spPr bwMode="auto">
              <a:xfrm>
                <a:off x="7200902" y="3781424"/>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Storage</a:t>
                </a:r>
              </a:p>
            </p:txBody>
          </p:sp>
          <p:sp>
            <p:nvSpPr>
              <p:cNvPr id="36" name="Rounded Rectangle 69"/>
              <p:cNvSpPr/>
              <p:nvPr/>
            </p:nvSpPr>
            <p:spPr bwMode="auto">
              <a:xfrm>
                <a:off x="8453927" y="3791821"/>
                <a:ext cx="1152523"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smtClean="0">
                    <a:effectLst>
                      <a:outerShdw blurRad="50800" dist="38100" dir="2700000" algn="tl" rotWithShape="0">
                        <a:schemeClr val="bg2">
                          <a:alpha val="70000"/>
                        </a:schemeClr>
                      </a:outerShdw>
                    </a:effectLst>
                    <a:cs typeface="+mn-cs"/>
                  </a:rPr>
                  <a:t>Network</a:t>
                </a:r>
                <a:endParaRPr lang="en-US" sz="1600" dirty="0">
                  <a:effectLst>
                    <a:outerShdw blurRad="50800" dist="38100" dir="2700000" algn="tl" rotWithShape="0">
                      <a:schemeClr val="bg2">
                        <a:alpha val="70000"/>
                      </a:schemeClr>
                    </a:outerShdw>
                  </a:effectLst>
                  <a:cs typeface="+mn-cs"/>
                </a:endParaRPr>
              </a:p>
            </p:txBody>
          </p:sp>
        </p:grpSp>
      </p:grpSp>
      <p:grpSp>
        <p:nvGrpSpPr>
          <p:cNvPr id="6" name="Group 85"/>
          <p:cNvGrpSpPr/>
          <p:nvPr/>
        </p:nvGrpSpPr>
        <p:grpSpPr>
          <a:xfrm>
            <a:off x="1235090" y="4973370"/>
            <a:ext cx="7614620" cy="1155478"/>
            <a:chOff x="688975" y="4883150"/>
            <a:chExt cx="7769225" cy="1143000"/>
          </a:xfrm>
          <a:scene3d>
            <a:camera prst="orthographicFront">
              <a:rot lat="0" lon="0" rev="0"/>
            </a:camera>
            <a:lightRig rig="balanced" dir="t">
              <a:rot lat="0" lon="0" rev="8700000"/>
            </a:lightRig>
          </a:scene3d>
        </p:grpSpPr>
        <p:sp>
          <p:nvSpPr>
            <p:cNvPr id="52" name="Rounded Rectangle 48194"/>
            <p:cNvSpPr>
              <a:spLocks noChangeArrowheads="1"/>
            </p:cNvSpPr>
            <p:nvPr/>
          </p:nvSpPr>
          <p:spPr bwMode="auto">
            <a:xfrm>
              <a:off x="688975" y="4883150"/>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err="1" smtClean="0">
                  <a:solidFill>
                    <a:schemeClr val="accent2"/>
                  </a:solidFill>
                  <a:effectLst>
                    <a:outerShdw blurRad="38100" dist="38100" dir="2700000" algn="tl">
                      <a:srgbClr val="000000"/>
                    </a:outerShdw>
                  </a:effectLst>
                  <a:cs typeface="+mn-cs"/>
                </a:rPr>
                <a:t>Plataforma</a:t>
              </a:r>
              <a:endParaRPr lang="en-US" sz="1600" dirty="0">
                <a:solidFill>
                  <a:schemeClr val="accent2"/>
                </a:solidFill>
                <a:latin typeface="Arial" charset="0"/>
                <a:cs typeface="+mn-cs"/>
              </a:endParaRPr>
            </a:p>
          </p:txBody>
        </p:sp>
        <p:grpSp>
          <p:nvGrpSpPr>
            <p:cNvPr id="7" name="Group 81"/>
            <p:cNvGrpSpPr/>
            <p:nvPr/>
          </p:nvGrpSpPr>
          <p:grpSpPr>
            <a:xfrm>
              <a:off x="2181227" y="5095875"/>
              <a:ext cx="6172198" cy="731520"/>
              <a:chOff x="2181227" y="5095875"/>
              <a:chExt cx="6172198" cy="731520"/>
            </a:xfrm>
          </p:grpSpPr>
          <p:sp>
            <p:nvSpPr>
              <p:cNvPr id="54" name="Rounded Rectangle 70"/>
              <p:cNvSpPr/>
              <p:nvPr/>
            </p:nvSpPr>
            <p:spPr bwMode="auto">
              <a:xfrm>
                <a:off x="218122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Direct3D</a:t>
                </a:r>
              </a:p>
            </p:txBody>
          </p:sp>
          <p:sp>
            <p:nvSpPr>
              <p:cNvPr id="55" name="Rounded Rectangle 71"/>
              <p:cNvSpPr/>
              <p:nvPr/>
            </p:nvSpPr>
            <p:spPr bwMode="auto">
              <a:xfrm>
                <a:off x="377507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XACT</a:t>
                </a:r>
              </a:p>
            </p:txBody>
          </p:sp>
          <p:sp>
            <p:nvSpPr>
              <p:cNvPr id="56" name="Rounded Rectangle 72"/>
              <p:cNvSpPr/>
              <p:nvPr/>
            </p:nvSpPr>
            <p:spPr bwMode="auto">
              <a:xfrm>
                <a:off x="5368927" y="509587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XINPUT</a:t>
                </a:r>
              </a:p>
            </p:txBody>
          </p:sp>
          <p:sp>
            <p:nvSpPr>
              <p:cNvPr id="57" name="Rounded Rectangle 73"/>
              <p:cNvSpPr/>
              <p:nvPr/>
            </p:nvSpPr>
            <p:spPr bwMode="auto">
              <a:xfrm>
                <a:off x="6962777" y="5095875"/>
                <a:ext cx="139064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XCONTENT</a:t>
                </a:r>
              </a:p>
            </p:txBody>
          </p:sp>
        </p:grpSp>
      </p:grpSp>
      <p:grpSp>
        <p:nvGrpSpPr>
          <p:cNvPr id="8" name="Group 88"/>
          <p:cNvGrpSpPr/>
          <p:nvPr/>
        </p:nvGrpSpPr>
        <p:grpSpPr>
          <a:xfrm>
            <a:off x="1235090" y="1378537"/>
            <a:ext cx="7604110" cy="1155478"/>
            <a:chOff x="688975" y="984250"/>
            <a:chExt cx="7769225" cy="1143000"/>
          </a:xfrm>
          <a:scene3d>
            <a:camera prst="orthographicFront">
              <a:rot lat="0" lon="0" rev="0"/>
            </a:camera>
            <a:lightRig rig="balanced" dir="t">
              <a:rot lat="0" lon="0" rev="8700000"/>
            </a:lightRig>
          </a:scene3d>
        </p:grpSpPr>
        <p:sp>
          <p:nvSpPr>
            <p:cNvPr id="59" name="Rounded Rectangle 48197"/>
            <p:cNvSpPr>
              <a:spLocks noChangeArrowheads="1"/>
            </p:cNvSpPr>
            <p:nvPr/>
          </p:nvSpPr>
          <p:spPr bwMode="auto">
            <a:xfrm>
              <a:off x="688975" y="984250"/>
              <a:ext cx="7769225" cy="1143000"/>
            </a:xfrm>
            <a:prstGeom prst="roundRect">
              <a:avLst>
                <a:gd name="adj" fmla="val 16667"/>
              </a:avLst>
            </a:prstGeom>
            <a:solidFill>
              <a:srgbClr val="969696">
                <a:alpha val="60001"/>
              </a:srgbClr>
            </a:solidFill>
            <a:ln w="19050" cap="flat" cmpd="sng" algn="ctr">
              <a:noFill/>
              <a:prstDash val="solid"/>
              <a:round/>
              <a:headEnd type="none" w="med" len="med"/>
              <a:tailEnd type="none" w="med" len="med"/>
            </a:ln>
            <a:effectLst/>
            <a:sp3d prstMaterial="clear">
              <a:bevelT h="63500"/>
            </a:sp3d>
          </p:spPr>
          <p:txBody>
            <a:bodyPr wrap="none" anchor="ctr"/>
            <a:lstStyle/>
            <a:p>
              <a:pPr>
                <a:defRPr/>
              </a:pPr>
              <a:r>
                <a:rPr lang="en-US" sz="1600" b="1" dirty="0" err="1" smtClean="0">
                  <a:solidFill>
                    <a:schemeClr val="accent2"/>
                  </a:solidFill>
                  <a:effectLst>
                    <a:outerShdw blurRad="38100" dist="38100" dir="2700000" algn="tl">
                      <a:srgbClr val="000000"/>
                    </a:outerShdw>
                  </a:effectLst>
                  <a:cs typeface="+mn-cs"/>
                </a:rPr>
                <a:t>Jogos</a:t>
              </a:r>
              <a:endParaRPr lang="en-US" sz="1600" dirty="0">
                <a:solidFill>
                  <a:schemeClr val="accent2"/>
                </a:solidFill>
                <a:latin typeface="Arial" charset="0"/>
                <a:cs typeface="+mn-cs"/>
              </a:endParaRPr>
            </a:p>
          </p:txBody>
        </p:sp>
        <p:grpSp>
          <p:nvGrpSpPr>
            <p:cNvPr id="9" name="Group 84"/>
            <p:cNvGrpSpPr/>
            <p:nvPr/>
          </p:nvGrpSpPr>
          <p:grpSpPr>
            <a:xfrm>
              <a:off x="2181227" y="1190625"/>
              <a:ext cx="6172198" cy="731520"/>
              <a:chOff x="2181227" y="1190625"/>
              <a:chExt cx="6172198" cy="731520"/>
            </a:xfrm>
          </p:grpSpPr>
          <p:sp>
            <p:nvSpPr>
              <p:cNvPr id="61" name="Rounded Rectangle 74"/>
              <p:cNvSpPr/>
              <p:nvPr/>
            </p:nvSpPr>
            <p:spPr bwMode="auto">
              <a:xfrm>
                <a:off x="2181227" y="1190625"/>
                <a:ext cx="1389888" cy="73152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a:effectLst>
                      <a:outerShdw blurRad="50800" dist="38100" dir="2700000" algn="tl" rotWithShape="0">
                        <a:schemeClr val="bg2">
                          <a:alpha val="70000"/>
                        </a:schemeClr>
                      </a:outerShdw>
                    </a:effectLst>
                    <a:cs typeface="+mn-cs"/>
                  </a:rPr>
                  <a:t>Starter Kits</a:t>
                </a:r>
              </a:p>
            </p:txBody>
          </p:sp>
          <p:sp>
            <p:nvSpPr>
              <p:cNvPr id="62" name="Rounded Rectangle 75"/>
              <p:cNvSpPr/>
              <p:nvPr/>
            </p:nvSpPr>
            <p:spPr bwMode="auto">
              <a:xfrm>
                <a:off x="3775330" y="1190625"/>
                <a:ext cx="1389888" cy="73152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Código</a:t>
                </a:r>
                <a:endParaRPr lang="en-US" sz="1600" dirty="0">
                  <a:effectLst>
                    <a:outerShdw blurRad="50800" dist="38100" dir="2700000" algn="tl" rotWithShape="0">
                      <a:schemeClr val="bg2">
                        <a:alpha val="70000"/>
                      </a:schemeClr>
                    </a:outerShdw>
                  </a:effectLst>
                  <a:cs typeface="+mn-cs"/>
                </a:endParaRPr>
              </a:p>
            </p:txBody>
          </p:sp>
          <p:sp>
            <p:nvSpPr>
              <p:cNvPr id="63" name="Rounded Rectangle 76"/>
              <p:cNvSpPr/>
              <p:nvPr/>
            </p:nvSpPr>
            <p:spPr bwMode="auto">
              <a:xfrm>
                <a:off x="5369433" y="1190625"/>
                <a:ext cx="1389888" cy="73152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Conteúdo</a:t>
                </a:r>
                <a:endParaRPr lang="en-US" sz="1600" dirty="0">
                  <a:effectLst>
                    <a:outerShdw blurRad="50800" dist="38100" dir="2700000" algn="tl" rotWithShape="0">
                      <a:schemeClr val="bg2">
                        <a:alpha val="70000"/>
                      </a:schemeClr>
                    </a:outerShdw>
                  </a:effectLst>
                  <a:cs typeface="+mn-cs"/>
                </a:endParaRPr>
              </a:p>
            </p:txBody>
          </p:sp>
          <p:sp>
            <p:nvSpPr>
              <p:cNvPr id="82" name="Rounded Rectangle 77"/>
              <p:cNvSpPr/>
              <p:nvPr/>
            </p:nvSpPr>
            <p:spPr bwMode="auto">
              <a:xfrm>
                <a:off x="6963537" y="1190625"/>
                <a:ext cx="1389888" cy="73152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wrap="none" anchor="ctr"/>
              <a:lstStyle/>
              <a:p>
                <a:pPr algn="ctr">
                  <a:defRPr/>
                </a:pPr>
                <a:r>
                  <a:rPr lang="en-US" sz="1600" dirty="0" err="1" smtClean="0">
                    <a:effectLst>
                      <a:outerShdw blurRad="50800" dist="38100" dir="2700000" algn="tl" rotWithShape="0">
                        <a:schemeClr val="bg2">
                          <a:alpha val="70000"/>
                        </a:schemeClr>
                      </a:outerShdw>
                    </a:effectLst>
                    <a:cs typeface="+mn-cs"/>
                  </a:rPr>
                  <a:t>Componentes</a:t>
                </a:r>
                <a:endParaRPr lang="en-US" sz="1600" dirty="0">
                  <a:effectLst>
                    <a:outerShdw blurRad="50800" dist="38100" dir="2700000" algn="tl" rotWithShape="0">
                      <a:schemeClr val="bg2">
                        <a:alpha val="70000"/>
                      </a:schemeClr>
                    </a:outerShdw>
                  </a:effectLst>
                  <a:cs typeface="+mn-cs"/>
                </a:endParaRPr>
              </a:p>
            </p:txBody>
          </p:sp>
        </p:grpSp>
      </p:grpSp>
      <p:grpSp>
        <p:nvGrpSpPr>
          <p:cNvPr id="10" name="Group 84"/>
          <p:cNvGrpSpPr>
            <a:grpSpLocks/>
          </p:cNvGrpSpPr>
          <p:nvPr/>
        </p:nvGrpSpPr>
        <p:grpSpPr bwMode="auto">
          <a:xfrm>
            <a:off x="1229710" y="6286128"/>
            <a:ext cx="5465380" cy="369111"/>
            <a:chOff x="552450" y="6353175"/>
            <a:chExt cx="5382387" cy="365760"/>
          </a:xfrm>
        </p:grpSpPr>
        <p:sp>
          <p:nvSpPr>
            <p:cNvPr id="85" name="TextBox 8202"/>
            <p:cNvSpPr txBox="1">
              <a:spLocks noChangeArrowheads="1"/>
            </p:cNvSpPr>
            <p:nvPr/>
          </p:nvSpPr>
          <p:spPr bwMode="auto">
            <a:xfrm>
              <a:off x="552450" y="6362721"/>
              <a:ext cx="1122190" cy="335481"/>
            </a:xfrm>
            <a:prstGeom prst="rect">
              <a:avLst/>
            </a:prstGeom>
            <a:noFill/>
            <a:ln w="9525">
              <a:noFill/>
              <a:miter lim="800000"/>
              <a:headEnd/>
              <a:tailEnd/>
            </a:ln>
          </p:spPr>
          <p:txBody>
            <a:bodyPr>
              <a:spAutoFit/>
            </a:bodyPr>
            <a:lstStyle/>
            <a:p>
              <a:pPr algn="ctr">
                <a:defRPr/>
              </a:pPr>
              <a:r>
                <a:rPr lang="en-US" sz="1600" b="1" dirty="0" err="1" smtClean="0">
                  <a:solidFill>
                    <a:schemeClr val="accent2"/>
                  </a:solidFill>
                  <a:effectLst>
                    <a:outerShdw dist="25400" dir="4020000" algn="tl" rotWithShape="0">
                      <a:prstClr val="black"/>
                    </a:outerShdw>
                  </a:effectLst>
                  <a:cs typeface="+mn-cs"/>
                </a:rPr>
                <a:t>L</a:t>
              </a:r>
              <a:r>
                <a:rPr lang="en-US" sz="1400" b="1" dirty="0" err="1" smtClean="0">
                  <a:solidFill>
                    <a:schemeClr val="accent2"/>
                  </a:solidFill>
                  <a:effectLst>
                    <a:outerShdw dist="25400" dir="4020000" algn="tl" rotWithShape="0">
                      <a:prstClr val="black"/>
                    </a:outerShdw>
                  </a:effectLst>
                  <a:cs typeface="+mn-cs"/>
                </a:rPr>
                <a:t>egenda</a:t>
              </a:r>
              <a:endParaRPr lang="en-US" sz="1600" b="1" dirty="0">
                <a:solidFill>
                  <a:schemeClr val="accent2"/>
                </a:solidFill>
                <a:effectLst>
                  <a:outerShdw dist="25400" dir="4020000" algn="tl" rotWithShape="0">
                    <a:prstClr val="black"/>
                  </a:outerShdw>
                </a:effectLst>
                <a:cs typeface="+mn-cs"/>
              </a:endParaRPr>
            </a:p>
          </p:txBody>
        </p:sp>
        <p:sp>
          <p:nvSpPr>
            <p:cNvPr id="86" name="Rounded Rectangle 78"/>
            <p:cNvSpPr/>
            <p:nvPr/>
          </p:nvSpPr>
          <p:spPr bwMode="auto">
            <a:xfrm>
              <a:off x="1590677" y="6353175"/>
              <a:ext cx="1371600" cy="36576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smtClean="0">
                  <a:effectLst>
                    <a:outerShdw blurRad="50800" dist="38100" dir="2700000" algn="tl" rotWithShape="0">
                      <a:schemeClr val="bg2">
                        <a:alpha val="70000"/>
                      </a:schemeClr>
                    </a:outerShdw>
                  </a:effectLst>
                  <a:cs typeface="+mn-cs"/>
                </a:rPr>
                <a:t>XNA  </a:t>
              </a:r>
              <a:r>
                <a:rPr lang="en-US" sz="1200" dirty="0" err="1" smtClean="0">
                  <a:effectLst>
                    <a:outerShdw blurRad="50800" dist="38100" dir="2700000" algn="tl" rotWithShape="0">
                      <a:schemeClr val="bg2">
                        <a:alpha val="70000"/>
                      </a:schemeClr>
                    </a:outerShdw>
                  </a:effectLst>
                  <a:cs typeface="+mn-cs"/>
                </a:rPr>
                <a:t>já</a:t>
              </a:r>
              <a:r>
                <a:rPr lang="en-US" sz="1200" dirty="0" smtClean="0">
                  <a:effectLst>
                    <a:outerShdw blurRad="50800" dist="38100" dir="2700000" algn="tl" rotWithShape="0">
                      <a:schemeClr val="bg2">
                        <a:alpha val="70000"/>
                      </a:schemeClr>
                    </a:outerShdw>
                  </a:effectLst>
                  <a:cs typeface="+mn-cs"/>
                </a:rPr>
                <a:t> </a:t>
              </a:r>
              <a:r>
                <a:rPr lang="en-US" sz="1200" dirty="0" err="1" smtClean="0">
                  <a:effectLst>
                    <a:outerShdw blurRad="50800" dist="38100" dir="2700000" algn="tl" rotWithShape="0">
                      <a:schemeClr val="bg2">
                        <a:alpha val="70000"/>
                      </a:schemeClr>
                    </a:outerShdw>
                  </a:effectLst>
                  <a:cs typeface="+mn-cs"/>
                </a:rPr>
                <a:t>provê</a:t>
              </a:r>
              <a:endParaRPr lang="en-US" sz="1200" dirty="0">
                <a:effectLst>
                  <a:outerShdw blurRad="50800" dist="38100" dir="2700000" algn="tl" rotWithShape="0">
                    <a:schemeClr val="bg2">
                      <a:alpha val="70000"/>
                    </a:schemeClr>
                  </a:outerShdw>
                </a:effectLst>
                <a:cs typeface="+mn-cs"/>
              </a:endParaRPr>
            </a:p>
          </p:txBody>
        </p:sp>
        <p:sp>
          <p:nvSpPr>
            <p:cNvPr id="87" name="Rounded Rectangle 79"/>
            <p:cNvSpPr/>
            <p:nvPr/>
          </p:nvSpPr>
          <p:spPr bwMode="auto">
            <a:xfrm>
              <a:off x="3076957" y="6353175"/>
              <a:ext cx="1371600" cy="365760"/>
            </a:xfrm>
            <a:prstGeom prst="roundRect">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err="1" smtClean="0">
                  <a:effectLst>
                    <a:outerShdw blurRad="50800" dist="38100" dir="2700000" algn="tl" rotWithShape="0">
                      <a:schemeClr val="bg2">
                        <a:alpha val="70000"/>
                      </a:schemeClr>
                    </a:outerShdw>
                  </a:effectLst>
                  <a:cs typeface="+mn-cs"/>
                </a:rPr>
                <a:t>Você</a:t>
              </a:r>
              <a:r>
                <a:rPr lang="en-US" sz="1200" dirty="0" smtClean="0">
                  <a:effectLst>
                    <a:outerShdw blurRad="50800" dist="38100" dir="2700000" algn="tl" rotWithShape="0">
                      <a:schemeClr val="bg2">
                        <a:alpha val="70000"/>
                      </a:schemeClr>
                    </a:outerShdw>
                  </a:effectLst>
                  <a:cs typeface="+mn-cs"/>
                </a:rPr>
                <a:t> </a:t>
              </a:r>
              <a:r>
                <a:rPr lang="en-US" sz="1200" dirty="0" err="1" smtClean="0">
                  <a:effectLst>
                    <a:outerShdw blurRad="50800" dist="38100" dir="2700000" algn="tl" rotWithShape="0">
                      <a:schemeClr val="bg2">
                        <a:alpha val="70000"/>
                      </a:schemeClr>
                    </a:outerShdw>
                  </a:effectLst>
                  <a:cs typeface="+mn-cs"/>
                </a:rPr>
                <a:t>cria</a:t>
              </a:r>
              <a:endParaRPr lang="en-US" sz="1200" dirty="0">
                <a:effectLst>
                  <a:outerShdw blurRad="50800" dist="38100" dir="2700000" algn="tl" rotWithShape="0">
                    <a:schemeClr val="bg2">
                      <a:alpha val="70000"/>
                    </a:schemeClr>
                  </a:outerShdw>
                </a:effectLst>
                <a:cs typeface="+mn-cs"/>
              </a:endParaRPr>
            </a:p>
          </p:txBody>
        </p:sp>
        <p:sp>
          <p:nvSpPr>
            <p:cNvPr id="88" name="Rounded Rectangle 80"/>
            <p:cNvSpPr/>
            <p:nvPr/>
          </p:nvSpPr>
          <p:spPr bwMode="auto">
            <a:xfrm>
              <a:off x="4563237" y="6353175"/>
              <a:ext cx="1371600" cy="36576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1200" dirty="0" err="1" smtClean="0">
                  <a:effectLst>
                    <a:outerShdw blurRad="50800" dist="38100" dir="2700000" algn="tl" rotWithShape="0">
                      <a:schemeClr val="bg2">
                        <a:alpha val="70000"/>
                      </a:schemeClr>
                    </a:outerShdw>
                  </a:effectLst>
                  <a:cs typeface="+mn-cs"/>
                </a:rPr>
                <a:t>Comunidade</a:t>
              </a:r>
              <a:endParaRPr lang="en-US" sz="1200" dirty="0">
                <a:effectLst>
                  <a:outerShdw blurRad="50800" dist="38100" dir="2700000" algn="tl" rotWithShape="0">
                    <a:schemeClr val="bg2">
                      <a:alpha val="70000"/>
                    </a:schemeClr>
                  </a:outerShdw>
                </a:effectLst>
                <a:cs typeface="+mn-cs"/>
              </a:endParaRPr>
            </a:p>
          </p:txBody>
        </p:sp>
      </p:grpSp>
      <p:sp>
        <p:nvSpPr>
          <p:cNvPr id="89" name="Oval 35"/>
          <p:cNvSpPr/>
          <p:nvPr/>
        </p:nvSpPr>
        <p:spPr bwMode="auto">
          <a:xfrm>
            <a:off x="7767145" y="3857297"/>
            <a:ext cx="1072054" cy="952699"/>
          </a:xfrm>
          <a:prstGeom prst="ellipse">
            <a:avLst/>
          </a:prstGeom>
          <a:no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smtClean="0">
              <a:ln>
                <a:solidFill>
                  <a:schemeClr val="bg2">
                    <a:lumMod val="65000"/>
                    <a:lumOff val="35000"/>
                  </a:schemeClr>
                </a:solidFill>
              </a:ln>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25214" y="1417638"/>
            <a:ext cx="8099699" cy="4616648"/>
          </a:xfrm>
          <a:noFill/>
          <a:ln/>
        </p:spPr>
        <p:txBody>
          <a:bodyPr/>
          <a:lstStyle/>
          <a:p>
            <a:r>
              <a:rPr lang="pt-BR" sz="2800" dirty="0" smtClean="0"/>
              <a:t>Conexão entre Xbox 360 e PC</a:t>
            </a:r>
          </a:p>
          <a:p>
            <a:r>
              <a:rPr lang="pt-BR" sz="2800" dirty="0" smtClean="0"/>
              <a:t>Conexão local e via LIVE! </a:t>
            </a:r>
          </a:p>
          <a:p>
            <a:r>
              <a:rPr lang="pt-BR" sz="2800" dirty="0" smtClean="0"/>
              <a:t>Inclui suporte  a LIVE! </a:t>
            </a:r>
            <a:r>
              <a:rPr lang="pt-BR" sz="2800" dirty="0" err="1" smtClean="0"/>
              <a:t>MatchMaking</a:t>
            </a:r>
            <a:endParaRPr lang="pt-BR" sz="2800" dirty="0" smtClean="0"/>
          </a:p>
          <a:p>
            <a:pPr lvl="1"/>
            <a:r>
              <a:rPr lang="pt-BR" dirty="0" smtClean="0">
                <a:ea typeface="+mn-ea"/>
                <a:cs typeface="+mn-cs"/>
              </a:rPr>
              <a:t>Conecta você a pessoas com perfil semelhante</a:t>
            </a:r>
          </a:p>
          <a:p>
            <a:pPr lvl="1"/>
            <a:endParaRPr lang="pt-BR" dirty="0" smtClean="0">
              <a:ea typeface="+mn-ea"/>
              <a:cs typeface="+mn-cs"/>
            </a:endParaRPr>
          </a:p>
          <a:p>
            <a:r>
              <a:rPr lang="en-US" sz="2800" dirty="0" smtClean="0"/>
              <a:t>Na </a:t>
            </a:r>
            <a:r>
              <a:rPr lang="en-US" sz="2800" dirty="0" err="1" smtClean="0"/>
              <a:t>versão</a:t>
            </a:r>
            <a:r>
              <a:rPr lang="en-US" sz="2800" dirty="0" smtClean="0"/>
              <a:t> 3.0</a:t>
            </a:r>
          </a:p>
          <a:p>
            <a:pPr lvl="1"/>
            <a:r>
              <a:rPr lang="en-US" dirty="0" smtClean="0">
                <a:ea typeface="+mn-ea"/>
                <a:cs typeface="+mn-cs"/>
              </a:rPr>
              <a:t>Ranked matchmaking</a:t>
            </a:r>
          </a:p>
          <a:p>
            <a:pPr lvl="1"/>
            <a:r>
              <a:rPr lang="en-US" dirty="0" smtClean="0">
                <a:ea typeface="+mn-ea"/>
                <a:cs typeface="+mn-cs"/>
              </a:rPr>
              <a:t>Venda de </a:t>
            </a:r>
            <a:r>
              <a:rPr lang="en-US" dirty="0" err="1" smtClean="0">
                <a:ea typeface="+mn-ea"/>
                <a:cs typeface="+mn-cs"/>
              </a:rPr>
              <a:t>jogos</a:t>
            </a:r>
            <a:r>
              <a:rPr lang="en-US" dirty="0" smtClean="0">
                <a:ea typeface="+mn-ea"/>
                <a:cs typeface="+mn-cs"/>
              </a:rPr>
              <a:t> </a:t>
            </a:r>
            <a:r>
              <a:rPr lang="en-US" dirty="0" err="1" smtClean="0">
                <a:ea typeface="+mn-ea"/>
                <a:cs typeface="+mn-cs"/>
              </a:rPr>
              <a:t>na</a:t>
            </a:r>
            <a:r>
              <a:rPr lang="en-US" dirty="0" smtClean="0">
                <a:ea typeface="+mn-ea"/>
                <a:cs typeface="+mn-cs"/>
              </a:rPr>
              <a:t> Live Community!</a:t>
            </a:r>
          </a:p>
          <a:p>
            <a:pPr lvl="1"/>
            <a:r>
              <a:rPr lang="en-US" dirty="0" err="1" smtClean="0">
                <a:ea typeface="+mn-ea"/>
                <a:cs typeface="+mn-cs"/>
              </a:rPr>
              <a:t>Conexão</a:t>
            </a:r>
            <a:r>
              <a:rPr lang="en-US" dirty="0" smtClean="0">
                <a:ea typeface="+mn-ea"/>
                <a:cs typeface="+mn-cs"/>
              </a:rPr>
              <a:t> de </a:t>
            </a:r>
            <a:r>
              <a:rPr lang="en-US" dirty="0" err="1" smtClean="0">
                <a:ea typeface="+mn-ea"/>
                <a:cs typeface="+mn-cs"/>
              </a:rPr>
              <a:t>até</a:t>
            </a:r>
            <a:r>
              <a:rPr lang="en-US" dirty="0" smtClean="0">
                <a:ea typeface="+mn-ea"/>
                <a:cs typeface="+mn-cs"/>
              </a:rPr>
              <a:t> 8 </a:t>
            </a:r>
            <a:r>
              <a:rPr lang="en-US" dirty="0" err="1" smtClean="0">
                <a:ea typeface="+mn-ea"/>
                <a:cs typeface="+mn-cs"/>
              </a:rPr>
              <a:t>Zunes</a:t>
            </a:r>
            <a:r>
              <a:rPr lang="en-US" dirty="0" smtClean="0">
                <a:ea typeface="+mn-ea"/>
                <a:cs typeface="+mn-cs"/>
              </a:rPr>
              <a:t> </a:t>
            </a:r>
            <a:r>
              <a:rPr lang="en-US" dirty="0" err="1" smtClean="0">
                <a:ea typeface="+mn-ea"/>
                <a:cs typeface="+mn-cs"/>
              </a:rPr>
              <a:t>em</a:t>
            </a:r>
            <a:r>
              <a:rPr lang="en-US" dirty="0" smtClean="0">
                <a:ea typeface="+mn-ea"/>
                <a:cs typeface="+mn-cs"/>
              </a:rPr>
              <a:t> </a:t>
            </a:r>
            <a:r>
              <a:rPr lang="en-US" dirty="0" err="1" smtClean="0">
                <a:ea typeface="+mn-ea"/>
                <a:cs typeface="+mn-cs"/>
              </a:rPr>
              <a:t>rede</a:t>
            </a:r>
            <a:r>
              <a:rPr lang="en-US" dirty="0" smtClean="0">
                <a:ea typeface="+mn-ea"/>
                <a:cs typeface="+mn-cs"/>
              </a:rPr>
              <a:t> ad-hoc!</a:t>
            </a:r>
          </a:p>
        </p:txBody>
      </p:sp>
      <p:sp>
        <p:nvSpPr>
          <p:cNvPr id="4" name="Rectangle 2"/>
          <p:cNvSpPr txBox="1">
            <a:spLocks noChangeArrowheads="1"/>
          </p:cNvSpPr>
          <p:nvPr/>
        </p:nvSpPr>
        <p:spPr bwMode="auto">
          <a:xfrm>
            <a:off x="525517" y="228600"/>
            <a:ext cx="8313683" cy="11449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Calibri" pitchFamily="34" charset="0"/>
                <a:ea typeface="+mj-ea"/>
                <a:cs typeface="+mj-cs"/>
              </a:rPr>
              <a:t>XNA Framework</a:t>
            </a:r>
            <a:r>
              <a:rPr kumimoji="0" lang="en-US" sz="3600" b="0"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Calibri" pitchFamily="34" charset="0"/>
                <a:ea typeface="+mj-ea"/>
                <a:cs typeface="+mj-cs"/>
              </a:rPr>
              <a:t/>
            </a:r>
            <a:br>
              <a:rPr kumimoji="0" lang="en-US" sz="3600" b="0"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Calibri" pitchFamily="34" charset="0"/>
                <a:ea typeface="+mj-ea"/>
                <a:cs typeface="+mj-cs"/>
              </a:rPr>
            </a:br>
            <a:r>
              <a:rPr kumimoji="0" lang="en-US" sz="3600" b="0"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Calibri" pitchFamily="34" charset="0"/>
                <a:ea typeface="+mj-ea"/>
                <a:cs typeface="+mj-cs"/>
              </a:rPr>
              <a:t>Network</a:t>
            </a:r>
            <a:endParaRPr kumimoji="0" lang="en-US" sz="3600" b="0" i="0" u="none" strike="noStrike" kern="0" cap="none" spc="0" normalizeH="0" baseline="0" noProof="0" dirty="0">
              <a:ln>
                <a:noFill/>
              </a:ln>
              <a:solidFill>
                <a:srgbClr val="FFC000"/>
              </a:solidFill>
              <a:effectLst>
                <a:outerShdw blurRad="38100" dist="38100" dir="2700000" algn="tl">
                  <a:srgbClr val="000000"/>
                </a:outerShdw>
              </a:effectLst>
              <a:uLnTx/>
              <a:uFillTx/>
              <a:latin typeface="Calibri" pitchFamily="34" charset="0"/>
              <a:ea typeface="+mj-ea"/>
              <a:cs typeface="+mj-cs"/>
            </a:endParaRP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75640" y="1905000"/>
            <a:ext cx="6587359" cy="2308324"/>
          </a:xfrm>
        </p:spPr>
        <p:txBody>
          <a:bodyPr/>
          <a:lstStyle/>
          <a:p>
            <a:r>
              <a:rPr lang="en-US" dirty="0" err="1" smtClean="0"/>
              <a:t>Mas</a:t>
            </a:r>
            <a:r>
              <a:rPr lang="en-US" dirty="0" smtClean="0"/>
              <a:t>…</a:t>
            </a:r>
            <a:br>
              <a:rPr lang="en-US" dirty="0" smtClean="0"/>
            </a:br>
            <a:r>
              <a:rPr lang="en-US" dirty="0" smtClean="0"/>
              <a:t/>
            </a:r>
            <a:br>
              <a:rPr lang="en-US" dirty="0" smtClean="0"/>
            </a:br>
            <a:r>
              <a:rPr lang="en-US" dirty="0" smtClean="0"/>
              <a:t>É </a:t>
            </a:r>
            <a:r>
              <a:rPr lang="en-US" u="sng" dirty="0" err="1" smtClean="0"/>
              <a:t>realmente</a:t>
            </a:r>
            <a:r>
              <a:rPr lang="en-US" u="sng" dirty="0" smtClean="0"/>
              <a:t> </a:t>
            </a:r>
            <a:r>
              <a:rPr lang="en-US" dirty="0" err="1" smtClean="0"/>
              <a:t>fácil</a:t>
            </a:r>
            <a:r>
              <a:rPr lang="en-US" dirty="0" smtClean="0"/>
              <a:t> </a:t>
            </a:r>
            <a:r>
              <a:rPr lang="en-US" dirty="0" err="1" smtClean="0"/>
              <a:t>criar</a:t>
            </a:r>
            <a:r>
              <a:rPr lang="en-US" dirty="0" smtClean="0"/>
              <a:t> </a:t>
            </a:r>
            <a:r>
              <a:rPr lang="en-US" dirty="0" err="1" smtClean="0"/>
              <a:t>jogos</a:t>
            </a:r>
            <a:r>
              <a:rPr lang="en-US" dirty="0" smtClean="0"/>
              <a:t> com XNA?</a:t>
            </a:r>
            <a:endParaRPr lang="pt-BR" dirty="0"/>
          </a:p>
        </p:txBody>
      </p:sp>
      <p:sp>
        <p:nvSpPr>
          <p:cNvPr id="5" name="Subtitle 4"/>
          <p:cNvSpPr>
            <a:spLocks noGrp="1"/>
          </p:cNvSpPr>
          <p:nvPr>
            <p:ph type="subTitle" idx="1"/>
          </p:nvPr>
        </p:nvSpPr>
        <p:spPr>
          <a:xfrm>
            <a:off x="2238702" y="4384675"/>
            <a:ext cx="6524297" cy="535531"/>
          </a:xfrm>
        </p:spPr>
        <p:txBody>
          <a:bodyPr/>
          <a:lstStyle/>
          <a:p>
            <a:endParaRPr lang="pt-BR" dirty="0" smtClean="0"/>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9090" y="228600"/>
            <a:ext cx="8240110" cy="1255713"/>
          </a:xfrm>
        </p:spPr>
        <p:txBody>
          <a:bodyPr/>
          <a:lstStyle/>
          <a:p>
            <a:pPr eaLnBrk="1" hangingPunct="1">
              <a:defRPr/>
            </a:pPr>
            <a:r>
              <a:rPr lang="en-US" dirty="0" err="1" smtClean="0"/>
              <a:t>AbduX</a:t>
            </a:r>
            <a:r>
              <a:rPr lang="en-US" dirty="0" smtClean="0"/>
              <a:t/>
            </a:r>
            <a:br>
              <a:rPr lang="en-US" dirty="0" smtClean="0"/>
            </a:br>
            <a:r>
              <a:rPr lang="en-US" sz="3600" dirty="0" err="1" smtClean="0"/>
              <a:t>Fundamentos</a:t>
            </a:r>
            <a:r>
              <a:rPr lang="en-US" sz="3600" dirty="0" smtClean="0"/>
              <a:t> da </a:t>
            </a:r>
            <a:r>
              <a:rPr lang="en-US" sz="3600" dirty="0" err="1" smtClean="0"/>
              <a:t>diversão</a:t>
            </a:r>
            <a:endParaRPr lang="en-US" dirty="0"/>
          </a:p>
        </p:txBody>
      </p:sp>
      <p:pic>
        <p:nvPicPr>
          <p:cNvPr id="6" name="Picture 5" descr="Screenshot9.jpg"/>
          <p:cNvPicPr>
            <a:picLocks noChangeAspect="1"/>
          </p:cNvPicPr>
          <p:nvPr/>
        </p:nvPicPr>
        <p:blipFill>
          <a:blip r:embed="rId3"/>
          <a:stretch>
            <a:fillRect/>
          </a:stretch>
        </p:blipFill>
        <p:spPr>
          <a:xfrm>
            <a:off x="1398496" y="2714920"/>
            <a:ext cx="6508376" cy="3543295"/>
          </a:xfrm>
          <a:prstGeom prst="rect">
            <a:avLst/>
          </a:prstGeom>
          <a:ln>
            <a:noFill/>
          </a:ln>
          <a:effectLst>
            <a:outerShdw blurRad="292100" dist="139700" dir="2700000" algn="tl" rotWithShape="0">
              <a:srgbClr val="333333">
                <a:alpha val="65000"/>
              </a:srgbClr>
            </a:outerShdw>
          </a:effectLst>
        </p:spPr>
      </p:pic>
      <p:sp>
        <p:nvSpPr>
          <p:cNvPr id="8" name="Rectangle 3"/>
          <p:cNvSpPr txBox="1">
            <a:spLocks noChangeArrowheads="1"/>
          </p:cNvSpPr>
          <p:nvPr/>
        </p:nvSpPr>
        <p:spPr>
          <a:xfrm>
            <a:off x="819807" y="1453086"/>
            <a:ext cx="7861737" cy="4875181"/>
          </a:xfrm>
          <a:prstGeom prst="rect">
            <a:avLst/>
          </a:prstGeom>
        </p:spPr>
        <p:txBody>
          <a:bodyPr/>
          <a:lstStyle/>
          <a:p>
            <a:pPr marL="447675" marR="0" lvl="0" indent="-447675" algn="l" defTabSz="914400" rtl="0" eaLnBrk="1" fontAlgn="base" latinLnBrk="0" hangingPunct="1">
              <a:lnSpc>
                <a:spcPct val="90000"/>
              </a:lnSpc>
              <a:spcBef>
                <a:spcPct val="30000"/>
              </a:spcBef>
              <a:spcAft>
                <a:spcPct val="0"/>
              </a:spcAft>
              <a:buClr>
                <a:schemeClr val="tx2"/>
              </a:buClr>
              <a:buSzTx/>
              <a:buFont typeface="Wingdings 2" pitchFamily="18" charset="2"/>
              <a:buBlip>
                <a:blip r:embed="rId4"/>
              </a:buBlip>
              <a:tabLst/>
              <a:defRPr/>
            </a:pPr>
            <a:r>
              <a:rPr kumimoji="0" lang="en-US" sz="2400" b="0" i="0" u="none" strike="noStrike" kern="0" cap="none" spc="0" normalizeH="0" baseline="0" noProof="0" dirty="0" smtClean="0">
                <a:ln>
                  <a:noFill/>
                </a:ln>
                <a:solidFill>
                  <a:schemeClr val="accent2"/>
                </a:solidFill>
                <a:effectLst>
                  <a:outerShdw blurRad="38100" dist="38100" dir="2700000" algn="tl">
                    <a:srgbClr val="000000"/>
                  </a:outerShdw>
                </a:effectLst>
                <a:uLnTx/>
                <a:uFillTx/>
                <a:latin typeface="+mn-lt"/>
                <a:ea typeface="+mn-ea"/>
                <a:cs typeface="+mn-cs"/>
              </a:rPr>
              <a:t>Jogo </a:t>
            </a:r>
            <a:r>
              <a:rPr kumimoji="0" lang="en-US" sz="2400" b="0" i="0" u="none" strike="noStrike" kern="0" cap="none" spc="0" normalizeH="0" baseline="0" noProof="0" dirty="0" err="1" smtClean="0">
                <a:ln>
                  <a:noFill/>
                </a:ln>
                <a:solidFill>
                  <a:schemeClr val="accent2"/>
                </a:solidFill>
                <a:effectLst>
                  <a:outerShdw blurRad="38100" dist="38100" dir="2700000" algn="tl">
                    <a:srgbClr val="000000"/>
                  </a:outerShdw>
                </a:effectLst>
                <a:uLnTx/>
                <a:uFillTx/>
                <a:latin typeface="+mn-lt"/>
                <a:ea typeface="+mn-ea"/>
                <a:cs typeface="+mn-cs"/>
              </a:rPr>
              <a:t>completo</a:t>
            </a:r>
            <a:r>
              <a:rPr kumimoji="0" lang="en-US" sz="2400" b="0" i="0" u="none" strike="noStrike" kern="0" cap="none" spc="0" normalizeH="0" baseline="0" noProof="0" dirty="0" smtClean="0">
                <a:ln>
                  <a:noFill/>
                </a:ln>
                <a:solidFill>
                  <a:schemeClr val="accent2"/>
                </a:solidFill>
                <a:effectLst>
                  <a:outerShdw blurRad="38100" dist="38100" dir="2700000" algn="tl">
                    <a:srgbClr val="000000"/>
                  </a:outerShdw>
                </a:effectLst>
                <a:uLnTx/>
                <a:uFillTx/>
                <a:latin typeface="+mn-lt"/>
                <a:ea typeface="+mn-ea"/>
                <a:cs typeface="+mn-cs"/>
              </a:rPr>
              <a:t>, </a:t>
            </a:r>
            <a:r>
              <a:rPr kumimoji="0" lang="en-US" sz="2400" b="0" i="0" u="none" strike="noStrike" kern="0" cap="none" spc="0" normalizeH="0" baseline="0" noProof="0" dirty="0" err="1" smtClean="0">
                <a:ln>
                  <a:noFill/>
                </a:ln>
                <a:solidFill>
                  <a:schemeClr val="accent2"/>
                </a:solidFill>
                <a:effectLst>
                  <a:outerShdw blurRad="38100" dist="38100" dir="2700000" algn="tl">
                    <a:srgbClr val="000000"/>
                  </a:outerShdw>
                </a:effectLst>
                <a:uLnTx/>
                <a:uFillTx/>
                <a:latin typeface="+mn-lt"/>
                <a:ea typeface="+mn-ea"/>
                <a:cs typeface="+mn-cs"/>
              </a:rPr>
              <a:t>feito</a:t>
            </a:r>
            <a:r>
              <a:rPr kumimoji="0" lang="en-US" sz="2400" b="0" i="0" u="none" strike="noStrike" kern="0" cap="none" spc="0" normalizeH="0" baseline="0" noProof="0" dirty="0" smtClean="0">
                <a:ln>
                  <a:noFill/>
                </a:ln>
                <a:solidFill>
                  <a:schemeClr val="accent2"/>
                </a:solidFill>
                <a:effectLst>
                  <a:outerShdw blurRad="38100" dist="38100" dir="2700000" algn="tl">
                    <a:srgbClr val="000000"/>
                  </a:outerShdw>
                </a:effectLst>
                <a:uLnTx/>
                <a:uFillTx/>
                <a:latin typeface="+mn-lt"/>
                <a:ea typeface="+mn-ea"/>
                <a:cs typeface="+mn-cs"/>
              </a:rPr>
              <a:t> </a:t>
            </a:r>
            <a:r>
              <a:rPr kumimoji="0" lang="en-US" sz="2400" b="0" i="0" u="none" strike="noStrike" kern="0" cap="none" spc="0" normalizeH="0" baseline="0" noProof="0" dirty="0" err="1" smtClean="0">
                <a:ln>
                  <a:noFill/>
                </a:ln>
                <a:solidFill>
                  <a:schemeClr val="accent2"/>
                </a:solidFill>
                <a:effectLst>
                  <a:outerShdw blurRad="38100" dist="38100" dir="2700000" algn="tl">
                    <a:srgbClr val="000000"/>
                  </a:outerShdw>
                </a:effectLst>
                <a:uLnTx/>
                <a:uFillTx/>
                <a:latin typeface="+mn-lt"/>
                <a:ea typeface="+mn-ea"/>
                <a:cs typeface="+mn-cs"/>
              </a:rPr>
              <a:t>em</a:t>
            </a:r>
            <a:r>
              <a:rPr kumimoji="0" lang="en-US" sz="2400" b="0" i="0" u="none" strike="noStrike" kern="0" cap="none" spc="0" normalizeH="0" baseline="0" noProof="0" dirty="0" smtClean="0">
                <a:ln>
                  <a:noFill/>
                </a:ln>
                <a:solidFill>
                  <a:schemeClr val="accent2"/>
                </a:solidFill>
                <a:effectLst>
                  <a:outerShdw blurRad="38100" dist="38100" dir="2700000" algn="tl">
                    <a:srgbClr val="000000"/>
                  </a:outerShdw>
                </a:effectLst>
                <a:uLnTx/>
                <a:uFillTx/>
                <a:latin typeface="+mn-lt"/>
                <a:ea typeface="+mn-ea"/>
                <a:cs typeface="+mn-cs"/>
              </a:rPr>
              <a:t> 4 </a:t>
            </a:r>
            <a:r>
              <a:rPr kumimoji="0" lang="en-US" sz="2400" b="0" i="0" u="none" strike="noStrike" kern="0" cap="none" spc="0" normalizeH="0" baseline="0" noProof="0" dirty="0" err="1" smtClean="0">
                <a:ln>
                  <a:noFill/>
                </a:ln>
                <a:solidFill>
                  <a:schemeClr val="accent2"/>
                </a:solidFill>
                <a:effectLst>
                  <a:outerShdw blurRad="38100" dist="38100" dir="2700000" algn="tl">
                    <a:srgbClr val="000000"/>
                  </a:outerShdw>
                </a:effectLst>
                <a:uLnTx/>
                <a:uFillTx/>
                <a:latin typeface="+mn-lt"/>
                <a:ea typeface="+mn-ea"/>
                <a:cs typeface="+mn-cs"/>
              </a:rPr>
              <a:t>dias</a:t>
            </a:r>
            <a:r>
              <a:rPr kumimoji="0" lang="en-US" sz="2400" b="0" i="0" u="none" strike="noStrike" kern="0" cap="none" spc="0" normalizeH="0" baseline="0" noProof="0" dirty="0" smtClean="0">
                <a:ln>
                  <a:noFill/>
                </a:ln>
                <a:solidFill>
                  <a:schemeClr val="accent2"/>
                </a:solidFill>
                <a:effectLst>
                  <a:outerShdw blurRad="38100" dist="38100" dir="2700000" algn="tl">
                    <a:srgbClr val="000000"/>
                  </a:outerShdw>
                </a:effectLst>
                <a:uLnTx/>
                <a:uFillTx/>
                <a:latin typeface="+mn-lt"/>
                <a:ea typeface="+mn-ea"/>
                <a:cs typeface="+mn-cs"/>
              </a:rPr>
              <a:t>, </a:t>
            </a:r>
            <a:r>
              <a:rPr kumimoji="0" lang="en-US" sz="2400" b="0" i="0" u="none" strike="noStrike" kern="0" cap="none" spc="0" normalizeH="0" baseline="0" noProof="0" dirty="0" err="1" smtClean="0">
                <a:ln>
                  <a:noFill/>
                </a:ln>
                <a:solidFill>
                  <a:schemeClr val="accent2"/>
                </a:solidFill>
                <a:effectLst>
                  <a:outerShdw blurRad="38100" dist="38100" dir="2700000" algn="tl">
                    <a:srgbClr val="000000"/>
                  </a:outerShdw>
                </a:effectLst>
                <a:uLnTx/>
                <a:uFillTx/>
                <a:latin typeface="+mn-lt"/>
                <a:ea typeface="+mn-ea"/>
                <a:cs typeface="+mn-cs"/>
              </a:rPr>
              <a:t>por</a:t>
            </a:r>
            <a:r>
              <a:rPr kumimoji="0" lang="en-US" sz="2400" b="0" i="0" u="none" strike="noStrike" kern="0" cap="none" spc="0" normalizeH="0" baseline="0" noProof="0" dirty="0" smtClean="0">
                <a:ln>
                  <a:noFill/>
                </a:ln>
                <a:solidFill>
                  <a:schemeClr val="accent2"/>
                </a:solidFill>
                <a:effectLst>
                  <a:outerShdw blurRad="38100" dist="38100" dir="2700000" algn="tl">
                    <a:srgbClr val="000000"/>
                  </a:outerShdw>
                </a:effectLst>
                <a:uLnTx/>
                <a:uFillTx/>
                <a:latin typeface="+mn-lt"/>
                <a:ea typeface="+mn-ea"/>
                <a:cs typeface="+mn-cs"/>
              </a:rPr>
              <a:t> 1</a:t>
            </a:r>
            <a:r>
              <a:rPr kumimoji="0" lang="en-US" sz="2400" b="0" i="0" u="none" strike="noStrike" kern="0" cap="none" spc="0" normalizeH="0" noProof="0" dirty="0" smtClean="0">
                <a:ln>
                  <a:noFill/>
                </a:ln>
                <a:solidFill>
                  <a:schemeClr val="accent2"/>
                </a:solidFill>
                <a:effectLst>
                  <a:outerShdw blurRad="38100" dist="38100" dir="2700000" algn="tl">
                    <a:srgbClr val="000000"/>
                  </a:outerShdw>
                </a:effectLst>
                <a:uLnTx/>
                <a:uFillTx/>
                <a:latin typeface="+mn-lt"/>
                <a:ea typeface="+mn-ea"/>
                <a:cs typeface="+mn-cs"/>
              </a:rPr>
              <a:t> </a:t>
            </a:r>
            <a:r>
              <a:rPr kumimoji="0" lang="en-US" sz="2400" b="0" i="0" u="none" strike="noStrike" kern="0" cap="none" spc="0" normalizeH="0" noProof="0" dirty="0" err="1" smtClean="0">
                <a:ln>
                  <a:noFill/>
                </a:ln>
                <a:solidFill>
                  <a:schemeClr val="accent2"/>
                </a:solidFill>
                <a:effectLst>
                  <a:outerShdw blurRad="38100" dist="38100" dir="2700000" algn="tl">
                    <a:srgbClr val="000000"/>
                  </a:outerShdw>
                </a:effectLst>
                <a:uLnTx/>
                <a:uFillTx/>
                <a:latin typeface="+mn-lt"/>
                <a:ea typeface="+mn-ea"/>
                <a:cs typeface="+mn-cs"/>
              </a:rPr>
              <a:t>pessoa</a:t>
            </a:r>
            <a:endParaRPr kumimoji="0" lang="en-US" sz="2400" b="0" i="0" u="none" strike="noStrike" kern="0" cap="none" spc="0" normalizeH="0" baseline="0" noProof="0" dirty="0" smtClean="0">
              <a:ln>
                <a:noFill/>
              </a:ln>
              <a:solidFill>
                <a:schemeClr val="accent2"/>
              </a:solidFill>
              <a:effectLst>
                <a:outerShdw blurRad="38100" dist="38100" dir="2700000" algn="tl">
                  <a:srgbClr val="000000"/>
                </a:outerShdw>
              </a:effectLst>
              <a:uLnTx/>
              <a:uFillTx/>
              <a:latin typeface="+mn-lt"/>
              <a:ea typeface="+mn-ea"/>
              <a:cs typeface="+mn-cs"/>
            </a:endParaRPr>
          </a:p>
          <a:p>
            <a:pPr marL="447675" lvl="0" indent="-447675">
              <a:lnSpc>
                <a:spcPct val="90000"/>
              </a:lnSpc>
              <a:spcBef>
                <a:spcPct val="30000"/>
              </a:spcBef>
              <a:buClr>
                <a:schemeClr val="tx2"/>
              </a:buClr>
              <a:buBlip>
                <a:blip r:embed="rId4"/>
              </a:buBlip>
              <a:defRPr/>
            </a:pPr>
            <a:r>
              <a:rPr lang="pt-BR" sz="2400" kern="0" dirty="0" smtClean="0">
                <a:solidFill>
                  <a:schemeClr val="accent2"/>
                </a:solidFill>
                <a:effectLst>
                  <a:outerShdw blurRad="38100" dist="38100" dir="2700000" algn="tl">
                    <a:srgbClr val="000000"/>
                  </a:outerShdw>
                </a:effectLst>
                <a:latin typeface="+mn-lt"/>
              </a:rPr>
              <a:t>Explora recursos gráficos, som, input e fontes no XNA, além de reconhecimento de voz</a:t>
            </a:r>
          </a:p>
          <a:p>
            <a:pPr marL="447675" marR="0" lvl="0" indent="-447675" algn="l" defTabSz="914400" rtl="0" eaLnBrk="1" fontAlgn="base" latinLnBrk="0" hangingPunct="1">
              <a:lnSpc>
                <a:spcPct val="90000"/>
              </a:lnSpc>
              <a:spcBef>
                <a:spcPct val="30000"/>
              </a:spcBef>
              <a:spcAft>
                <a:spcPct val="0"/>
              </a:spcAft>
              <a:buClr>
                <a:schemeClr val="tx2"/>
              </a:buClr>
              <a:buSzTx/>
              <a:buFont typeface="Wingdings 2" pitchFamily="18" charset="2"/>
              <a:buBlip>
                <a:blip r:embed="rId4"/>
              </a:buBlip>
              <a:tabLst/>
              <a:defRPr/>
            </a:pPr>
            <a:endParaRPr kumimoji="0" lang="en-US" sz="2400" b="0" i="0" u="none" strike="noStrike" kern="0" cap="none" spc="0" normalizeH="0" baseline="0" noProof="0" dirty="0" smtClean="0">
              <a:ln>
                <a:noFill/>
              </a:ln>
              <a:solidFill>
                <a:schemeClr val="accent2"/>
              </a:solidFill>
              <a:effectLst>
                <a:outerShdw blurRad="38100" dist="38100" dir="2700000" algn="tl">
                  <a:srgbClr val="000000"/>
                </a:outerShdw>
              </a:effectLst>
              <a:uLnTx/>
              <a:uFillTx/>
              <a:latin typeface="+mn-lt"/>
              <a:ea typeface="+mn-ea"/>
              <a:cs typeface="+mn-cs"/>
            </a:endParaRPr>
          </a:p>
        </p:txBody>
      </p:sp>
      <p:sp>
        <p:nvSpPr>
          <p:cNvPr id="9" name="Rectangle 8"/>
          <p:cNvSpPr/>
          <p:nvPr/>
        </p:nvSpPr>
        <p:spPr>
          <a:xfrm>
            <a:off x="268941" y="6394539"/>
            <a:ext cx="8955741" cy="369332"/>
          </a:xfrm>
          <a:prstGeom prst="rect">
            <a:avLst/>
          </a:prstGeom>
        </p:spPr>
        <p:txBody>
          <a:bodyPr wrap="square">
            <a:spAutoFit/>
          </a:bodyPr>
          <a:lstStyle/>
          <a:p>
            <a:r>
              <a:rPr lang="en-US" dirty="0" smtClean="0">
                <a:ln w="18415" cmpd="sng">
                  <a:solidFill>
                    <a:srgbClr val="FFFFFF"/>
                  </a:solidFill>
                  <a:prstDash val="solid"/>
                </a:ln>
                <a:solidFill>
                  <a:schemeClr val="accent2"/>
                </a:solidFill>
                <a:effectLst>
                  <a:outerShdw blurRad="63500" dir="3600000" algn="tl" rotWithShape="0">
                    <a:srgbClr val="000000">
                      <a:alpha val="70000"/>
                    </a:srgbClr>
                  </a:outerShdw>
                </a:effectLst>
                <a:hlinkClick r:id="rId5"/>
              </a:rPr>
              <a:t>http://soapbox.msn.com/video.aspx?vid=89e5ef96-8f63-4632-aa17-653b9c123159</a:t>
            </a:r>
            <a:r>
              <a:rPr lang="en-US" dirty="0" smtClean="0">
                <a:ln w="18415" cmpd="sng">
                  <a:solidFill>
                    <a:srgbClr val="FFFFFF"/>
                  </a:solidFill>
                  <a:prstDash val="solid"/>
                </a:ln>
                <a:solidFill>
                  <a:schemeClr val="accent2"/>
                </a:solidFill>
                <a:effectLst>
                  <a:outerShdw blurRad="63500" dir="3600000" algn="tl" rotWithShape="0">
                    <a:srgbClr val="000000">
                      <a:alpha val="70000"/>
                    </a:srgbClr>
                  </a:outerShdw>
                </a:effectLst>
              </a:rPr>
              <a:t>  </a:t>
            </a:r>
            <a:endParaRPr lang="pt-BR" dirty="0">
              <a:ln w="18415" cmpd="sng">
                <a:solidFill>
                  <a:srgbClr val="FFFFFF"/>
                </a:solidFill>
                <a:prstDash val="solid"/>
              </a:ln>
              <a:solidFill>
                <a:schemeClr val="accent2"/>
              </a:solidFill>
              <a:effectLst>
                <a:outerShdw blurRad="63500" dir="3600000" algn="tl" rotWithShape="0">
                  <a:srgbClr val="000000">
                    <a:alpha val="70000"/>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Dungeon Quest</a:t>
            </a:r>
            <a:endParaRPr lang="pt-BR" dirty="0"/>
          </a:p>
        </p:txBody>
      </p:sp>
      <p:sp>
        <p:nvSpPr>
          <p:cNvPr id="4" name="Text Placeholder 3"/>
          <p:cNvSpPr>
            <a:spLocks noGrp="1"/>
          </p:cNvSpPr>
          <p:nvPr>
            <p:ph type="body" idx="1"/>
          </p:nvPr>
        </p:nvSpPr>
        <p:spPr>
          <a:xfrm>
            <a:off x="641132" y="1417638"/>
            <a:ext cx="8355724" cy="1883593"/>
          </a:xfrm>
        </p:spPr>
        <p:txBody>
          <a:bodyPr/>
          <a:lstStyle/>
          <a:p>
            <a:r>
              <a:rPr lang="en-US" dirty="0" err="1" smtClean="0"/>
              <a:t>Também</a:t>
            </a:r>
            <a:r>
              <a:rPr lang="en-US" dirty="0" smtClean="0"/>
              <a:t> </a:t>
            </a:r>
            <a:r>
              <a:rPr lang="en-US" dirty="0" err="1" smtClean="0"/>
              <a:t>desenvolvido</a:t>
            </a:r>
            <a:r>
              <a:rPr lang="en-US" dirty="0" smtClean="0"/>
              <a:t> </a:t>
            </a:r>
            <a:r>
              <a:rPr lang="en-US" dirty="0" err="1" smtClean="0"/>
              <a:t>em</a:t>
            </a:r>
            <a:r>
              <a:rPr lang="en-US" dirty="0" smtClean="0"/>
              <a:t> </a:t>
            </a:r>
            <a:r>
              <a:rPr lang="en-US" dirty="0" err="1" smtClean="0"/>
              <a:t>apenas</a:t>
            </a:r>
            <a:r>
              <a:rPr lang="en-US" dirty="0" smtClean="0"/>
              <a:t> 4 </a:t>
            </a:r>
            <a:r>
              <a:rPr lang="en-US" dirty="0" err="1" smtClean="0"/>
              <a:t>dias</a:t>
            </a:r>
            <a:endParaRPr lang="en-US" dirty="0" smtClean="0"/>
          </a:p>
          <a:p>
            <a:r>
              <a:rPr lang="en-US" sz="2800" dirty="0" smtClean="0"/>
              <a:t>Equipe: 1 </a:t>
            </a:r>
            <a:r>
              <a:rPr lang="en-US" sz="2800" dirty="0" err="1" smtClean="0"/>
              <a:t>desenvolvedor</a:t>
            </a:r>
            <a:r>
              <a:rPr lang="en-US" sz="2800" dirty="0" smtClean="0"/>
              <a:t> e 1 designer</a:t>
            </a:r>
            <a:endParaRPr lang="pt-BR" sz="2800" dirty="0"/>
          </a:p>
        </p:txBody>
      </p:sp>
      <p:pic>
        <p:nvPicPr>
          <p:cNvPr id="6" name="Picture 3"/>
          <p:cNvPicPr>
            <a:picLocks noChangeAspect="1" noChangeArrowheads="1"/>
          </p:cNvPicPr>
          <p:nvPr/>
        </p:nvPicPr>
        <p:blipFill>
          <a:blip r:embed="rId2"/>
          <a:srcRect/>
          <a:stretch>
            <a:fillRect/>
          </a:stretch>
        </p:blipFill>
        <p:spPr bwMode="auto">
          <a:xfrm>
            <a:off x="4271861" y="3812319"/>
            <a:ext cx="4872139" cy="3045681"/>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0" y="3008588"/>
            <a:ext cx="4850041" cy="3031868"/>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Boids</a:t>
            </a:r>
            <a:r>
              <a:rPr lang="en-US" dirty="0" smtClean="0"/>
              <a:t> Simulator</a:t>
            </a:r>
            <a:endParaRPr lang="pt-BR" dirty="0"/>
          </a:p>
        </p:txBody>
      </p:sp>
      <p:sp>
        <p:nvSpPr>
          <p:cNvPr id="3" name="Text Placeholder 2"/>
          <p:cNvSpPr>
            <a:spLocks noGrp="1"/>
          </p:cNvSpPr>
          <p:nvPr>
            <p:ph type="body" idx="1"/>
          </p:nvPr>
        </p:nvSpPr>
        <p:spPr>
          <a:xfrm>
            <a:off x="1082566" y="1417638"/>
            <a:ext cx="7742347" cy="1569660"/>
          </a:xfrm>
        </p:spPr>
        <p:txBody>
          <a:bodyPr/>
          <a:lstStyle/>
          <a:p>
            <a:r>
              <a:rPr lang="pt-BR" dirty="0" smtClean="0"/>
              <a:t>Simulador de bandos desenvolvido com o XNA em 6 dias, por 1 pessoa</a:t>
            </a:r>
          </a:p>
          <a:p>
            <a:endParaRPr lang="pt-BR" dirty="0"/>
          </a:p>
        </p:txBody>
      </p:sp>
      <p:pic>
        <p:nvPicPr>
          <p:cNvPr id="4" name="Picture 4"/>
          <p:cNvPicPr>
            <a:picLocks noChangeAspect="1" noChangeArrowheads="1"/>
          </p:cNvPicPr>
          <p:nvPr/>
        </p:nvPicPr>
        <p:blipFill>
          <a:blip r:embed="rId3"/>
          <a:srcRect/>
          <a:stretch>
            <a:fillRect/>
          </a:stretch>
        </p:blipFill>
        <p:spPr bwMode="auto">
          <a:xfrm>
            <a:off x="4643438" y="3393284"/>
            <a:ext cx="4500562" cy="3108136"/>
          </a:xfrm>
          <a:prstGeom prst="rect">
            <a:avLst/>
          </a:prstGeom>
          <a:noFill/>
          <a:ln w="9525">
            <a:noFill/>
            <a:miter lim="800000"/>
            <a:headEnd/>
            <a:tailEnd/>
          </a:ln>
          <a:effectLst/>
        </p:spPr>
      </p:pic>
      <p:pic>
        <p:nvPicPr>
          <p:cNvPr id="5" name="Picture 6"/>
          <p:cNvPicPr>
            <a:picLocks noChangeAspect="1" noChangeArrowheads="1"/>
          </p:cNvPicPr>
          <p:nvPr/>
        </p:nvPicPr>
        <p:blipFill>
          <a:blip r:embed="rId4"/>
          <a:srcRect/>
          <a:stretch>
            <a:fillRect/>
          </a:stretch>
        </p:blipFill>
        <p:spPr bwMode="auto">
          <a:xfrm>
            <a:off x="0" y="3392698"/>
            <a:ext cx="4643438" cy="3108136"/>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Nas Universidades...	</a:t>
            </a:r>
            <a:endParaRPr lang="pt-BR" dirty="0"/>
          </a:p>
        </p:txBody>
      </p:sp>
      <p:sp>
        <p:nvSpPr>
          <p:cNvPr id="3" name="Espaço Reservado para Texto 2"/>
          <p:cNvSpPr>
            <a:spLocks noGrp="1"/>
          </p:cNvSpPr>
          <p:nvPr>
            <p:ph type="body" idx="1"/>
          </p:nvPr>
        </p:nvSpPr>
        <p:spPr>
          <a:xfrm>
            <a:off x="662152" y="1291514"/>
            <a:ext cx="8120720" cy="2031325"/>
          </a:xfrm>
        </p:spPr>
        <p:txBody>
          <a:bodyPr/>
          <a:lstStyle/>
          <a:p>
            <a:r>
              <a:rPr lang="pt-BR" dirty="0" smtClean="0"/>
              <a:t>10 aulas na matéria sobre XNA</a:t>
            </a:r>
          </a:p>
          <a:p>
            <a:r>
              <a:rPr lang="pt-BR" dirty="0" smtClean="0"/>
              <a:t>Grupos de 4 pessoas</a:t>
            </a:r>
          </a:p>
          <a:p>
            <a:pPr lvl="1"/>
            <a:r>
              <a:rPr lang="pt-BR" dirty="0" smtClean="0"/>
              <a:t>Cada grupo termina a matéria apresentando seu jogo!</a:t>
            </a:r>
            <a:endParaRPr lang="pt-BR" dirty="0"/>
          </a:p>
        </p:txBody>
      </p:sp>
      <p:pic>
        <p:nvPicPr>
          <p:cNvPr id="1026" name="Picture 2" descr="D:\temp\planeta hulk\XNA - X Force 02.JPG"/>
          <p:cNvPicPr>
            <a:picLocks noChangeAspect="1" noChangeArrowheads="1"/>
          </p:cNvPicPr>
          <p:nvPr/>
        </p:nvPicPr>
        <p:blipFill>
          <a:blip r:embed="rId2"/>
          <a:srcRect/>
          <a:stretch>
            <a:fillRect/>
          </a:stretch>
        </p:blipFill>
        <p:spPr bwMode="auto">
          <a:xfrm>
            <a:off x="322920" y="3412360"/>
            <a:ext cx="3462703" cy="2715172"/>
          </a:xfrm>
          <a:prstGeom prst="rect">
            <a:avLst/>
          </a:prstGeom>
          <a:noFill/>
        </p:spPr>
      </p:pic>
      <p:pic>
        <p:nvPicPr>
          <p:cNvPr id="1029" name="Picture 5" descr="D:\temp\planeta hulk\exemplo_opcoes.jpg"/>
          <p:cNvPicPr>
            <a:picLocks noChangeAspect="1" noChangeArrowheads="1"/>
          </p:cNvPicPr>
          <p:nvPr/>
        </p:nvPicPr>
        <p:blipFill>
          <a:blip r:embed="rId3"/>
          <a:srcRect/>
          <a:stretch>
            <a:fillRect/>
          </a:stretch>
        </p:blipFill>
        <p:spPr bwMode="auto">
          <a:xfrm>
            <a:off x="5296776" y="3458822"/>
            <a:ext cx="3847224" cy="2064364"/>
          </a:xfrm>
          <a:prstGeom prst="rect">
            <a:avLst/>
          </a:prstGeom>
          <a:noFill/>
        </p:spPr>
      </p:pic>
      <p:pic>
        <p:nvPicPr>
          <p:cNvPr id="1027" name="Picture 3" descr="D:\temp\planeta hulk\Tela-Jogo-Principal.bmp"/>
          <p:cNvPicPr>
            <a:picLocks noChangeAspect="1" noChangeArrowheads="1"/>
          </p:cNvPicPr>
          <p:nvPr/>
        </p:nvPicPr>
        <p:blipFill>
          <a:blip r:embed="rId4"/>
          <a:srcRect/>
          <a:stretch>
            <a:fillRect/>
          </a:stretch>
        </p:blipFill>
        <p:spPr bwMode="auto">
          <a:xfrm>
            <a:off x="2787449" y="4105822"/>
            <a:ext cx="3539779" cy="2752178"/>
          </a:xfrm>
          <a:prstGeom prst="rect">
            <a:avLst/>
          </a:prstGeom>
          <a:noFill/>
        </p:spPr>
      </p:pic>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E </a:t>
            </a:r>
            <a:r>
              <a:rPr lang="en-US" dirty="0" err="1" smtClean="0"/>
              <a:t>diversas</a:t>
            </a:r>
            <a:r>
              <a:rPr lang="en-US" dirty="0" smtClean="0"/>
              <a:t> </a:t>
            </a:r>
            <a:r>
              <a:rPr lang="en-US" dirty="0" err="1" smtClean="0"/>
              <a:t>comunidades</a:t>
            </a:r>
            <a:r>
              <a:rPr lang="en-US" dirty="0" smtClean="0"/>
              <a:t>…</a:t>
            </a:r>
            <a:endParaRPr lang="en-US" dirty="0"/>
          </a:p>
        </p:txBody>
      </p:sp>
      <p:pic>
        <p:nvPicPr>
          <p:cNvPr id="43" name="Picture 4" descr="C:\Program Files\Microsoft Resource DVD Artwork\DVD_ART\Artwork_Imagery\Shapes and Graphics\Arrows - arrow\Straight\up Gold Arrow up trans.png"/>
          <p:cNvPicPr>
            <a:picLocks noChangeAspect="1" noChangeArrowheads="1"/>
          </p:cNvPicPr>
          <p:nvPr/>
        </p:nvPicPr>
        <p:blipFill>
          <a:blip r:embed="rId3"/>
          <a:srcRect/>
          <a:stretch>
            <a:fillRect/>
          </a:stretch>
        </p:blipFill>
        <p:spPr bwMode="auto">
          <a:xfrm rot="3606729">
            <a:off x="5105920" y="1941540"/>
            <a:ext cx="638175" cy="2263775"/>
          </a:xfrm>
          <a:prstGeom prst="rect">
            <a:avLst/>
          </a:prstGeom>
          <a:noFill/>
          <a:ln w="9525">
            <a:noFill/>
            <a:miter lim="800000"/>
            <a:headEnd/>
            <a:tailEnd/>
          </a:ln>
        </p:spPr>
      </p:pic>
      <p:grpSp>
        <p:nvGrpSpPr>
          <p:cNvPr id="3" name="Group 17"/>
          <p:cNvGrpSpPr>
            <a:grpSpLocks/>
          </p:cNvGrpSpPr>
          <p:nvPr/>
        </p:nvGrpSpPr>
        <p:grpSpPr bwMode="auto">
          <a:xfrm>
            <a:off x="1211263" y="557048"/>
            <a:ext cx="7667625" cy="1702676"/>
            <a:chOff x="1210799" y="411073"/>
            <a:chExt cx="7667625" cy="1848561"/>
          </a:xfrm>
        </p:grpSpPr>
        <p:pic>
          <p:nvPicPr>
            <p:cNvPr id="8237" name="Picture 14" descr="C:\Program Files\Microsoft Resource DVD Artwork\DVD_ART\Artwork_Imagery\Shapes and Graphics\Arrows - arrow\Gold Gradient Collection\arrow 0 gold  arrow 7.png"/>
            <p:cNvPicPr>
              <a:picLocks noChangeAspect="1" noChangeArrowheads="1"/>
            </p:cNvPicPr>
            <p:nvPr/>
          </p:nvPicPr>
          <p:blipFill>
            <a:blip r:embed="rId4"/>
            <a:srcRect/>
            <a:stretch>
              <a:fillRect/>
            </a:stretch>
          </p:blipFill>
          <p:spPr bwMode="auto">
            <a:xfrm>
              <a:off x="1210799" y="411073"/>
              <a:ext cx="7667625" cy="1848561"/>
            </a:xfrm>
            <a:prstGeom prst="rect">
              <a:avLst/>
            </a:prstGeom>
            <a:noFill/>
            <a:ln w="9525">
              <a:noFill/>
              <a:miter lim="800000"/>
              <a:headEnd/>
              <a:tailEnd/>
            </a:ln>
          </p:spPr>
        </p:pic>
        <p:sp>
          <p:nvSpPr>
            <p:cNvPr id="17" name="Rectangle 16"/>
            <p:cNvSpPr/>
            <p:nvPr/>
          </p:nvSpPr>
          <p:spPr>
            <a:xfrm>
              <a:off x="1801751" y="1128261"/>
              <a:ext cx="5521063" cy="43439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000" b="1" dirty="0" err="1" smtClean="0">
                  <a:ln w="11430"/>
                  <a:solidFill>
                    <a:schemeClr val="bg2">
                      <a:lumMod val="95000"/>
                      <a:lumOff val="5000"/>
                    </a:schemeClr>
                  </a:solidFill>
                  <a:effectLst>
                    <a:outerShdw blurRad="80000" dist="40000" dir="5040000" algn="tl">
                      <a:srgbClr val="000000">
                        <a:alpha val="30000"/>
                      </a:srgbClr>
                    </a:outerShdw>
                  </a:effectLst>
                  <a:cs typeface="+mn-cs"/>
                </a:rPr>
                <a:t>Dezenas</a:t>
              </a:r>
              <a:r>
                <a:rPr lang="en-US" sz="2000" b="1" dirty="0" smtClean="0">
                  <a:ln w="11430"/>
                  <a:solidFill>
                    <a:schemeClr val="bg2">
                      <a:lumMod val="95000"/>
                      <a:lumOff val="5000"/>
                    </a:schemeClr>
                  </a:solidFill>
                  <a:effectLst>
                    <a:outerShdw blurRad="80000" dist="40000" dir="5040000" algn="tl">
                      <a:srgbClr val="000000">
                        <a:alpha val="30000"/>
                      </a:srgbClr>
                    </a:outerShdw>
                  </a:effectLst>
                  <a:cs typeface="+mn-cs"/>
                </a:rPr>
                <a:t> (</a:t>
              </a:r>
              <a:r>
                <a:rPr lang="en-US" sz="2000" b="1" dirty="0" err="1" smtClean="0">
                  <a:ln w="11430"/>
                  <a:solidFill>
                    <a:schemeClr val="bg2">
                      <a:lumMod val="95000"/>
                      <a:lumOff val="5000"/>
                    </a:schemeClr>
                  </a:solidFill>
                  <a:effectLst>
                    <a:outerShdw blurRad="80000" dist="40000" dir="5040000" algn="tl">
                      <a:srgbClr val="000000">
                        <a:alpha val="30000"/>
                      </a:srgbClr>
                    </a:outerShdw>
                  </a:effectLst>
                  <a:cs typeface="+mn-cs"/>
                </a:rPr>
                <a:t>centenas</a:t>
              </a:r>
              <a:r>
                <a:rPr lang="en-US" sz="2000" b="1" dirty="0" smtClean="0">
                  <a:ln w="11430"/>
                  <a:solidFill>
                    <a:schemeClr val="bg2">
                      <a:lumMod val="95000"/>
                      <a:lumOff val="5000"/>
                    </a:schemeClr>
                  </a:solidFill>
                  <a:effectLst>
                    <a:outerShdw blurRad="80000" dist="40000" dir="5040000" algn="tl">
                      <a:srgbClr val="000000">
                        <a:alpha val="30000"/>
                      </a:srgbClr>
                    </a:outerShdw>
                  </a:effectLst>
                  <a:cs typeface="+mn-cs"/>
                </a:rPr>
                <a:t>?) de </a:t>
              </a:r>
              <a:r>
                <a:rPr lang="en-US" sz="2000" b="1" dirty="0" err="1" smtClean="0">
                  <a:ln w="11430"/>
                  <a:solidFill>
                    <a:schemeClr val="bg2">
                      <a:lumMod val="95000"/>
                      <a:lumOff val="5000"/>
                    </a:schemeClr>
                  </a:solidFill>
                  <a:effectLst>
                    <a:outerShdw blurRad="80000" dist="40000" dir="5040000" algn="tl">
                      <a:srgbClr val="000000">
                        <a:alpha val="30000"/>
                      </a:srgbClr>
                    </a:outerShdw>
                  </a:effectLst>
                  <a:cs typeface="+mn-cs"/>
                </a:rPr>
                <a:t>comunidades</a:t>
              </a:r>
              <a:r>
                <a:rPr lang="en-US" sz="2000" b="1" dirty="0" smtClean="0">
                  <a:ln w="11430"/>
                  <a:solidFill>
                    <a:schemeClr val="bg2">
                      <a:lumMod val="95000"/>
                      <a:lumOff val="5000"/>
                    </a:schemeClr>
                  </a:solidFill>
                  <a:effectLst>
                    <a:outerShdw blurRad="80000" dist="40000" dir="5040000" algn="tl">
                      <a:srgbClr val="000000">
                        <a:alpha val="30000"/>
                      </a:srgbClr>
                    </a:outerShdw>
                  </a:effectLst>
                  <a:cs typeface="+mn-cs"/>
                </a:rPr>
                <a:t> </a:t>
              </a:r>
              <a:r>
                <a:rPr lang="en-US" sz="2000" b="1" dirty="0" err="1" smtClean="0">
                  <a:ln w="11430"/>
                  <a:solidFill>
                    <a:schemeClr val="bg2">
                      <a:lumMod val="95000"/>
                      <a:lumOff val="5000"/>
                    </a:schemeClr>
                  </a:solidFill>
                  <a:effectLst>
                    <a:outerShdw blurRad="80000" dist="40000" dir="5040000" algn="tl">
                      <a:srgbClr val="000000">
                        <a:alpha val="30000"/>
                      </a:srgbClr>
                    </a:outerShdw>
                  </a:effectLst>
                  <a:cs typeface="+mn-cs"/>
                </a:rPr>
                <a:t>ativas</a:t>
              </a:r>
              <a:r>
                <a:rPr lang="en-US" sz="2000" b="1" dirty="0" smtClean="0">
                  <a:ln w="11430"/>
                  <a:solidFill>
                    <a:schemeClr val="bg2">
                      <a:lumMod val="95000"/>
                      <a:lumOff val="5000"/>
                    </a:schemeClr>
                  </a:solidFill>
                  <a:effectLst>
                    <a:outerShdw blurRad="80000" dist="40000" dir="5040000" algn="tl">
                      <a:srgbClr val="000000">
                        <a:alpha val="30000"/>
                      </a:srgbClr>
                    </a:outerShdw>
                  </a:effectLst>
                  <a:cs typeface="+mn-cs"/>
                </a:rPr>
                <a:t>!</a:t>
              </a:r>
              <a:endParaRPr lang="en-US" sz="2000" b="1" dirty="0">
                <a:ln w="11430"/>
                <a:solidFill>
                  <a:schemeClr val="bg2">
                    <a:lumMod val="95000"/>
                    <a:lumOff val="5000"/>
                  </a:schemeClr>
                </a:solidFill>
                <a:effectLst>
                  <a:outerShdw blurRad="80000" dist="40000" dir="5040000" algn="tl">
                    <a:srgbClr val="000000">
                      <a:alpha val="30000"/>
                    </a:srgbClr>
                  </a:outerShdw>
                </a:effectLst>
                <a:cs typeface="+mn-cs"/>
              </a:endParaRPr>
            </a:p>
          </p:txBody>
        </p:sp>
      </p:grpSp>
      <p:pic>
        <p:nvPicPr>
          <p:cNvPr id="41" name="Picture 22"/>
          <p:cNvPicPr>
            <a:picLocks noChangeAspect="1" noChangeArrowheads="1"/>
          </p:cNvPicPr>
          <p:nvPr/>
        </p:nvPicPr>
        <p:blipFill>
          <a:blip r:embed="rId5"/>
          <a:srcRect/>
          <a:stretch>
            <a:fillRect/>
          </a:stretch>
        </p:blipFill>
        <p:spPr bwMode="auto">
          <a:xfrm>
            <a:off x="4212158" y="3255990"/>
            <a:ext cx="2163762" cy="1774825"/>
          </a:xfrm>
          <a:prstGeom prst="rect">
            <a:avLst/>
          </a:prstGeom>
          <a:noFill/>
          <a:ln w="12700" algn="ctr">
            <a:noFill/>
            <a:miter lim="800000"/>
            <a:headEnd/>
            <a:tailEnd/>
          </a:ln>
        </p:spPr>
      </p:pic>
      <p:pic>
        <p:nvPicPr>
          <p:cNvPr id="42" name="Picture 5"/>
          <p:cNvPicPr>
            <a:picLocks noChangeAspect="1" noChangeArrowheads="1"/>
          </p:cNvPicPr>
          <p:nvPr/>
        </p:nvPicPr>
        <p:blipFill>
          <a:blip r:embed="rId6"/>
          <a:srcRect/>
          <a:stretch>
            <a:fillRect/>
          </a:stretch>
        </p:blipFill>
        <p:spPr bwMode="auto">
          <a:xfrm>
            <a:off x="2074105" y="2470488"/>
            <a:ext cx="1947863" cy="1585912"/>
          </a:xfrm>
          <a:prstGeom prst="rect">
            <a:avLst/>
          </a:prstGeom>
          <a:noFill/>
          <a:ln w="12700" algn="ctr">
            <a:noFill/>
            <a:miter lim="800000"/>
            <a:headEnd/>
            <a:tailEnd/>
          </a:ln>
        </p:spPr>
      </p:pic>
      <p:pic>
        <p:nvPicPr>
          <p:cNvPr id="44" name="Picture 6"/>
          <p:cNvPicPr>
            <a:picLocks noChangeAspect="1" noChangeArrowheads="1"/>
          </p:cNvPicPr>
          <p:nvPr/>
        </p:nvPicPr>
        <p:blipFill>
          <a:blip r:embed="rId7" cstate="print"/>
          <a:srcRect/>
          <a:stretch>
            <a:fillRect/>
          </a:stretch>
        </p:blipFill>
        <p:spPr bwMode="auto">
          <a:xfrm>
            <a:off x="4891608" y="2698778"/>
            <a:ext cx="2185987" cy="1498600"/>
          </a:xfrm>
          <a:prstGeom prst="rect">
            <a:avLst/>
          </a:prstGeom>
          <a:noFill/>
          <a:ln w="9525">
            <a:noFill/>
            <a:miter lim="800000"/>
            <a:headEnd/>
            <a:tailEnd/>
          </a:ln>
        </p:spPr>
      </p:pic>
      <p:pic>
        <p:nvPicPr>
          <p:cNvPr id="45" name="Picture 7"/>
          <p:cNvPicPr>
            <a:picLocks noChangeAspect="1" noChangeArrowheads="1"/>
          </p:cNvPicPr>
          <p:nvPr/>
        </p:nvPicPr>
        <p:blipFill>
          <a:blip r:embed="rId8"/>
          <a:srcRect/>
          <a:stretch>
            <a:fillRect/>
          </a:stretch>
        </p:blipFill>
        <p:spPr bwMode="auto">
          <a:xfrm>
            <a:off x="3262833" y="3457603"/>
            <a:ext cx="2295525" cy="1573212"/>
          </a:xfrm>
          <a:prstGeom prst="rect">
            <a:avLst/>
          </a:prstGeom>
          <a:noFill/>
          <a:ln w="12700" algn="ctr">
            <a:noFill/>
            <a:miter lim="800000"/>
            <a:headEnd/>
            <a:tailEnd/>
          </a:ln>
        </p:spPr>
      </p:pic>
      <p:pic>
        <p:nvPicPr>
          <p:cNvPr id="46" name="Picture 8"/>
          <p:cNvPicPr>
            <a:picLocks noChangeAspect="1" noChangeArrowheads="1"/>
          </p:cNvPicPr>
          <p:nvPr/>
        </p:nvPicPr>
        <p:blipFill>
          <a:blip r:embed="rId9"/>
          <a:srcRect/>
          <a:stretch>
            <a:fillRect/>
          </a:stretch>
        </p:blipFill>
        <p:spPr bwMode="auto">
          <a:xfrm>
            <a:off x="1940445" y="4295803"/>
            <a:ext cx="1795463" cy="1474787"/>
          </a:xfrm>
          <a:prstGeom prst="rect">
            <a:avLst/>
          </a:prstGeom>
          <a:noFill/>
          <a:ln w="12700" algn="ctr">
            <a:noFill/>
            <a:miter lim="800000"/>
            <a:headEnd/>
            <a:tailEnd/>
          </a:ln>
        </p:spPr>
      </p:pic>
      <p:pic>
        <p:nvPicPr>
          <p:cNvPr id="47" name="Picture 9"/>
          <p:cNvPicPr>
            <a:picLocks noChangeAspect="1" noChangeArrowheads="1"/>
          </p:cNvPicPr>
          <p:nvPr/>
        </p:nvPicPr>
        <p:blipFill>
          <a:blip r:embed="rId10"/>
          <a:srcRect/>
          <a:stretch>
            <a:fillRect/>
          </a:stretch>
        </p:blipFill>
        <p:spPr bwMode="auto">
          <a:xfrm>
            <a:off x="4442345" y="1817715"/>
            <a:ext cx="2014538" cy="1471613"/>
          </a:xfrm>
          <a:prstGeom prst="rect">
            <a:avLst/>
          </a:prstGeom>
          <a:noFill/>
          <a:ln w="12700" algn="ctr">
            <a:noFill/>
            <a:miter lim="800000"/>
            <a:headEnd/>
            <a:tailEnd/>
          </a:ln>
        </p:spPr>
      </p:pic>
      <p:pic>
        <p:nvPicPr>
          <p:cNvPr id="49" name="Picture 10"/>
          <p:cNvPicPr>
            <a:picLocks noChangeAspect="1" noChangeArrowheads="1"/>
          </p:cNvPicPr>
          <p:nvPr/>
        </p:nvPicPr>
        <p:blipFill>
          <a:blip r:embed="rId11"/>
          <a:srcRect/>
          <a:stretch>
            <a:fillRect/>
          </a:stretch>
        </p:blipFill>
        <p:spPr bwMode="auto">
          <a:xfrm>
            <a:off x="5048770" y="4013228"/>
            <a:ext cx="2028825" cy="1660525"/>
          </a:xfrm>
          <a:prstGeom prst="rect">
            <a:avLst/>
          </a:prstGeom>
          <a:noFill/>
          <a:ln w="12700" algn="ctr">
            <a:noFill/>
            <a:miter lim="800000"/>
            <a:headEnd/>
            <a:tailEnd/>
          </a:ln>
        </p:spPr>
      </p:pic>
      <p:pic>
        <p:nvPicPr>
          <p:cNvPr id="50" name="Picture 11"/>
          <p:cNvPicPr>
            <a:picLocks noChangeAspect="1" noChangeArrowheads="1"/>
          </p:cNvPicPr>
          <p:nvPr/>
        </p:nvPicPr>
        <p:blipFill>
          <a:blip r:embed="rId12"/>
          <a:srcRect/>
          <a:stretch>
            <a:fillRect/>
          </a:stretch>
        </p:blipFill>
        <p:spPr bwMode="auto">
          <a:xfrm>
            <a:off x="1832495" y="3025803"/>
            <a:ext cx="2111375" cy="1733550"/>
          </a:xfrm>
          <a:prstGeom prst="rect">
            <a:avLst/>
          </a:prstGeom>
          <a:noFill/>
          <a:ln w="12700" algn="ctr">
            <a:noFill/>
            <a:miter lim="800000"/>
            <a:headEnd/>
            <a:tailEnd/>
          </a:ln>
        </p:spPr>
      </p:pic>
      <p:pic>
        <p:nvPicPr>
          <p:cNvPr id="52" name="Picture 13"/>
          <p:cNvPicPr>
            <a:picLocks noChangeAspect="1" noChangeArrowheads="1"/>
          </p:cNvPicPr>
          <p:nvPr/>
        </p:nvPicPr>
        <p:blipFill>
          <a:blip r:embed="rId13"/>
          <a:srcRect/>
          <a:stretch>
            <a:fillRect/>
          </a:stretch>
        </p:blipFill>
        <p:spPr bwMode="auto">
          <a:xfrm>
            <a:off x="5361508" y="1832003"/>
            <a:ext cx="1716087" cy="1408112"/>
          </a:xfrm>
          <a:prstGeom prst="rect">
            <a:avLst/>
          </a:prstGeom>
          <a:noFill/>
          <a:ln w="12700" algn="ctr">
            <a:noFill/>
            <a:miter lim="800000"/>
            <a:headEnd/>
            <a:tailEnd/>
          </a:ln>
        </p:spPr>
      </p:pic>
      <p:pic>
        <p:nvPicPr>
          <p:cNvPr id="53" name="Picture 23"/>
          <p:cNvPicPr>
            <a:picLocks noChangeAspect="1" noChangeArrowheads="1"/>
          </p:cNvPicPr>
          <p:nvPr/>
        </p:nvPicPr>
        <p:blipFill>
          <a:blip r:embed="rId14"/>
          <a:srcRect/>
          <a:stretch>
            <a:fillRect/>
          </a:stretch>
        </p:blipFill>
        <p:spPr bwMode="auto">
          <a:xfrm>
            <a:off x="3618433" y="3170265"/>
            <a:ext cx="2266950" cy="1860550"/>
          </a:xfrm>
          <a:prstGeom prst="rect">
            <a:avLst/>
          </a:prstGeom>
          <a:noFill/>
          <a:ln w="12700" algn="ctr">
            <a:noFill/>
            <a:miter lim="800000"/>
            <a:headEnd/>
            <a:tailEnd/>
          </a:ln>
        </p:spPr>
      </p:pic>
      <p:pic>
        <p:nvPicPr>
          <p:cNvPr id="54" name="Picture 14"/>
          <p:cNvPicPr>
            <a:picLocks noChangeAspect="1" noChangeArrowheads="1"/>
          </p:cNvPicPr>
          <p:nvPr/>
        </p:nvPicPr>
        <p:blipFill>
          <a:blip r:embed="rId15"/>
          <a:srcRect/>
          <a:stretch>
            <a:fillRect/>
          </a:stretch>
        </p:blipFill>
        <p:spPr bwMode="auto">
          <a:xfrm>
            <a:off x="5161483" y="4168803"/>
            <a:ext cx="1951037" cy="1601787"/>
          </a:xfrm>
          <a:prstGeom prst="rect">
            <a:avLst/>
          </a:prstGeom>
          <a:noFill/>
          <a:ln w="12700" algn="ctr">
            <a:noFill/>
            <a:miter lim="800000"/>
            <a:headEnd/>
            <a:tailEnd/>
          </a:ln>
        </p:spPr>
      </p:pic>
      <p:pic>
        <p:nvPicPr>
          <p:cNvPr id="55" name="Picture 15"/>
          <p:cNvPicPr>
            <a:picLocks noChangeAspect="1" noChangeArrowheads="1"/>
          </p:cNvPicPr>
          <p:nvPr/>
        </p:nvPicPr>
        <p:blipFill>
          <a:blip r:embed="rId16"/>
          <a:srcRect/>
          <a:stretch>
            <a:fillRect/>
          </a:stretch>
        </p:blipFill>
        <p:spPr bwMode="auto">
          <a:xfrm>
            <a:off x="4340745" y="3052790"/>
            <a:ext cx="1960563" cy="1608138"/>
          </a:xfrm>
          <a:prstGeom prst="rect">
            <a:avLst/>
          </a:prstGeom>
          <a:noFill/>
          <a:ln w="12700" algn="ctr">
            <a:noFill/>
            <a:miter lim="800000"/>
            <a:headEnd/>
            <a:tailEnd/>
          </a:ln>
        </p:spPr>
      </p:pic>
      <p:pic>
        <p:nvPicPr>
          <p:cNvPr id="56" name="Picture 16"/>
          <p:cNvPicPr>
            <a:picLocks noChangeAspect="1" noChangeArrowheads="1"/>
          </p:cNvPicPr>
          <p:nvPr/>
        </p:nvPicPr>
        <p:blipFill>
          <a:blip r:embed="rId17"/>
          <a:srcRect/>
          <a:stretch>
            <a:fillRect/>
          </a:stretch>
        </p:blipFill>
        <p:spPr bwMode="auto">
          <a:xfrm>
            <a:off x="2921520" y="1951065"/>
            <a:ext cx="1860550" cy="1527175"/>
          </a:xfrm>
          <a:prstGeom prst="rect">
            <a:avLst/>
          </a:prstGeom>
          <a:noFill/>
          <a:ln w="12700" algn="ctr">
            <a:noFill/>
            <a:miter lim="800000"/>
            <a:headEnd/>
            <a:tailEnd/>
          </a:ln>
        </p:spPr>
      </p:pic>
      <p:pic>
        <p:nvPicPr>
          <p:cNvPr id="57" name="Picture 17"/>
          <p:cNvPicPr>
            <a:picLocks noChangeAspect="1" noChangeArrowheads="1"/>
          </p:cNvPicPr>
          <p:nvPr/>
        </p:nvPicPr>
        <p:blipFill>
          <a:blip r:embed="rId18"/>
          <a:srcRect/>
          <a:stretch>
            <a:fillRect/>
          </a:stretch>
        </p:blipFill>
        <p:spPr bwMode="auto">
          <a:xfrm>
            <a:off x="4329633" y="2744815"/>
            <a:ext cx="1997075" cy="1638300"/>
          </a:xfrm>
          <a:prstGeom prst="rect">
            <a:avLst/>
          </a:prstGeom>
          <a:noFill/>
          <a:ln w="12700" algn="ctr">
            <a:noFill/>
            <a:miter lim="800000"/>
            <a:headEnd/>
            <a:tailEnd/>
          </a:ln>
        </p:spPr>
      </p:pic>
      <p:pic>
        <p:nvPicPr>
          <p:cNvPr id="58" name="Picture 18"/>
          <p:cNvPicPr>
            <a:picLocks noChangeAspect="1" noChangeArrowheads="1"/>
          </p:cNvPicPr>
          <p:nvPr/>
        </p:nvPicPr>
        <p:blipFill>
          <a:blip r:embed="rId19"/>
          <a:srcRect/>
          <a:stretch>
            <a:fillRect/>
          </a:stretch>
        </p:blipFill>
        <p:spPr bwMode="auto">
          <a:xfrm>
            <a:off x="2378595" y="3933853"/>
            <a:ext cx="1939925" cy="1592262"/>
          </a:xfrm>
          <a:prstGeom prst="rect">
            <a:avLst/>
          </a:prstGeom>
          <a:noFill/>
          <a:ln w="12700" algn="ctr">
            <a:noFill/>
            <a:miter lim="800000"/>
            <a:headEnd/>
            <a:tailEnd/>
          </a:ln>
        </p:spPr>
      </p:pic>
      <p:pic>
        <p:nvPicPr>
          <p:cNvPr id="59" name="Picture 19"/>
          <p:cNvPicPr>
            <a:picLocks noChangeAspect="1" noChangeArrowheads="1"/>
          </p:cNvPicPr>
          <p:nvPr/>
        </p:nvPicPr>
        <p:blipFill>
          <a:blip r:embed="rId20"/>
          <a:srcRect/>
          <a:stretch>
            <a:fillRect/>
          </a:stretch>
        </p:blipFill>
        <p:spPr bwMode="auto">
          <a:xfrm>
            <a:off x="1768995" y="3021040"/>
            <a:ext cx="2078038" cy="1704975"/>
          </a:xfrm>
          <a:prstGeom prst="rect">
            <a:avLst/>
          </a:prstGeom>
          <a:noFill/>
          <a:ln w="12700" algn="ctr">
            <a:noFill/>
            <a:miter lim="800000"/>
            <a:headEnd/>
            <a:tailEnd/>
          </a:ln>
        </p:spPr>
      </p:pic>
      <p:pic>
        <p:nvPicPr>
          <p:cNvPr id="60" name="Picture 20"/>
          <p:cNvPicPr>
            <a:picLocks noChangeAspect="1" noChangeArrowheads="1"/>
          </p:cNvPicPr>
          <p:nvPr/>
        </p:nvPicPr>
        <p:blipFill>
          <a:blip r:embed="rId21"/>
          <a:srcRect/>
          <a:stretch>
            <a:fillRect/>
          </a:stretch>
        </p:blipFill>
        <p:spPr bwMode="auto">
          <a:xfrm>
            <a:off x="5321820" y="2533678"/>
            <a:ext cx="2157413" cy="1770062"/>
          </a:xfrm>
          <a:prstGeom prst="rect">
            <a:avLst/>
          </a:prstGeom>
          <a:noFill/>
          <a:ln w="12700" algn="ctr">
            <a:noFill/>
            <a:miter lim="800000"/>
            <a:headEnd/>
            <a:tailEnd/>
          </a:ln>
        </p:spPr>
      </p:pic>
      <p:pic>
        <p:nvPicPr>
          <p:cNvPr id="61" name="Picture 21"/>
          <p:cNvPicPr>
            <a:picLocks noChangeAspect="1" noChangeArrowheads="1"/>
          </p:cNvPicPr>
          <p:nvPr/>
        </p:nvPicPr>
        <p:blipFill>
          <a:blip r:embed="rId22"/>
          <a:srcRect/>
          <a:stretch>
            <a:fillRect/>
          </a:stretch>
        </p:blipFill>
        <p:spPr bwMode="auto">
          <a:xfrm>
            <a:off x="3793058" y="4622828"/>
            <a:ext cx="1700212" cy="1393825"/>
          </a:xfrm>
          <a:prstGeom prst="rect">
            <a:avLst/>
          </a:prstGeom>
          <a:noFill/>
          <a:ln w="12700" algn="ctr">
            <a:noFill/>
            <a:miter lim="800000"/>
            <a:headEnd/>
            <a:tailEnd/>
          </a:ln>
        </p:spPr>
      </p:pic>
      <p:pic>
        <p:nvPicPr>
          <p:cNvPr id="62" name="Picture 12"/>
          <p:cNvPicPr>
            <a:picLocks noChangeAspect="1" noChangeArrowheads="1"/>
          </p:cNvPicPr>
          <p:nvPr/>
        </p:nvPicPr>
        <p:blipFill>
          <a:blip r:embed="rId23"/>
          <a:srcRect/>
          <a:stretch>
            <a:fillRect/>
          </a:stretch>
        </p:blipFill>
        <p:spPr bwMode="auto">
          <a:xfrm>
            <a:off x="3358083" y="2597178"/>
            <a:ext cx="2038350" cy="1671637"/>
          </a:xfrm>
          <a:prstGeom prst="rect">
            <a:avLst/>
          </a:prstGeom>
          <a:noFill/>
          <a:ln w="12700" algn="ctr">
            <a:noFill/>
            <a:miter lim="800000"/>
            <a:headEnd/>
            <a:tailEnd/>
          </a:ln>
        </p:spPr>
      </p:pic>
      <p:pic>
        <p:nvPicPr>
          <p:cNvPr id="32" name="Picture 8" descr="psykoban_screen01"/>
          <p:cNvPicPr>
            <a:picLocks noChangeAspect="1" noChangeArrowheads="1"/>
          </p:cNvPicPr>
          <p:nvPr/>
        </p:nvPicPr>
        <p:blipFill>
          <a:blip r:embed="rId24"/>
          <a:srcRect/>
          <a:stretch>
            <a:fillRect/>
          </a:stretch>
        </p:blipFill>
        <p:spPr bwMode="auto">
          <a:xfrm>
            <a:off x="2737370" y="3305203"/>
            <a:ext cx="1790700" cy="1404937"/>
          </a:xfrm>
          <a:prstGeom prst="rect">
            <a:avLst/>
          </a:prstGeom>
          <a:noFill/>
          <a:ln w="9525">
            <a:noFill/>
            <a:miter lim="800000"/>
            <a:headEnd/>
            <a:tailEnd/>
          </a:ln>
        </p:spPr>
      </p:pic>
      <p:pic>
        <p:nvPicPr>
          <p:cNvPr id="33" name="Picture 16" descr="Mocked up screenshot of Space Hulk game">
            <a:hlinkClick r:id="rId25"/>
          </p:cNvPr>
          <p:cNvPicPr>
            <a:picLocks noChangeAspect="1" noChangeArrowheads="1"/>
          </p:cNvPicPr>
          <p:nvPr/>
        </p:nvPicPr>
        <p:blipFill>
          <a:blip r:embed="rId26"/>
          <a:srcRect/>
          <a:stretch>
            <a:fillRect/>
          </a:stretch>
        </p:blipFill>
        <p:spPr bwMode="auto">
          <a:xfrm>
            <a:off x="3185045" y="2713065"/>
            <a:ext cx="1871663" cy="1050925"/>
          </a:xfrm>
          <a:prstGeom prst="rect">
            <a:avLst/>
          </a:prstGeom>
          <a:noFill/>
          <a:ln w="9525">
            <a:noFill/>
            <a:miter lim="800000"/>
            <a:headEnd/>
            <a:tailEnd/>
          </a:ln>
        </p:spPr>
      </p:pic>
      <p:pic>
        <p:nvPicPr>
          <p:cNvPr id="34" name="Picture 14" descr="Shooter-014.png">
            <a:hlinkClick r:id="rId27"/>
          </p:cNvPr>
          <p:cNvPicPr>
            <a:picLocks noChangeAspect="1" noChangeArrowheads="1"/>
          </p:cNvPicPr>
          <p:nvPr/>
        </p:nvPicPr>
        <p:blipFill>
          <a:blip r:embed="rId28"/>
          <a:srcRect/>
          <a:stretch>
            <a:fillRect/>
          </a:stretch>
        </p:blipFill>
        <p:spPr bwMode="auto">
          <a:xfrm>
            <a:off x="4704283" y="2936903"/>
            <a:ext cx="1768475" cy="1414462"/>
          </a:xfrm>
          <a:prstGeom prst="rect">
            <a:avLst/>
          </a:prstGeom>
          <a:noFill/>
          <a:ln w="9525">
            <a:noFill/>
            <a:miter lim="800000"/>
            <a:headEnd/>
            <a:tailEnd/>
          </a:ln>
        </p:spPr>
      </p:pic>
      <p:pic>
        <p:nvPicPr>
          <p:cNvPr id="35" name="Picture 20" descr="http://www.bluerosegames.com/dnn/Portals/0/drpopper.png">
            <a:hlinkClick r:id="rId29"/>
          </p:cNvPr>
          <p:cNvPicPr>
            <a:picLocks noChangeAspect="1" noChangeArrowheads="1"/>
          </p:cNvPicPr>
          <p:nvPr/>
        </p:nvPicPr>
        <p:blipFill>
          <a:blip r:embed="rId30"/>
          <a:srcRect/>
          <a:stretch>
            <a:fillRect/>
          </a:stretch>
        </p:blipFill>
        <p:spPr bwMode="auto">
          <a:xfrm>
            <a:off x="4504258" y="3971953"/>
            <a:ext cx="1851025" cy="1468437"/>
          </a:xfrm>
          <a:prstGeom prst="rect">
            <a:avLst/>
          </a:prstGeom>
          <a:noFill/>
          <a:ln w="9525">
            <a:noFill/>
            <a:miter lim="800000"/>
            <a:headEnd/>
            <a:tailEnd/>
          </a:ln>
        </p:spPr>
      </p:pic>
      <p:pic>
        <p:nvPicPr>
          <p:cNvPr id="36" name="Picture 10" descr="http://www.ziggyware.com/ziggywareimages/microbe.png">
            <a:hlinkClick r:id="rId31"/>
          </p:cNvPr>
          <p:cNvPicPr>
            <a:picLocks noChangeAspect="1" noChangeArrowheads="1"/>
          </p:cNvPicPr>
          <p:nvPr/>
        </p:nvPicPr>
        <p:blipFill>
          <a:blip r:embed="rId32"/>
          <a:srcRect/>
          <a:stretch>
            <a:fillRect/>
          </a:stretch>
        </p:blipFill>
        <p:spPr bwMode="auto">
          <a:xfrm>
            <a:off x="2761183" y="4060853"/>
            <a:ext cx="2276475" cy="1327150"/>
          </a:xfrm>
          <a:prstGeom prst="rect">
            <a:avLst/>
          </a:prstGeom>
          <a:noFill/>
          <a:ln w="9525">
            <a:noFill/>
            <a:miter lim="800000"/>
            <a:headEnd/>
            <a:tailEnd/>
          </a:ln>
        </p:spPr>
      </p:pic>
      <p:pic>
        <p:nvPicPr>
          <p:cNvPr id="37" name="Picture 4" descr="Blobbit Push Screenshot"/>
          <p:cNvPicPr>
            <a:picLocks noChangeAspect="1" noChangeArrowheads="1"/>
          </p:cNvPicPr>
          <p:nvPr/>
        </p:nvPicPr>
        <p:blipFill>
          <a:blip r:embed="rId33"/>
          <a:srcRect/>
          <a:stretch>
            <a:fillRect/>
          </a:stretch>
        </p:blipFill>
        <p:spPr bwMode="auto">
          <a:xfrm>
            <a:off x="2269058" y="2987703"/>
            <a:ext cx="1979612" cy="1484312"/>
          </a:xfrm>
          <a:prstGeom prst="rect">
            <a:avLst/>
          </a:prstGeom>
          <a:noFill/>
          <a:ln w="9525">
            <a:noFill/>
            <a:miter lim="800000"/>
            <a:headEnd/>
            <a:tailEnd/>
          </a:ln>
        </p:spPr>
      </p:pic>
      <p:pic>
        <p:nvPicPr>
          <p:cNvPr id="38" name="Picture 18" descr="http://andyq.no-ip.com/blog/wp-photos/xnad1_t.png">
            <a:hlinkClick r:id="rId34"/>
          </p:cNvPr>
          <p:cNvPicPr>
            <a:picLocks noChangeAspect="1" noChangeArrowheads="1"/>
          </p:cNvPicPr>
          <p:nvPr/>
        </p:nvPicPr>
        <p:blipFill>
          <a:blip r:embed="rId35"/>
          <a:srcRect/>
          <a:stretch>
            <a:fillRect/>
          </a:stretch>
        </p:blipFill>
        <p:spPr bwMode="auto">
          <a:xfrm>
            <a:off x="3472383" y="2132040"/>
            <a:ext cx="2058987" cy="1604963"/>
          </a:xfrm>
          <a:prstGeom prst="rect">
            <a:avLst/>
          </a:prstGeom>
          <a:noFill/>
          <a:ln w="9525">
            <a:noFill/>
            <a:miter lim="800000"/>
            <a:headEnd/>
            <a:tailEnd/>
          </a:ln>
        </p:spPr>
      </p:pic>
      <p:pic>
        <p:nvPicPr>
          <p:cNvPr id="39" name="Picture 12" descr="http://blog.tmemo.jp/flagyx/archives/graph/zizgse10.gif">
            <a:hlinkClick r:id="rId36"/>
          </p:cNvPr>
          <p:cNvPicPr>
            <a:picLocks noChangeAspect="1" noChangeArrowheads="1"/>
          </p:cNvPicPr>
          <p:nvPr/>
        </p:nvPicPr>
        <p:blipFill>
          <a:blip r:embed="rId37"/>
          <a:srcRect/>
          <a:stretch>
            <a:fillRect/>
          </a:stretch>
        </p:blipFill>
        <p:spPr bwMode="auto">
          <a:xfrm>
            <a:off x="4763020" y="3116290"/>
            <a:ext cx="2382838" cy="1338263"/>
          </a:xfrm>
          <a:prstGeom prst="rect">
            <a:avLst/>
          </a:prstGeom>
          <a:noFill/>
          <a:ln w="9525">
            <a:noFill/>
            <a:miter lim="800000"/>
            <a:headEnd/>
            <a:tailEnd/>
          </a:ln>
        </p:spPr>
      </p:pic>
      <p:pic>
        <p:nvPicPr>
          <p:cNvPr id="40" name="Picture 14" descr="http://www.ziggyware.com/ziggywareimages/fizzout.png">
            <a:hlinkClick r:id="rId38"/>
          </p:cNvPr>
          <p:cNvPicPr>
            <a:picLocks noChangeAspect="1" noChangeArrowheads="1"/>
          </p:cNvPicPr>
          <p:nvPr/>
        </p:nvPicPr>
        <p:blipFill>
          <a:blip r:embed="rId39"/>
          <a:srcRect/>
          <a:stretch>
            <a:fillRect/>
          </a:stretch>
        </p:blipFill>
        <p:spPr bwMode="auto">
          <a:xfrm>
            <a:off x="4162945" y="4284690"/>
            <a:ext cx="2292350" cy="1287463"/>
          </a:xfrm>
          <a:prstGeom prst="rect">
            <a:avLst/>
          </a:prstGeom>
          <a:noFill/>
          <a:ln w="9525">
            <a:noFill/>
            <a:miter lim="800000"/>
            <a:headEnd/>
            <a:tailEnd/>
          </a:ln>
        </p:spPr>
      </p:pic>
      <p:pic>
        <p:nvPicPr>
          <p:cNvPr id="48" name="Picture 18" descr="prog_20061024_00"/>
          <p:cNvPicPr>
            <a:picLocks noChangeAspect="1" noChangeArrowheads="1"/>
          </p:cNvPicPr>
          <p:nvPr/>
        </p:nvPicPr>
        <p:blipFill>
          <a:blip r:embed="rId40"/>
          <a:srcRect/>
          <a:stretch>
            <a:fillRect/>
          </a:stretch>
        </p:blipFill>
        <p:spPr bwMode="auto">
          <a:xfrm>
            <a:off x="2721495" y="4159278"/>
            <a:ext cx="2047875" cy="1535112"/>
          </a:xfrm>
          <a:prstGeom prst="rect">
            <a:avLst/>
          </a:prstGeom>
          <a:noFill/>
          <a:ln w="9525">
            <a:noFill/>
            <a:miter lim="800000"/>
            <a:headEnd/>
            <a:tailEnd/>
          </a:ln>
        </p:spPr>
      </p:pic>
      <p:pic>
        <p:nvPicPr>
          <p:cNvPr id="63" name="Picture 16" descr="http://www.ziggyware.com/ziggywareimages/torquex2.png">
            <a:hlinkClick r:id="rId41"/>
          </p:cNvPr>
          <p:cNvPicPr>
            <a:picLocks noChangeAspect="1" noChangeArrowheads="1"/>
          </p:cNvPicPr>
          <p:nvPr/>
        </p:nvPicPr>
        <p:blipFill>
          <a:blip r:embed="rId42"/>
          <a:srcRect/>
          <a:stretch>
            <a:fillRect/>
          </a:stretch>
        </p:blipFill>
        <p:spPr bwMode="auto">
          <a:xfrm>
            <a:off x="2223020" y="2897215"/>
            <a:ext cx="1936750" cy="1452563"/>
          </a:xfrm>
          <a:prstGeom prst="rect">
            <a:avLst/>
          </a:prstGeom>
          <a:noFill/>
          <a:ln w="9525">
            <a:noFill/>
            <a:miter lim="800000"/>
            <a:headEnd/>
            <a:tailEnd/>
          </a:ln>
        </p:spPr>
      </p:pic>
      <p:pic>
        <p:nvPicPr>
          <p:cNvPr id="64" name="Picture 6" descr="http://www.ziggyware.com/ziggywareimages/ifactor.png">
            <a:hlinkClick r:id="rId43"/>
          </p:cNvPr>
          <p:cNvPicPr>
            <a:picLocks noChangeAspect="1" noChangeArrowheads="1"/>
          </p:cNvPicPr>
          <p:nvPr/>
        </p:nvPicPr>
        <p:blipFill>
          <a:blip r:embed="rId44"/>
          <a:srcRect/>
          <a:stretch>
            <a:fillRect/>
          </a:stretch>
        </p:blipFill>
        <p:spPr bwMode="auto">
          <a:xfrm>
            <a:off x="3642245" y="2141565"/>
            <a:ext cx="2695575" cy="1501775"/>
          </a:xfrm>
          <a:prstGeom prst="rect">
            <a:avLst/>
          </a:prstGeom>
          <a:noFill/>
          <a:ln w="9525">
            <a:noFill/>
            <a:miter lim="800000"/>
            <a:headEnd/>
            <a:tailEnd/>
          </a:ln>
        </p:spPr>
      </p:pic>
      <p:pic>
        <p:nvPicPr>
          <p:cNvPr id="65" name="Picture 2" descr="http://exdream.no-ip.info/blog/images/XnaShooterScreenshot0001small.jpg">
            <a:hlinkClick r:id="rId45"/>
          </p:cNvPr>
          <p:cNvPicPr>
            <a:picLocks noChangeAspect="1" noChangeArrowheads="1"/>
          </p:cNvPicPr>
          <p:nvPr/>
        </p:nvPicPr>
        <p:blipFill>
          <a:blip r:embed="rId46"/>
          <a:srcRect/>
          <a:stretch>
            <a:fillRect/>
          </a:stretch>
        </p:blipFill>
        <p:spPr bwMode="auto">
          <a:xfrm>
            <a:off x="5023370" y="3114703"/>
            <a:ext cx="2668588" cy="1668462"/>
          </a:xfrm>
          <a:prstGeom prst="rect">
            <a:avLst/>
          </a:prstGeom>
          <a:noFill/>
          <a:ln w="9525">
            <a:noFill/>
            <a:miter lim="800000"/>
            <a:headEnd/>
            <a:tailEnd/>
          </a:ln>
        </p:spPr>
      </p:pic>
      <p:pic>
        <p:nvPicPr>
          <p:cNvPr id="66" name="Picture 4" descr="http://exdream.no-ip.info/blog/images/RocketCommanderXnaScreenshot0002small.jpg">
            <a:hlinkClick r:id="rId47"/>
          </p:cNvPr>
          <p:cNvPicPr>
            <a:picLocks noChangeAspect="1" noChangeArrowheads="1"/>
          </p:cNvPicPr>
          <p:nvPr/>
        </p:nvPicPr>
        <p:blipFill>
          <a:blip r:embed="rId48"/>
          <a:srcRect/>
          <a:stretch>
            <a:fillRect/>
          </a:stretch>
        </p:blipFill>
        <p:spPr bwMode="auto">
          <a:xfrm>
            <a:off x="2557983" y="4218015"/>
            <a:ext cx="2632075" cy="1644650"/>
          </a:xfrm>
          <a:prstGeom prst="rect">
            <a:avLst/>
          </a:prstGeom>
          <a:noFill/>
          <a:ln w="9525">
            <a:noFill/>
            <a:miter lim="800000"/>
            <a:headEnd/>
            <a:tailEnd/>
          </a:ln>
        </p:spPr>
      </p:pic>
      <p:pic>
        <p:nvPicPr>
          <p:cNvPr id="67" name="Picture 8" descr="http://www.ziggyware.com/Articles/WildBoarders/wild1_small.png">
            <a:hlinkClick r:id="rId49"/>
          </p:cNvPr>
          <p:cNvPicPr>
            <a:picLocks noChangeAspect="1" noChangeArrowheads="1"/>
          </p:cNvPicPr>
          <p:nvPr/>
        </p:nvPicPr>
        <p:blipFill>
          <a:blip r:embed="rId50"/>
          <a:srcRect/>
          <a:stretch>
            <a:fillRect/>
          </a:stretch>
        </p:blipFill>
        <p:spPr bwMode="auto">
          <a:xfrm>
            <a:off x="3212033" y="2867053"/>
            <a:ext cx="3090862" cy="2401887"/>
          </a:xfrm>
          <a:prstGeom prst="rect">
            <a:avLst/>
          </a:prstGeom>
          <a:noFill/>
          <a:ln w="9525">
            <a:noFill/>
            <a:miter lim="800000"/>
            <a:headEnd/>
            <a:tailEnd/>
          </a:ln>
        </p:spPr>
      </p:pic>
      <p:pic>
        <p:nvPicPr>
          <p:cNvPr id="1026" name="Picture 2" descr="D:\INFO\Produtos\Jogos\Pos\XNA\curso Microsoft\Aula 1\burning_angels_01.jpg"/>
          <p:cNvPicPr>
            <a:picLocks noChangeAspect="1" noChangeArrowheads="1"/>
          </p:cNvPicPr>
          <p:nvPr/>
        </p:nvPicPr>
        <p:blipFill>
          <a:blip r:embed="rId51"/>
          <a:srcRect/>
          <a:stretch>
            <a:fillRect/>
          </a:stretch>
        </p:blipFill>
        <p:spPr bwMode="auto">
          <a:xfrm>
            <a:off x="3950741" y="3176095"/>
            <a:ext cx="3163118" cy="2446940"/>
          </a:xfrm>
          <a:prstGeom prst="rect">
            <a:avLst/>
          </a:prstGeom>
          <a:noFill/>
        </p:spPr>
      </p:pic>
      <p:grpSp>
        <p:nvGrpSpPr>
          <p:cNvPr id="51" name="Group 17"/>
          <p:cNvGrpSpPr>
            <a:grpSpLocks/>
          </p:cNvGrpSpPr>
          <p:nvPr/>
        </p:nvGrpSpPr>
        <p:grpSpPr bwMode="auto">
          <a:xfrm>
            <a:off x="1332132" y="5449613"/>
            <a:ext cx="7667625" cy="1702676"/>
            <a:chOff x="1210799" y="411073"/>
            <a:chExt cx="7667625" cy="1848561"/>
          </a:xfrm>
        </p:grpSpPr>
        <p:pic>
          <p:nvPicPr>
            <p:cNvPr id="68" name="Picture 14" descr="C:\Program Files\Microsoft Resource DVD Artwork\DVD_ART\Artwork_Imagery\Shapes and Graphics\Arrows - arrow\Gold Gradient Collection\arrow 0 gold  arrow 7.png"/>
            <p:cNvPicPr>
              <a:picLocks noChangeAspect="1" noChangeArrowheads="1"/>
            </p:cNvPicPr>
            <p:nvPr/>
          </p:nvPicPr>
          <p:blipFill>
            <a:blip r:embed="rId4"/>
            <a:srcRect/>
            <a:stretch>
              <a:fillRect/>
            </a:stretch>
          </p:blipFill>
          <p:spPr bwMode="auto">
            <a:xfrm>
              <a:off x="1210799" y="411073"/>
              <a:ext cx="7667625" cy="1848561"/>
            </a:xfrm>
            <a:prstGeom prst="rect">
              <a:avLst/>
            </a:prstGeom>
            <a:noFill/>
            <a:ln w="9525">
              <a:noFill/>
              <a:miter lim="800000"/>
              <a:headEnd/>
              <a:tailEnd/>
            </a:ln>
          </p:spPr>
        </p:pic>
        <p:sp>
          <p:nvSpPr>
            <p:cNvPr id="69" name="Rectangle 16"/>
            <p:cNvSpPr/>
            <p:nvPr/>
          </p:nvSpPr>
          <p:spPr>
            <a:xfrm>
              <a:off x="1528491" y="1128261"/>
              <a:ext cx="6643165" cy="43439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000" b="1" dirty="0" err="1" smtClean="0">
                  <a:ln w="11430"/>
                  <a:solidFill>
                    <a:schemeClr val="bg2">
                      <a:lumMod val="95000"/>
                      <a:lumOff val="5000"/>
                    </a:schemeClr>
                  </a:solidFill>
                  <a:effectLst>
                    <a:outerShdw blurRad="80000" dist="40000" dir="5040000" algn="tl">
                      <a:srgbClr val="000000">
                        <a:alpha val="30000"/>
                      </a:srgbClr>
                    </a:outerShdw>
                  </a:effectLst>
                </a:rPr>
                <a:t>Dezenas</a:t>
              </a:r>
              <a:r>
                <a:rPr lang="en-US" sz="2000" b="1" dirty="0" smtClean="0">
                  <a:ln w="11430"/>
                  <a:solidFill>
                    <a:schemeClr val="bg2">
                      <a:lumMod val="95000"/>
                      <a:lumOff val="5000"/>
                    </a:schemeClr>
                  </a:solidFill>
                  <a:effectLst>
                    <a:outerShdw blurRad="80000" dist="40000" dir="5040000" algn="tl">
                      <a:srgbClr val="000000">
                        <a:alpha val="30000"/>
                      </a:srgbClr>
                    </a:outerShdw>
                  </a:effectLst>
                </a:rPr>
                <a:t> (</a:t>
              </a:r>
              <a:r>
                <a:rPr lang="en-US" sz="2000" b="1" dirty="0" err="1" smtClean="0">
                  <a:ln w="11430"/>
                  <a:solidFill>
                    <a:schemeClr val="bg2">
                      <a:lumMod val="95000"/>
                      <a:lumOff val="5000"/>
                    </a:schemeClr>
                  </a:solidFill>
                  <a:effectLst>
                    <a:outerShdw blurRad="80000" dist="40000" dir="5040000" algn="tl">
                      <a:srgbClr val="000000">
                        <a:alpha val="30000"/>
                      </a:srgbClr>
                    </a:outerShdw>
                  </a:effectLst>
                </a:rPr>
                <a:t>centenas</a:t>
              </a:r>
              <a:r>
                <a:rPr lang="en-US" sz="2000" b="1" dirty="0" smtClean="0">
                  <a:ln w="11430"/>
                  <a:solidFill>
                    <a:schemeClr val="bg2">
                      <a:lumMod val="95000"/>
                      <a:lumOff val="5000"/>
                    </a:schemeClr>
                  </a:solidFill>
                  <a:effectLst>
                    <a:outerShdw blurRad="80000" dist="40000" dir="5040000" algn="tl">
                      <a:srgbClr val="000000">
                        <a:alpha val="30000"/>
                      </a:srgbClr>
                    </a:outerShdw>
                  </a:effectLst>
                </a:rPr>
                <a:t>?) </a:t>
              </a:r>
              <a:r>
                <a:rPr lang="en-US" sz="2000" b="1" dirty="0" err="1" smtClean="0">
                  <a:ln w="11430"/>
                  <a:solidFill>
                    <a:schemeClr val="bg2">
                      <a:lumMod val="95000"/>
                      <a:lumOff val="5000"/>
                    </a:schemeClr>
                  </a:solidFill>
                  <a:effectLst>
                    <a:outerShdw blurRad="80000" dist="40000" dir="5040000" algn="tl">
                      <a:srgbClr val="000000">
                        <a:alpha val="30000"/>
                      </a:srgbClr>
                    </a:outerShdw>
                  </a:effectLst>
                </a:rPr>
                <a:t>jogos</a:t>
              </a:r>
              <a:r>
                <a:rPr lang="en-US" sz="2000" b="1" dirty="0" smtClean="0">
                  <a:ln w="11430"/>
                  <a:solidFill>
                    <a:schemeClr val="bg2">
                      <a:lumMod val="95000"/>
                      <a:lumOff val="5000"/>
                    </a:schemeClr>
                  </a:solidFill>
                  <a:effectLst>
                    <a:outerShdw blurRad="80000" dist="40000" dir="5040000" algn="tl">
                      <a:srgbClr val="000000">
                        <a:alpha val="30000"/>
                      </a:srgbClr>
                    </a:outerShdw>
                  </a:effectLst>
                </a:rPr>
                <a:t> – </a:t>
              </a:r>
              <a:r>
                <a:rPr lang="en-US" sz="2000" b="1" dirty="0" err="1" smtClean="0">
                  <a:ln w="11430"/>
                  <a:solidFill>
                    <a:schemeClr val="bg2">
                      <a:lumMod val="95000"/>
                      <a:lumOff val="5000"/>
                    </a:schemeClr>
                  </a:solidFill>
                  <a:effectLst>
                    <a:outerShdw blurRad="80000" dist="40000" dir="5040000" algn="tl">
                      <a:srgbClr val="000000">
                        <a:alpha val="30000"/>
                      </a:srgbClr>
                    </a:outerShdw>
                  </a:effectLst>
                </a:rPr>
                <a:t>muitos</a:t>
              </a:r>
              <a:r>
                <a:rPr lang="en-US" sz="2000" b="1" dirty="0" smtClean="0">
                  <a:ln w="11430"/>
                  <a:solidFill>
                    <a:schemeClr val="bg2">
                      <a:lumMod val="95000"/>
                      <a:lumOff val="5000"/>
                    </a:schemeClr>
                  </a:solidFill>
                  <a:effectLst>
                    <a:outerShdw blurRad="80000" dist="40000" dir="5040000" algn="tl">
                      <a:srgbClr val="000000">
                        <a:alpha val="30000"/>
                      </a:srgbClr>
                    </a:outerShdw>
                  </a:effectLst>
                </a:rPr>
                <a:t> </a:t>
              </a:r>
              <a:r>
                <a:rPr lang="en-US" sz="2000" b="1" dirty="0" smtClean="0">
                  <a:ln w="11430"/>
                  <a:solidFill>
                    <a:schemeClr val="bg2">
                      <a:lumMod val="95000"/>
                      <a:lumOff val="5000"/>
                    </a:schemeClr>
                  </a:solidFill>
                  <a:effectLst>
                    <a:outerShdw blurRad="80000" dist="40000" dir="5040000" algn="tl">
                      <a:srgbClr val="000000">
                        <a:alpha val="30000"/>
                      </a:srgbClr>
                    </a:outerShdw>
                  </a:effectLst>
                  <a:cs typeface="+mn-cs"/>
                </a:rPr>
                <a:t>com </a:t>
              </a:r>
              <a:r>
                <a:rPr lang="en-US" sz="2000" b="1" dirty="0" err="1" smtClean="0">
                  <a:ln w="11430"/>
                  <a:solidFill>
                    <a:schemeClr val="bg2">
                      <a:lumMod val="95000"/>
                      <a:lumOff val="5000"/>
                    </a:schemeClr>
                  </a:solidFill>
                  <a:effectLst>
                    <a:outerShdw blurRad="80000" dist="40000" dir="5040000" algn="tl">
                      <a:srgbClr val="000000">
                        <a:alpha val="30000"/>
                      </a:srgbClr>
                    </a:outerShdw>
                  </a:effectLst>
                  <a:cs typeface="+mn-cs"/>
                </a:rPr>
                <a:t>fonte</a:t>
              </a:r>
              <a:r>
                <a:rPr lang="en-US" sz="2000" b="1" dirty="0" smtClean="0">
                  <a:ln w="11430"/>
                  <a:solidFill>
                    <a:schemeClr val="bg2">
                      <a:lumMod val="95000"/>
                      <a:lumOff val="5000"/>
                    </a:schemeClr>
                  </a:solidFill>
                  <a:effectLst>
                    <a:outerShdw blurRad="80000" dist="40000" dir="5040000" algn="tl">
                      <a:srgbClr val="000000">
                        <a:alpha val="30000"/>
                      </a:srgbClr>
                    </a:outerShdw>
                  </a:effectLst>
                  <a:cs typeface="+mn-cs"/>
                </a:rPr>
                <a:t> </a:t>
              </a:r>
              <a:r>
                <a:rPr lang="en-US" sz="2000" b="1" dirty="0" err="1" smtClean="0">
                  <a:ln w="11430"/>
                  <a:solidFill>
                    <a:schemeClr val="bg2">
                      <a:lumMod val="95000"/>
                      <a:lumOff val="5000"/>
                    </a:schemeClr>
                  </a:solidFill>
                  <a:effectLst>
                    <a:outerShdw blurRad="80000" dist="40000" dir="5040000" algn="tl">
                      <a:srgbClr val="000000">
                        <a:alpha val="30000"/>
                      </a:srgbClr>
                    </a:outerShdw>
                  </a:effectLst>
                  <a:cs typeface="+mn-cs"/>
                </a:rPr>
                <a:t>aberto</a:t>
              </a:r>
              <a:r>
                <a:rPr lang="en-US" sz="2000" b="1" dirty="0" smtClean="0">
                  <a:ln w="11430"/>
                  <a:solidFill>
                    <a:schemeClr val="bg2">
                      <a:lumMod val="95000"/>
                      <a:lumOff val="5000"/>
                    </a:schemeClr>
                  </a:solidFill>
                  <a:effectLst>
                    <a:outerShdw blurRad="80000" dist="40000" dir="5040000" algn="tl">
                      <a:srgbClr val="000000">
                        <a:alpha val="30000"/>
                      </a:srgbClr>
                    </a:outerShdw>
                  </a:effectLst>
                  <a:cs typeface="+mn-cs"/>
                </a:rPr>
                <a:t>!</a:t>
              </a:r>
              <a:endParaRPr lang="en-US" sz="2000" b="1" dirty="0">
                <a:ln w="11430"/>
                <a:solidFill>
                  <a:schemeClr val="bg2">
                    <a:lumMod val="95000"/>
                    <a:lumOff val="5000"/>
                  </a:schemeClr>
                </a:solidFill>
                <a:effectLst>
                  <a:outerShdw blurRad="80000" dist="40000" dir="5040000" algn="tl">
                    <a:srgbClr val="000000">
                      <a:alpha val="30000"/>
                    </a:srgbClr>
                  </a:outerShdw>
                </a:effectLst>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30" presetClass="entr" presetSubtype="0"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400" decel="100000"/>
                                        <p:tgtEl>
                                          <p:spTgt spid="41"/>
                                        </p:tgtEl>
                                      </p:cBhvr>
                                    </p:animEffect>
                                    <p:anim calcmode="lin" valueType="num">
                                      <p:cBhvr>
                                        <p:cTn id="18" dur="400" decel="100000" fill="hold"/>
                                        <p:tgtEl>
                                          <p:spTgt spid="41"/>
                                        </p:tgtEl>
                                        <p:attrNameLst>
                                          <p:attrName>style.rotation</p:attrName>
                                        </p:attrNameLst>
                                      </p:cBhvr>
                                      <p:tavLst>
                                        <p:tav tm="0">
                                          <p:val>
                                            <p:fltVal val="-90"/>
                                          </p:val>
                                        </p:tav>
                                        <p:tav tm="100000">
                                          <p:val>
                                            <p:fltVal val="0"/>
                                          </p:val>
                                        </p:tav>
                                      </p:tavLst>
                                    </p:anim>
                                    <p:anim calcmode="lin" valueType="num">
                                      <p:cBhvr>
                                        <p:cTn id="19" dur="400" decel="100000" fill="hold"/>
                                        <p:tgtEl>
                                          <p:spTgt spid="41"/>
                                        </p:tgtEl>
                                        <p:attrNameLst>
                                          <p:attrName>ppt_x</p:attrName>
                                        </p:attrNameLst>
                                      </p:cBhvr>
                                      <p:tavLst>
                                        <p:tav tm="0">
                                          <p:val>
                                            <p:strVal val="#ppt_x+0.4"/>
                                          </p:val>
                                        </p:tav>
                                        <p:tav tm="100000">
                                          <p:val>
                                            <p:strVal val="#ppt_x-0.05"/>
                                          </p:val>
                                        </p:tav>
                                      </p:tavLst>
                                    </p:anim>
                                    <p:anim calcmode="lin" valueType="num">
                                      <p:cBhvr>
                                        <p:cTn id="20" dur="400" decel="100000" fill="hold"/>
                                        <p:tgtEl>
                                          <p:spTgt spid="41"/>
                                        </p:tgtEl>
                                        <p:attrNameLst>
                                          <p:attrName>ppt_y</p:attrName>
                                        </p:attrNameLst>
                                      </p:cBhvr>
                                      <p:tavLst>
                                        <p:tav tm="0">
                                          <p:val>
                                            <p:strVal val="#ppt_y-0.4"/>
                                          </p:val>
                                        </p:tav>
                                        <p:tav tm="100000">
                                          <p:val>
                                            <p:strVal val="#ppt_y+0.1"/>
                                          </p:val>
                                        </p:tav>
                                      </p:tavLst>
                                    </p:anim>
                                    <p:anim calcmode="lin" valueType="num">
                                      <p:cBhvr>
                                        <p:cTn id="21" dur="100" accel="100000" fill="hold">
                                          <p:stCondLst>
                                            <p:cond delay="400"/>
                                          </p:stCondLst>
                                        </p:cTn>
                                        <p:tgtEl>
                                          <p:spTgt spid="41"/>
                                        </p:tgtEl>
                                        <p:attrNameLst>
                                          <p:attrName>ppt_x</p:attrName>
                                        </p:attrNameLst>
                                      </p:cBhvr>
                                      <p:tavLst>
                                        <p:tav tm="0">
                                          <p:val>
                                            <p:strVal val="#ppt_x-0.05"/>
                                          </p:val>
                                        </p:tav>
                                        <p:tav tm="100000">
                                          <p:val>
                                            <p:strVal val="#ppt_x"/>
                                          </p:val>
                                        </p:tav>
                                      </p:tavLst>
                                    </p:anim>
                                    <p:anim calcmode="lin" valueType="num">
                                      <p:cBhvr>
                                        <p:cTn id="22" dur="100" accel="100000" fill="hold">
                                          <p:stCondLst>
                                            <p:cond delay="400"/>
                                          </p:stCondLst>
                                        </p:cTn>
                                        <p:tgtEl>
                                          <p:spTgt spid="41"/>
                                        </p:tgtEl>
                                        <p:attrNameLst>
                                          <p:attrName>ppt_y</p:attrName>
                                        </p:attrNameLst>
                                      </p:cBhvr>
                                      <p:tavLst>
                                        <p:tav tm="0">
                                          <p:val>
                                            <p:strVal val="#ppt_y+0.1"/>
                                          </p:val>
                                        </p:tav>
                                        <p:tav tm="100000">
                                          <p:val>
                                            <p:strVal val="#ppt_y"/>
                                          </p:val>
                                        </p:tav>
                                      </p:tavLst>
                                    </p:anim>
                                  </p:childTnLst>
                                </p:cTn>
                              </p:par>
                            </p:childTnLst>
                          </p:cTn>
                        </p:par>
                        <p:par>
                          <p:cTn id="23" fill="hold">
                            <p:stCondLst>
                              <p:cond delay="1500"/>
                            </p:stCondLst>
                            <p:childTnLst>
                              <p:par>
                                <p:cTn id="24" presetID="30" presetClass="entr" presetSubtype="0"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400" decel="100000"/>
                                        <p:tgtEl>
                                          <p:spTgt spid="42"/>
                                        </p:tgtEl>
                                      </p:cBhvr>
                                    </p:animEffect>
                                    <p:anim calcmode="lin" valueType="num">
                                      <p:cBhvr>
                                        <p:cTn id="27" dur="400" decel="100000" fill="hold"/>
                                        <p:tgtEl>
                                          <p:spTgt spid="42"/>
                                        </p:tgtEl>
                                        <p:attrNameLst>
                                          <p:attrName>style.rotation</p:attrName>
                                        </p:attrNameLst>
                                      </p:cBhvr>
                                      <p:tavLst>
                                        <p:tav tm="0">
                                          <p:val>
                                            <p:fltVal val="-90"/>
                                          </p:val>
                                        </p:tav>
                                        <p:tav tm="100000">
                                          <p:val>
                                            <p:fltVal val="0"/>
                                          </p:val>
                                        </p:tav>
                                      </p:tavLst>
                                    </p:anim>
                                    <p:anim calcmode="lin" valueType="num">
                                      <p:cBhvr>
                                        <p:cTn id="28" dur="400" decel="100000" fill="hold"/>
                                        <p:tgtEl>
                                          <p:spTgt spid="42"/>
                                        </p:tgtEl>
                                        <p:attrNameLst>
                                          <p:attrName>ppt_x</p:attrName>
                                        </p:attrNameLst>
                                      </p:cBhvr>
                                      <p:tavLst>
                                        <p:tav tm="0">
                                          <p:val>
                                            <p:strVal val="#ppt_x+0.4"/>
                                          </p:val>
                                        </p:tav>
                                        <p:tav tm="100000">
                                          <p:val>
                                            <p:strVal val="#ppt_x-0.05"/>
                                          </p:val>
                                        </p:tav>
                                      </p:tavLst>
                                    </p:anim>
                                    <p:anim calcmode="lin" valueType="num">
                                      <p:cBhvr>
                                        <p:cTn id="29" dur="400" decel="100000" fill="hold"/>
                                        <p:tgtEl>
                                          <p:spTgt spid="42"/>
                                        </p:tgtEl>
                                        <p:attrNameLst>
                                          <p:attrName>ppt_y</p:attrName>
                                        </p:attrNameLst>
                                      </p:cBhvr>
                                      <p:tavLst>
                                        <p:tav tm="0">
                                          <p:val>
                                            <p:strVal val="#ppt_y-0.4"/>
                                          </p:val>
                                        </p:tav>
                                        <p:tav tm="100000">
                                          <p:val>
                                            <p:strVal val="#ppt_y+0.1"/>
                                          </p:val>
                                        </p:tav>
                                      </p:tavLst>
                                    </p:anim>
                                    <p:anim calcmode="lin" valueType="num">
                                      <p:cBhvr>
                                        <p:cTn id="30" dur="100" accel="100000" fill="hold">
                                          <p:stCondLst>
                                            <p:cond delay="400"/>
                                          </p:stCondLst>
                                        </p:cTn>
                                        <p:tgtEl>
                                          <p:spTgt spid="42"/>
                                        </p:tgtEl>
                                        <p:attrNameLst>
                                          <p:attrName>ppt_x</p:attrName>
                                        </p:attrNameLst>
                                      </p:cBhvr>
                                      <p:tavLst>
                                        <p:tav tm="0">
                                          <p:val>
                                            <p:strVal val="#ppt_x-0.05"/>
                                          </p:val>
                                        </p:tav>
                                        <p:tav tm="100000">
                                          <p:val>
                                            <p:strVal val="#ppt_x"/>
                                          </p:val>
                                        </p:tav>
                                      </p:tavLst>
                                    </p:anim>
                                    <p:anim calcmode="lin" valueType="num">
                                      <p:cBhvr>
                                        <p:cTn id="31" dur="100" accel="100000" fill="hold">
                                          <p:stCondLst>
                                            <p:cond delay="400"/>
                                          </p:stCondLst>
                                        </p:cTn>
                                        <p:tgtEl>
                                          <p:spTgt spid="42"/>
                                        </p:tgtEl>
                                        <p:attrNameLst>
                                          <p:attrName>ppt_y</p:attrName>
                                        </p:attrNameLst>
                                      </p:cBhvr>
                                      <p:tavLst>
                                        <p:tav tm="0">
                                          <p:val>
                                            <p:strVal val="#ppt_y+0.1"/>
                                          </p:val>
                                        </p:tav>
                                        <p:tav tm="100000">
                                          <p:val>
                                            <p:strVal val="#ppt_y"/>
                                          </p:val>
                                        </p:tav>
                                      </p:tavLst>
                                    </p:anim>
                                  </p:childTnLst>
                                </p:cTn>
                              </p:par>
                            </p:childTnLst>
                          </p:cTn>
                        </p:par>
                        <p:par>
                          <p:cTn id="32" fill="hold">
                            <p:stCondLst>
                              <p:cond delay="2000"/>
                            </p:stCondLst>
                            <p:childTnLst>
                              <p:par>
                                <p:cTn id="33" presetID="30"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400" decel="100000"/>
                                        <p:tgtEl>
                                          <p:spTgt spid="44"/>
                                        </p:tgtEl>
                                      </p:cBhvr>
                                    </p:animEffect>
                                    <p:anim calcmode="lin" valueType="num">
                                      <p:cBhvr>
                                        <p:cTn id="36" dur="400" decel="100000" fill="hold"/>
                                        <p:tgtEl>
                                          <p:spTgt spid="44"/>
                                        </p:tgtEl>
                                        <p:attrNameLst>
                                          <p:attrName>style.rotation</p:attrName>
                                        </p:attrNameLst>
                                      </p:cBhvr>
                                      <p:tavLst>
                                        <p:tav tm="0">
                                          <p:val>
                                            <p:fltVal val="-90"/>
                                          </p:val>
                                        </p:tav>
                                        <p:tav tm="100000">
                                          <p:val>
                                            <p:fltVal val="0"/>
                                          </p:val>
                                        </p:tav>
                                      </p:tavLst>
                                    </p:anim>
                                    <p:anim calcmode="lin" valueType="num">
                                      <p:cBhvr>
                                        <p:cTn id="37" dur="400" decel="100000" fill="hold"/>
                                        <p:tgtEl>
                                          <p:spTgt spid="44"/>
                                        </p:tgtEl>
                                        <p:attrNameLst>
                                          <p:attrName>ppt_x</p:attrName>
                                        </p:attrNameLst>
                                      </p:cBhvr>
                                      <p:tavLst>
                                        <p:tav tm="0">
                                          <p:val>
                                            <p:strVal val="#ppt_x+0.4"/>
                                          </p:val>
                                        </p:tav>
                                        <p:tav tm="100000">
                                          <p:val>
                                            <p:strVal val="#ppt_x-0.05"/>
                                          </p:val>
                                        </p:tav>
                                      </p:tavLst>
                                    </p:anim>
                                    <p:anim calcmode="lin" valueType="num">
                                      <p:cBhvr>
                                        <p:cTn id="38" dur="400" decel="100000" fill="hold"/>
                                        <p:tgtEl>
                                          <p:spTgt spid="44"/>
                                        </p:tgtEl>
                                        <p:attrNameLst>
                                          <p:attrName>ppt_y</p:attrName>
                                        </p:attrNameLst>
                                      </p:cBhvr>
                                      <p:tavLst>
                                        <p:tav tm="0">
                                          <p:val>
                                            <p:strVal val="#ppt_y-0.4"/>
                                          </p:val>
                                        </p:tav>
                                        <p:tav tm="100000">
                                          <p:val>
                                            <p:strVal val="#ppt_y+0.1"/>
                                          </p:val>
                                        </p:tav>
                                      </p:tavLst>
                                    </p:anim>
                                    <p:anim calcmode="lin" valueType="num">
                                      <p:cBhvr>
                                        <p:cTn id="39" dur="100" accel="100000" fill="hold">
                                          <p:stCondLst>
                                            <p:cond delay="400"/>
                                          </p:stCondLst>
                                        </p:cTn>
                                        <p:tgtEl>
                                          <p:spTgt spid="44"/>
                                        </p:tgtEl>
                                        <p:attrNameLst>
                                          <p:attrName>ppt_x</p:attrName>
                                        </p:attrNameLst>
                                      </p:cBhvr>
                                      <p:tavLst>
                                        <p:tav tm="0">
                                          <p:val>
                                            <p:strVal val="#ppt_x-0.05"/>
                                          </p:val>
                                        </p:tav>
                                        <p:tav tm="100000">
                                          <p:val>
                                            <p:strVal val="#ppt_x"/>
                                          </p:val>
                                        </p:tav>
                                      </p:tavLst>
                                    </p:anim>
                                    <p:anim calcmode="lin" valueType="num">
                                      <p:cBhvr>
                                        <p:cTn id="40" dur="100" accel="100000" fill="hold">
                                          <p:stCondLst>
                                            <p:cond delay="400"/>
                                          </p:stCondLst>
                                        </p:cTn>
                                        <p:tgtEl>
                                          <p:spTgt spid="44"/>
                                        </p:tgtEl>
                                        <p:attrNameLst>
                                          <p:attrName>ppt_y</p:attrName>
                                        </p:attrNameLst>
                                      </p:cBhvr>
                                      <p:tavLst>
                                        <p:tav tm="0">
                                          <p:val>
                                            <p:strVal val="#ppt_y+0.1"/>
                                          </p:val>
                                        </p:tav>
                                        <p:tav tm="100000">
                                          <p:val>
                                            <p:strVal val="#ppt_y"/>
                                          </p:val>
                                        </p:tav>
                                      </p:tavLst>
                                    </p:anim>
                                  </p:childTnLst>
                                </p:cTn>
                              </p:par>
                            </p:childTnLst>
                          </p:cTn>
                        </p:par>
                        <p:par>
                          <p:cTn id="41" fill="hold">
                            <p:stCondLst>
                              <p:cond delay="2500"/>
                            </p:stCondLst>
                            <p:childTnLst>
                              <p:par>
                                <p:cTn id="42" presetID="30"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400" decel="100000"/>
                                        <p:tgtEl>
                                          <p:spTgt spid="45"/>
                                        </p:tgtEl>
                                      </p:cBhvr>
                                    </p:animEffect>
                                    <p:anim calcmode="lin" valueType="num">
                                      <p:cBhvr>
                                        <p:cTn id="45" dur="400" decel="100000" fill="hold"/>
                                        <p:tgtEl>
                                          <p:spTgt spid="45"/>
                                        </p:tgtEl>
                                        <p:attrNameLst>
                                          <p:attrName>style.rotation</p:attrName>
                                        </p:attrNameLst>
                                      </p:cBhvr>
                                      <p:tavLst>
                                        <p:tav tm="0">
                                          <p:val>
                                            <p:fltVal val="-90"/>
                                          </p:val>
                                        </p:tav>
                                        <p:tav tm="100000">
                                          <p:val>
                                            <p:fltVal val="0"/>
                                          </p:val>
                                        </p:tav>
                                      </p:tavLst>
                                    </p:anim>
                                    <p:anim calcmode="lin" valueType="num">
                                      <p:cBhvr>
                                        <p:cTn id="46" dur="400" decel="100000" fill="hold"/>
                                        <p:tgtEl>
                                          <p:spTgt spid="45"/>
                                        </p:tgtEl>
                                        <p:attrNameLst>
                                          <p:attrName>ppt_x</p:attrName>
                                        </p:attrNameLst>
                                      </p:cBhvr>
                                      <p:tavLst>
                                        <p:tav tm="0">
                                          <p:val>
                                            <p:strVal val="#ppt_x+0.4"/>
                                          </p:val>
                                        </p:tav>
                                        <p:tav tm="100000">
                                          <p:val>
                                            <p:strVal val="#ppt_x-0.05"/>
                                          </p:val>
                                        </p:tav>
                                      </p:tavLst>
                                    </p:anim>
                                    <p:anim calcmode="lin" valueType="num">
                                      <p:cBhvr>
                                        <p:cTn id="47" dur="400" decel="100000" fill="hold"/>
                                        <p:tgtEl>
                                          <p:spTgt spid="45"/>
                                        </p:tgtEl>
                                        <p:attrNameLst>
                                          <p:attrName>ppt_y</p:attrName>
                                        </p:attrNameLst>
                                      </p:cBhvr>
                                      <p:tavLst>
                                        <p:tav tm="0">
                                          <p:val>
                                            <p:strVal val="#ppt_y-0.4"/>
                                          </p:val>
                                        </p:tav>
                                        <p:tav tm="100000">
                                          <p:val>
                                            <p:strVal val="#ppt_y+0.1"/>
                                          </p:val>
                                        </p:tav>
                                      </p:tavLst>
                                    </p:anim>
                                    <p:anim calcmode="lin" valueType="num">
                                      <p:cBhvr>
                                        <p:cTn id="48" dur="100" accel="100000" fill="hold">
                                          <p:stCondLst>
                                            <p:cond delay="400"/>
                                          </p:stCondLst>
                                        </p:cTn>
                                        <p:tgtEl>
                                          <p:spTgt spid="45"/>
                                        </p:tgtEl>
                                        <p:attrNameLst>
                                          <p:attrName>ppt_x</p:attrName>
                                        </p:attrNameLst>
                                      </p:cBhvr>
                                      <p:tavLst>
                                        <p:tav tm="0">
                                          <p:val>
                                            <p:strVal val="#ppt_x-0.05"/>
                                          </p:val>
                                        </p:tav>
                                        <p:tav tm="100000">
                                          <p:val>
                                            <p:strVal val="#ppt_x"/>
                                          </p:val>
                                        </p:tav>
                                      </p:tavLst>
                                    </p:anim>
                                    <p:anim calcmode="lin" valueType="num">
                                      <p:cBhvr>
                                        <p:cTn id="49" dur="100" accel="100000" fill="hold">
                                          <p:stCondLst>
                                            <p:cond delay="400"/>
                                          </p:stCondLst>
                                        </p:cTn>
                                        <p:tgtEl>
                                          <p:spTgt spid="45"/>
                                        </p:tgtEl>
                                        <p:attrNameLst>
                                          <p:attrName>ppt_y</p:attrName>
                                        </p:attrNameLst>
                                      </p:cBhvr>
                                      <p:tavLst>
                                        <p:tav tm="0">
                                          <p:val>
                                            <p:strVal val="#ppt_y+0.1"/>
                                          </p:val>
                                        </p:tav>
                                        <p:tav tm="100000">
                                          <p:val>
                                            <p:strVal val="#ppt_y"/>
                                          </p:val>
                                        </p:tav>
                                      </p:tavLst>
                                    </p:anim>
                                  </p:childTnLst>
                                </p:cTn>
                              </p:par>
                            </p:childTnLst>
                          </p:cTn>
                        </p:par>
                        <p:par>
                          <p:cTn id="50" fill="hold">
                            <p:stCondLst>
                              <p:cond delay="3000"/>
                            </p:stCondLst>
                            <p:childTnLst>
                              <p:par>
                                <p:cTn id="51" presetID="30" presetClass="entr" presetSubtype="0" fill="hold"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400" decel="100000"/>
                                        <p:tgtEl>
                                          <p:spTgt spid="46"/>
                                        </p:tgtEl>
                                      </p:cBhvr>
                                    </p:animEffect>
                                    <p:anim calcmode="lin" valueType="num">
                                      <p:cBhvr>
                                        <p:cTn id="54" dur="400" decel="100000" fill="hold"/>
                                        <p:tgtEl>
                                          <p:spTgt spid="46"/>
                                        </p:tgtEl>
                                        <p:attrNameLst>
                                          <p:attrName>style.rotation</p:attrName>
                                        </p:attrNameLst>
                                      </p:cBhvr>
                                      <p:tavLst>
                                        <p:tav tm="0">
                                          <p:val>
                                            <p:fltVal val="-90"/>
                                          </p:val>
                                        </p:tav>
                                        <p:tav tm="100000">
                                          <p:val>
                                            <p:fltVal val="0"/>
                                          </p:val>
                                        </p:tav>
                                      </p:tavLst>
                                    </p:anim>
                                    <p:anim calcmode="lin" valueType="num">
                                      <p:cBhvr>
                                        <p:cTn id="55" dur="400" decel="100000" fill="hold"/>
                                        <p:tgtEl>
                                          <p:spTgt spid="46"/>
                                        </p:tgtEl>
                                        <p:attrNameLst>
                                          <p:attrName>ppt_x</p:attrName>
                                        </p:attrNameLst>
                                      </p:cBhvr>
                                      <p:tavLst>
                                        <p:tav tm="0">
                                          <p:val>
                                            <p:strVal val="#ppt_x+0.4"/>
                                          </p:val>
                                        </p:tav>
                                        <p:tav tm="100000">
                                          <p:val>
                                            <p:strVal val="#ppt_x-0.05"/>
                                          </p:val>
                                        </p:tav>
                                      </p:tavLst>
                                    </p:anim>
                                    <p:anim calcmode="lin" valueType="num">
                                      <p:cBhvr>
                                        <p:cTn id="56" dur="400" decel="100000" fill="hold"/>
                                        <p:tgtEl>
                                          <p:spTgt spid="46"/>
                                        </p:tgtEl>
                                        <p:attrNameLst>
                                          <p:attrName>ppt_y</p:attrName>
                                        </p:attrNameLst>
                                      </p:cBhvr>
                                      <p:tavLst>
                                        <p:tav tm="0">
                                          <p:val>
                                            <p:strVal val="#ppt_y-0.4"/>
                                          </p:val>
                                        </p:tav>
                                        <p:tav tm="100000">
                                          <p:val>
                                            <p:strVal val="#ppt_y+0.1"/>
                                          </p:val>
                                        </p:tav>
                                      </p:tavLst>
                                    </p:anim>
                                    <p:anim calcmode="lin" valueType="num">
                                      <p:cBhvr>
                                        <p:cTn id="57" dur="100" accel="100000" fill="hold">
                                          <p:stCondLst>
                                            <p:cond delay="400"/>
                                          </p:stCondLst>
                                        </p:cTn>
                                        <p:tgtEl>
                                          <p:spTgt spid="46"/>
                                        </p:tgtEl>
                                        <p:attrNameLst>
                                          <p:attrName>ppt_x</p:attrName>
                                        </p:attrNameLst>
                                      </p:cBhvr>
                                      <p:tavLst>
                                        <p:tav tm="0">
                                          <p:val>
                                            <p:strVal val="#ppt_x-0.05"/>
                                          </p:val>
                                        </p:tav>
                                        <p:tav tm="100000">
                                          <p:val>
                                            <p:strVal val="#ppt_x"/>
                                          </p:val>
                                        </p:tav>
                                      </p:tavLst>
                                    </p:anim>
                                    <p:anim calcmode="lin" valueType="num">
                                      <p:cBhvr>
                                        <p:cTn id="58" dur="100" accel="100000" fill="hold">
                                          <p:stCondLst>
                                            <p:cond delay="400"/>
                                          </p:stCondLst>
                                        </p:cTn>
                                        <p:tgtEl>
                                          <p:spTgt spid="46"/>
                                        </p:tgtEl>
                                        <p:attrNameLst>
                                          <p:attrName>ppt_y</p:attrName>
                                        </p:attrNameLst>
                                      </p:cBhvr>
                                      <p:tavLst>
                                        <p:tav tm="0">
                                          <p:val>
                                            <p:strVal val="#ppt_y+0.1"/>
                                          </p:val>
                                        </p:tav>
                                        <p:tav tm="100000">
                                          <p:val>
                                            <p:strVal val="#ppt_y"/>
                                          </p:val>
                                        </p:tav>
                                      </p:tavLst>
                                    </p:anim>
                                  </p:childTnLst>
                                </p:cTn>
                              </p:par>
                            </p:childTnLst>
                          </p:cTn>
                        </p:par>
                        <p:par>
                          <p:cTn id="59" fill="hold">
                            <p:stCondLst>
                              <p:cond delay="3500"/>
                            </p:stCondLst>
                            <p:childTnLst>
                              <p:par>
                                <p:cTn id="60" presetID="30" presetClass="entr" presetSubtype="0" fill="hold" nodeType="after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400" decel="100000"/>
                                        <p:tgtEl>
                                          <p:spTgt spid="47"/>
                                        </p:tgtEl>
                                      </p:cBhvr>
                                    </p:animEffect>
                                    <p:anim calcmode="lin" valueType="num">
                                      <p:cBhvr>
                                        <p:cTn id="63" dur="400" decel="100000" fill="hold"/>
                                        <p:tgtEl>
                                          <p:spTgt spid="47"/>
                                        </p:tgtEl>
                                        <p:attrNameLst>
                                          <p:attrName>style.rotation</p:attrName>
                                        </p:attrNameLst>
                                      </p:cBhvr>
                                      <p:tavLst>
                                        <p:tav tm="0">
                                          <p:val>
                                            <p:fltVal val="-90"/>
                                          </p:val>
                                        </p:tav>
                                        <p:tav tm="100000">
                                          <p:val>
                                            <p:fltVal val="0"/>
                                          </p:val>
                                        </p:tav>
                                      </p:tavLst>
                                    </p:anim>
                                    <p:anim calcmode="lin" valueType="num">
                                      <p:cBhvr>
                                        <p:cTn id="64" dur="400" decel="100000" fill="hold"/>
                                        <p:tgtEl>
                                          <p:spTgt spid="47"/>
                                        </p:tgtEl>
                                        <p:attrNameLst>
                                          <p:attrName>ppt_x</p:attrName>
                                        </p:attrNameLst>
                                      </p:cBhvr>
                                      <p:tavLst>
                                        <p:tav tm="0">
                                          <p:val>
                                            <p:strVal val="#ppt_x+0.4"/>
                                          </p:val>
                                        </p:tav>
                                        <p:tav tm="100000">
                                          <p:val>
                                            <p:strVal val="#ppt_x-0.05"/>
                                          </p:val>
                                        </p:tav>
                                      </p:tavLst>
                                    </p:anim>
                                    <p:anim calcmode="lin" valueType="num">
                                      <p:cBhvr>
                                        <p:cTn id="65" dur="400" decel="100000" fill="hold"/>
                                        <p:tgtEl>
                                          <p:spTgt spid="47"/>
                                        </p:tgtEl>
                                        <p:attrNameLst>
                                          <p:attrName>ppt_y</p:attrName>
                                        </p:attrNameLst>
                                      </p:cBhvr>
                                      <p:tavLst>
                                        <p:tav tm="0">
                                          <p:val>
                                            <p:strVal val="#ppt_y-0.4"/>
                                          </p:val>
                                        </p:tav>
                                        <p:tav tm="100000">
                                          <p:val>
                                            <p:strVal val="#ppt_y+0.1"/>
                                          </p:val>
                                        </p:tav>
                                      </p:tavLst>
                                    </p:anim>
                                    <p:anim calcmode="lin" valueType="num">
                                      <p:cBhvr>
                                        <p:cTn id="66" dur="100" accel="100000" fill="hold">
                                          <p:stCondLst>
                                            <p:cond delay="400"/>
                                          </p:stCondLst>
                                        </p:cTn>
                                        <p:tgtEl>
                                          <p:spTgt spid="47"/>
                                        </p:tgtEl>
                                        <p:attrNameLst>
                                          <p:attrName>ppt_x</p:attrName>
                                        </p:attrNameLst>
                                      </p:cBhvr>
                                      <p:tavLst>
                                        <p:tav tm="0">
                                          <p:val>
                                            <p:strVal val="#ppt_x-0.05"/>
                                          </p:val>
                                        </p:tav>
                                        <p:tav tm="100000">
                                          <p:val>
                                            <p:strVal val="#ppt_x"/>
                                          </p:val>
                                        </p:tav>
                                      </p:tavLst>
                                    </p:anim>
                                    <p:anim calcmode="lin" valueType="num">
                                      <p:cBhvr>
                                        <p:cTn id="67" dur="100" accel="100000" fill="hold">
                                          <p:stCondLst>
                                            <p:cond delay="400"/>
                                          </p:stCondLst>
                                        </p:cTn>
                                        <p:tgtEl>
                                          <p:spTgt spid="47"/>
                                        </p:tgtEl>
                                        <p:attrNameLst>
                                          <p:attrName>ppt_y</p:attrName>
                                        </p:attrNameLst>
                                      </p:cBhvr>
                                      <p:tavLst>
                                        <p:tav tm="0">
                                          <p:val>
                                            <p:strVal val="#ppt_y+0.1"/>
                                          </p:val>
                                        </p:tav>
                                        <p:tav tm="100000">
                                          <p:val>
                                            <p:strVal val="#ppt_y"/>
                                          </p:val>
                                        </p:tav>
                                      </p:tavLst>
                                    </p:anim>
                                  </p:childTnLst>
                                </p:cTn>
                              </p:par>
                            </p:childTnLst>
                          </p:cTn>
                        </p:par>
                        <p:par>
                          <p:cTn id="68" fill="hold">
                            <p:stCondLst>
                              <p:cond delay="4000"/>
                            </p:stCondLst>
                            <p:childTnLst>
                              <p:par>
                                <p:cTn id="69" presetID="30" presetClass="entr" presetSubtype="0" fill="hold" nodeType="after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fade">
                                      <p:cBhvr>
                                        <p:cTn id="71" dur="400" decel="100000"/>
                                        <p:tgtEl>
                                          <p:spTgt spid="49"/>
                                        </p:tgtEl>
                                      </p:cBhvr>
                                    </p:animEffect>
                                    <p:anim calcmode="lin" valueType="num">
                                      <p:cBhvr>
                                        <p:cTn id="72" dur="400" decel="100000" fill="hold"/>
                                        <p:tgtEl>
                                          <p:spTgt spid="49"/>
                                        </p:tgtEl>
                                        <p:attrNameLst>
                                          <p:attrName>style.rotation</p:attrName>
                                        </p:attrNameLst>
                                      </p:cBhvr>
                                      <p:tavLst>
                                        <p:tav tm="0">
                                          <p:val>
                                            <p:fltVal val="-90"/>
                                          </p:val>
                                        </p:tav>
                                        <p:tav tm="100000">
                                          <p:val>
                                            <p:fltVal val="0"/>
                                          </p:val>
                                        </p:tav>
                                      </p:tavLst>
                                    </p:anim>
                                    <p:anim calcmode="lin" valueType="num">
                                      <p:cBhvr>
                                        <p:cTn id="73" dur="400" decel="100000" fill="hold"/>
                                        <p:tgtEl>
                                          <p:spTgt spid="49"/>
                                        </p:tgtEl>
                                        <p:attrNameLst>
                                          <p:attrName>ppt_x</p:attrName>
                                        </p:attrNameLst>
                                      </p:cBhvr>
                                      <p:tavLst>
                                        <p:tav tm="0">
                                          <p:val>
                                            <p:strVal val="#ppt_x+0.4"/>
                                          </p:val>
                                        </p:tav>
                                        <p:tav tm="100000">
                                          <p:val>
                                            <p:strVal val="#ppt_x-0.05"/>
                                          </p:val>
                                        </p:tav>
                                      </p:tavLst>
                                    </p:anim>
                                    <p:anim calcmode="lin" valueType="num">
                                      <p:cBhvr>
                                        <p:cTn id="74" dur="400" decel="100000" fill="hold"/>
                                        <p:tgtEl>
                                          <p:spTgt spid="49"/>
                                        </p:tgtEl>
                                        <p:attrNameLst>
                                          <p:attrName>ppt_y</p:attrName>
                                        </p:attrNameLst>
                                      </p:cBhvr>
                                      <p:tavLst>
                                        <p:tav tm="0">
                                          <p:val>
                                            <p:strVal val="#ppt_y-0.4"/>
                                          </p:val>
                                        </p:tav>
                                        <p:tav tm="100000">
                                          <p:val>
                                            <p:strVal val="#ppt_y+0.1"/>
                                          </p:val>
                                        </p:tav>
                                      </p:tavLst>
                                    </p:anim>
                                    <p:anim calcmode="lin" valueType="num">
                                      <p:cBhvr>
                                        <p:cTn id="75" dur="100" accel="100000" fill="hold">
                                          <p:stCondLst>
                                            <p:cond delay="400"/>
                                          </p:stCondLst>
                                        </p:cTn>
                                        <p:tgtEl>
                                          <p:spTgt spid="49"/>
                                        </p:tgtEl>
                                        <p:attrNameLst>
                                          <p:attrName>ppt_x</p:attrName>
                                        </p:attrNameLst>
                                      </p:cBhvr>
                                      <p:tavLst>
                                        <p:tav tm="0">
                                          <p:val>
                                            <p:strVal val="#ppt_x-0.05"/>
                                          </p:val>
                                        </p:tav>
                                        <p:tav tm="100000">
                                          <p:val>
                                            <p:strVal val="#ppt_x"/>
                                          </p:val>
                                        </p:tav>
                                      </p:tavLst>
                                    </p:anim>
                                    <p:anim calcmode="lin" valueType="num">
                                      <p:cBhvr>
                                        <p:cTn id="76" dur="100" accel="100000" fill="hold">
                                          <p:stCondLst>
                                            <p:cond delay="400"/>
                                          </p:stCondLst>
                                        </p:cTn>
                                        <p:tgtEl>
                                          <p:spTgt spid="49"/>
                                        </p:tgtEl>
                                        <p:attrNameLst>
                                          <p:attrName>ppt_y</p:attrName>
                                        </p:attrNameLst>
                                      </p:cBhvr>
                                      <p:tavLst>
                                        <p:tav tm="0">
                                          <p:val>
                                            <p:strVal val="#ppt_y+0.1"/>
                                          </p:val>
                                        </p:tav>
                                        <p:tav tm="100000">
                                          <p:val>
                                            <p:strVal val="#ppt_y"/>
                                          </p:val>
                                        </p:tav>
                                      </p:tavLst>
                                    </p:anim>
                                  </p:childTnLst>
                                </p:cTn>
                              </p:par>
                            </p:childTnLst>
                          </p:cTn>
                        </p:par>
                        <p:par>
                          <p:cTn id="77" fill="hold">
                            <p:stCondLst>
                              <p:cond delay="4500"/>
                            </p:stCondLst>
                            <p:childTnLst>
                              <p:par>
                                <p:cTn id="78" presetID="30" presetClass="entr" presetSubtype="0" fill="hold" nodeType="after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fade">
                                      <p:cBhvr>
                                        <p:cTn id="80" dur="400" decel="100000"/>
                                        <p:tgtEl>
                                          <p:spTgt spid="50"/>
                                        </p:tgtEl>
                                      </p:cBhvr>
                                    </p:animEffect>
                                    <p:anim calcmode="lin" valueType="num">
                                      <p:cBhvr>
                                        <p:cTn id="81" dur="400" decel="100000" fill="hold"/>
                                        <p:tgtEl>
                                          <p:spTgt spid="50"/>
                                        </p:tgtEl>
                                        <p:attrNameLst>
                                          <p:attrName>style.rotation</p:attrName>
                                        </p:attrNameLst>
                                      </p:cBhvr>
                                      <p:tavLst>
                                        <p:tav tm="0">
                                          <p:val>
                                            <p:fltVal val="-90"/>
                                          </p:val>
                                        </p:tav>
                                        <p:tav tm="100000">
                                          <p:val>
                                            <p:fltVal val="0"/>
                                          </p:val>
                                        </p:tav>
                                      </p:tavLst>
                                    </p:anim>
                                    <p:anim calcmode="lin" valueType="num">
                                      <p:cBhvr>
                                        <p:cTn id="82" dur="400" decel="100000" fill="hold"/>
                                        <p:tgtEl>
                                          <p:spTgt spid="50"/>
                                        </p:tgtEl>
                                        <p:attrNameLst>
                                          <p:attrName>ppt_x</p:attrName>
                                        </p:attrNameLst>
                                      </p:cBhvr>
                                      <p:tavLst>
                                        <p:tav tm="0">
                                          <p:val>
                                            <p:strVal val="#ppt_x+0.4"/>
                                          </p:val>
                                        </p:tav>
                                        <p:tav tm="100000">
                                          <p:val>
                                            <p:strVal val="#ppt_x-0.05"/>
                                          </p:val>
                                        </p:tav>
                                      </p:tavLst>
                                    </p:anim>
                                    <p:anim calcmode="lin" valueType="num">
                                      <p:cBhvr>
                                        <p:cTn id="83" dur="400" decel="100000" fill="hold"/>
                                        <p:tgtEl>
                                          <p:spTgt spid="50"/>
                                        </p:tgtEl>
                                        <p:attrNameLst>
                                          <p:attrName>ppt_y</p:attrName>
                                        </p:attrNameLst>
                                      </p:cBhvr>
                                      <p:tavLst>
                                        <p:tav tm="0">
                                          <p:val>
                                            <p:strVal val="#ppt_y-0.4"/>
                                          </p:val>
                                        </p:tav>
                                        <p:tav tm="100000">
                                          <p:val>
                                            <p:strVal val="#ppt_y+0.1"/>
                                          </p:val>
                                        </p:tav>
                                      </p:tavLst>
                                    </p:anim>
                                    <p:anim calcmode="lin" valueType="num">
                                      <p:cBhvr>
                                        <p:cTn id="84" dur="100" accel="100000" fill="hold">
                                          <p:stCondLst>
                                            <p:cond delay="400"/>
                                          </p:stCondLst>
                                        </p:cTn>
                                        <p:tgtEl>
                                          <p:spTgt spid="50"/>
                                        </p:tgtEl>
                                        <p:attrNameLst>
                                          <p:attrName>ppt_x</p:attrName>
                                        </p:attrNameLst>
                                      </p:cBhvr>
                                      <p:tavLst>
                                        <p:tav tm="0">
                                          <p:val>
                                            <p:strVal val="#ppt_x-0.05"/>
                                          </p:val>
                                        </p:tav>
                                        <p:tav tm="100000">
                                          <p:val>
                                            <p:strVal val="#ppt_x"/>
                                          </p:val>
                                        </p:tav>
                                      </p:tavLst>
                                    </p:anim>
                                    <p:anim calcmode="lin" valueType="num">
                                      <p:cBhvr>
                                        <p:cTn id="85" dur="100" accel="100000" fill="hold">
                                          <p:stCondLst>
                                            <p:cond delay="400"/>
                                          </p:stCondLst>
                                        </p:cTn>
                                        <p:tgtEl>
                                          <p:spTgt spid="50"/>
                                        </p:tgtEl>
                                        <p:attrNameLst>
                                          <p:attrName>ppt_y</p:attrName>
                                        </p:attrNameLst>
                                      </p:cBhvr>
                                      <p:tavLst>
                                        <p:tav tm="0">
                                          <p:val>
                                            <p:strVal val="#ppt_y+0.1"/>
                                          </p:val>
                                        </p:tav>
                                        <p:tav tm="100000">
                                          <p:val>
                                            <p:strVal val="#ppt_y"/>
                                          </p:val>
                                        </p:tav>
                                      </p:tavLst>
                                    </p:anim>
                                  </p:childTnLst>
                                </p:cTn>
                              </p:par>
                            </p:childTnLst>
                          </p:cTn>
                        </p:par>
                        <p:par>
                          <p:cTn id="86" fill="hold">
                            <p:stCondLst>
                              <p:cond delay="5000"/>
                            </p:stCondLst>
                            <p:childTnLst>
                              <p:par>
                                <p:cTn id="87" presetID="30" presetClass="entr" presetSubtype="0" fill="hold" nodeType="after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fade">
                                      <p:cBhvr>
                                        <p:cTn id="89" dur="400" decel="100000"/>
                                        <p:tgtEl>
                                          <p:spTgt spid="53"/>
                                        </p:tgtEl>
                                      </p:cBhvr>
                                    </p:animEffect>
                                    <p:anim calcmode="lin" valueType="num">
                                      <p:cBhvr>
                                        <p:cTn id="90" dur="400" decel="100000" fill="hold"/>
                                        <p:tgtEl>
                                          <p:spTgt spid="53"/>
                                        </p:tgtEl>
                                        <p:attrNameLst>
                                          <p:attrName>style.rotation</p:attrName>
                                        </p:attrNameLst>
                                      </p:cBhvr>
                                      <p:tavLst>
                                        <p:tav tm="0">
                                          <p:val>
                                            <p:fltVal val="-90"/>
                                          </p:val>
                                        </p:tav>
                                        <p:tav tm="100000">
                                          <p:val>
                                            <p:fltVal val="0"/>
                                          </p:val>
                                        </p:tav>
                                      </p:tavLst>
                                    </p:anim>
                                    <p:anim calcmode="lin" valueType="num">
                                      <p:cBhvr>
                                        <p:cTn id="91" dur="400" decel="100000" fill="hold"/>
                                        <p:tgtEl>
                                          <p:spTgt spid="53"/>
                                        </p:tgtEl>
                                        <p:attrNameLst>
                                          <p:attrName>ppt_x</p:attrName>
                                        </p:attrNameLst>
                                      </p:cBhvr>
                                      <p:tavLst>
                                        <p:tav tm="0">
                                          <p:val>
                                            <p:strVal val="#ppt_x+0.4"/>
                                          </p:val>
                                        </p:tav>
                                        <p:tav tm="100000">
                                          <p:val>
                                            <p:strVal val="#ppt_x-0.05"/>
                                          </p:val>
                                        </p:tav>
                                      </p:tavLst>
                                    </p:anim>
                                    <p:anim calcmode="lin" valueType="num">
                                      <p:cBhvr>
                                        <p:cTn id="92" dur="400" decel="100000" fill="hold"/>
                                        <p:tgtEl>
                                          <p:spTgt spid="53"/>
                                        </p:tgtEl>
                                        <p:attrNameLst>
                                          <p:attrName>ppt_y</p:attrName>
                                        </p:attrNameLst>
                                      </p:cBhvr>
                                      <p:tavLst>
                                        <p:tav tm="0">
                                          <p:val>
                                            <p:strVal val="#ppt_y-0.4"/>
                                          </p:val>
                                        </p:tav>
                                        <p:tav tm="100000">
                                          <p:val>
                                            <p:strVal val="#ppt_y+0.1"/>
                                          </p:val>
                                        </p:tav>
                                      </p:tavLst>
                                    </p:anim>
                                    <p:anim calcmode="lin" valueType="num">
                                      <p:cBhvr>
                                        <p:cTn id="93" dur="100" accel="100000" fill="hold">
                                          <p:stCondLst>
                                            <p:cond delay="400"/>
                                          </p:stCondLst>
                                        </p:cTn>
                                        <p:tgtEl>
                                          <p:spTgt spid="53"/>
                                        </p:tgtEl>
                                        <p:attrNameLst>
                                          <p:attrName>ppt_x</p:attrName>
                                        </p:attrNameLst>
                                      </p:cBhvr>
                                      <p:tavLst>
                                        <p:tav tm="0">
                                          <p:val>
                                            <p:strVal val="#ppt_x-0.05"/>
                                          </p:val>
                                        </p:tav>
                                        <p:tav tm="100000">
                                          <p:val>
                                            <p:strVal val="#ppt_x"/>
                                          </p:val>
                                        </p:tav>
                                      </p:tavLst>
                                    </p:anim>
                                    <p:anim calcmode="lin" valueType="num">
                                      <p:cBhvr>
                                        <p:cTn id="94" dur="100" accel="100000" fill="hold">
                                          <p:stCondLst>
                                            <p:cond delay="400"/>
                                          </p:stCondLst>
                                        </p:cTn>
                                        <p:tgtEl>
                                          <p:spTgt spid="53"/>
                                        </p:tgtEl>
                                        <p:attrNameLst>
                                          <p:attrName>ppt_y</p:attrName>
                                        </p:attrNameLst>
                                      </p:cBhvr>
                                      <p:tavLst>
                                        <p:tav tm="0">
                                          <p:val>
                                            <p:strVal val="#ppt_y+0.1"/>
                                          </p:val>
                                        </p:tav>
                                        <p:tav tm="100000">
                                          <p:val>
                                            <p:strVal val="#ppt_y"/>
                                          </p:val>
                                        </p:tav>
                                      </p:tavLst>
                                    </p:anim>
                                  </p:childTnLst>
                                </p:cTn>
                              </p:par>
                            </p:childTnLst>
                          </p:cTn>
                        </p:par>
                        <p:par>
                          <p:cTn id="95" fill="hold">
                            <p:stCondLst>
                              <p:cond delay="5500"/>
                            </p:stCondLst>
                            <p:childTnLst>
                              <p:par>
                                <p:cTn id="96" presetID="30" presetClass="entr" presetSubtype="0" fill="hold" nodeType="after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fade">
                                      <p:cBhvr>
                                        <p:cTn id="98" dur="400" decel="100000"/>
                                        <p:tgtEl>
                                          <p:spTgt spid="52"/>
                                        </p:tgtEl>
                                      </p:cBhvr>
                                    </p:animEffect>
                                    <p:anim calcmode="lin" valueType="num">
                                      <p:cBhvr>
                                        <p:cTn id="99" dur="400" decel="100000" fill="hold"/>
                                        <p:tgtEl>
                                          <p:spTgt spid="52"/>
                                        </p:tgtEl>
                                        <p:attrNameLst>
                                          <p:attrName>style.rotation</p:attrName>
                                        </p:attrNameLst>
                                      </p:cBhvr>
                                      <p:tavLst>
                                        <p:tav tm="0">
                                          <p:val>
                                            <p:fltVal val="-90"/>
                                          </p:val>
                                        </p:tav>
                                        <p:tav tm="100000">
                                          <p:val>
                                            <p:fltVal val="0"/>
                                          </p:val>
                                        </p:tav>
                                      </p:tavLst>
                                    </p:anim>
                                    <p:anim calcmode="lin" valueType="num">
                                      <p:cBhvr>
                                        <p:cTn id="100" dur="400" decel="100000" fill="hold"/>
                                        <p:tgtEl>
                                          <p:spTgt spid="52"/>
                                        </p:tgtEl>
                                        <p:attrNameLst>
                                          <p:attrName>ppt_x</p:attrName>
                                        </p:attrNameLst>
                                      </p:cBhvr>
                                      <p:tavLst>
                                        <p:tav tm="0">
                                          <p:val>
                                            <p:strVal val="#ppt_x+0.4"/>
                                          </p:val>
                                        </p:tav>
                                        <p:tav tm="100000">
                                          <p:val>
                                            <p:strVal val="#ppt_x-0.05"/>
                                          </p:val>
                                        </p:tav>
                                      </p:tavLst>
                                    </p:anim>
                                    <p:anim calcmode="lin" valueType="num">
                                      <p:cBhvr>
                                        <p:cTn id="101" dur="400" decel="100000" fill="hold"/>
                                        <p:tgtEl>
                                          <p:spTgt spid="52"/>
                                        </p:tgtEl>
                                        <p:attrNameLst>
                                          <p:attrName>ppt_y</p:attrName>
                                        </p:attrNameLst>
                                      </p:cBhvr>
                                      <p:tavLst>
                                        <p:tav tm="0">
                                          <p:val>
                                            <p:strVal val="#ppt_y-0.4"/>
                                          </p:val>
                                        </p:tav>
                                        <p:tav tm="100000">
                                          <p:val>
                                            <p:strVal val="#ppt_y+0.1"/>
                                          </p:val>
                                        </p:tav>
                                      </p:tavLst>
                                    </p:anim>
                                    <p:anim calcmode="lin" valueType="num">
                                      <p:cBhvr>
                                        <p:cTn id="102" dur="100" accel="100000" fill="hold">
                                          <p:stCondLst>
                                            <p:cond delay="400"/>
                                          </p:stCondLst>
                                        </p:cTn>
                                        <p:tgtEl>
                                          <p:spTgt spid="52"/>
                                        </p:tgtEl>
                                        <p:attrNameLst>
                                          <p:attrName>ppt_x</p:attrName>
                                        </p:attrNameLst>
                                      </p:cBhvr>
                                      <p:tavLst>
                                        <p:tav tm="0">
                                          <p:val>
                                            <p:strVal val="#ppt_x-0.05"/>
                                          </p:val>
                                        </p:tav>
                                        <p:tav tm="100000">
                                          <p:val>
                                            <p:strVal val="#ppt_x"/>
                                          </p:val>
                                        </p:tav>
                                      </p:tavLst>
                                    </p:anim>
                                    <p:anim calcmode="lin" valueType="num">
                                      <p:cBhvr>
                                        <p:cTn id="103" dur="100" accel="100000" fill="hold">
                                          <p:stCondLst>
                                            <p:cond delay="400"/>
                                          </p:stCondLst>
                                        </p:cTn>
                                        <p:tgtEl>
                                          <p:spTgt spid="52"/>
                                        </p:tgtEl>
                                        <p:attrNameLst>
                                          <p:attrName>ppt_y</p:attrName>
                                        </p:attrNameLst>
                                      </p:cBhvr>
                                      <p:tavLst>
                                        <p:tav tm="0">
                                          <p:val>
                                            <p:strVal val="#ppt_y+0.1"/>
                                          </p:val>
                                        </p:tav>
                                        <p:tav tm="100000">
                                          <p:val>
                                            <p:strVal val="#ppt_y"/>
                                          </p:val>
                                        </p:tav>
                                      </p:tavLst>
                                    </p:anim>
                                  </p:childTnLst>
                                </p:cTn>
                              </p:par>
                            </p:childTnLst>
                          </p:cTn>
                        </p:par>
                        <p:par>
                          <p:cTn id="104" fill="hold">
                            <p:stCondLst>
                              <p:cond delay="6000"/>
                            </p:stCondLst>
                            <p:childTnLst>
                              <p:par>
                                <p:cTn id="105" presetID="30" presetClass="entr" presetSubtype="0" fill="hold" nodeType="after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fade">
                                      <p:cBhvr>
                                        <p:cTn id="107" dur="400" decel="100000"/>
                                        <p:tgtEl>
                                          <p:spTgt spid="54"/>
                                        </p:tgtEl>
                                      </p:cBhvr>
                                    </p:animEffect>
                                    <p:anim calcmode="lin" valueType="num">
                                      <p:cBhvr>
                                        <p:cTn id="108" dur="400" decel="100000" fill="hold"/>
                                        <p:tgtEl>
                                          <p:spTgt spid="54"/>
                                        </p:tgtEl>
                                        <p:attrNameLst>
                                          <p:attrName>style.rotation</p:attrName>
                                        </p:attrNameLst>
                                      </p:cBhvr>
                                      <p:tavLst>
                                        <p:tav tm="0">
                                          <p:val>
                                            <p:fltVal val="-90"/>
                                          </p:val>
                                        </p:tav>
                                        <p:tav tm="100000">
                                          <p:val>
                                            <p:fltVal val="0"/>
                                          </p:val>
                                        </p:tav>
                                      </p:tavLst>
                                    </p:anim>
                                    <p:anim calcmode="lin" valueType="num">
                                      <p:cBhvr>
                                        <p:cTn id="109" dur="400" decel="100000" fill="hold"/>
                                        <p:tgtEl>
                                          <p:spTgt spid="54"/>
                                        </p:tgtEl>
                                        <p:attrNameLst>
                                          <p:attrName>ppt_x</p:attrName>
                                        </p:attrNameLst>
                                      </p:cBhvr>
                                      <p:tavLst>
                                        <p:tav tm="0">
                                          <p:val>
                                            <p:strVal val="#ppt_x+0.4"/>
                                          </p:val>
                                        </p:tav>
                                        <p:tav tm="100000">
                                          <p:val>
                                            <p:strVal val="#ppt_x-0.05"/>
                                          </p:val>
                                        </p:tav>
                                      </p:tavLst>
                                    </p:anim>
                                    <p:anim calcmode="lin" valueType="num">
                                      <p:cBhvr>
                                        <p:cTn id="110" dur="400" decel="100000" fill="hold"/>
                                        <p:tgtEl>
                                          <p:spTgt spid="54"/>
                                        </p:tgtEl>
                                        <p:attrNameLst>
                                          <p:attrName>ppt_y</p:attrName>
                                        </p:attrNameLst>
                                      </p:cBhvr>
                                      <p:tavLst>
                                        <p:tav tm="0">
                                          <p:val>
                                            <p:strVal val="#ppt_y-0.4"/>
                                          </p:val>
                                        </p:tav>
                                        <p:tav tm="100000">
                                          <p:val>
                                            <p:strVal val="#ppt_y+0.1"/>
                                          </p:val>
                                        </p:tav>
                                      </p:tavLst>
                                    </p:anim>
                                    <p:anim calcmode="lin" valueType="num">
                                      <p:cBhvr>
                                        <p:cTn id="111" dur="100" accel="100000" fill="hold">
                                          <p:stCondLst>
                                            <p:cond delay="400"/>
                                          </p:stCondLst>
                                        </p:cTn>
                                        <p:tgtEl>
                                          <p:spTgt spid="54"/>
                                        </p:tgtEl>
                                        <p:attrNameLst>
                                          <p:attrName>ppt_x</p:attrName>
                                        </p:attrNameLst>
                                      </p:cBhvr>
                                      <p:tavLst>
                                        <p:tav tm="0">
                                          <p:val>
                                            <p:strVal val="#ppt_x-0.05"/>
                                          </p:val>
                                        </p:tav>
                                        <p:tav tm="100000">
                                          <p:val>
                                            <p:strVal val="#ppt_x"/>
                                          </p:val>
                                        </p:tav>
                                      </p:tavLst>
                                    </p:anim>
                                    <p:anim calcmode="lin" valueType="num">
                                      <p:cBhvr>
                                        <p:cTn id="112" dur="100" accel="100000" fill="hold">
                                          <p:stCondLst>
                                            <p:cond delay="400"/>
                                          </p:stCondLst>
                                        </p:cTn>
                                        <p:tgtEl>
                                          <p:spTgt spid="54"/>
                                        </p:tgtEl>
                                        <p:attrNameLst>
                                          <p:attrName>ppt_y</p:attrName>
                                        </p:attrNameLst>
                                      </p:cBhvr>
                                      <p:tavLst>
                                        <p:tav tm="0">
                                          <p:val>
                                            <p:strVal val="#ppt_y+0.1"/>
                                          </p:val>
                                        </p:tav>
                                        <p:tav tm="100000">
                                          <p:val>
                                            <p:strVal val="#ppt_y"/>
                                          </p:val>
                                        </p:tav>
                                      </p:tavLst>
                                    </p:anim>
                                  </p:childTnLst>
                                </p:cTn>
                              </p:par>
                            </p:childTnLst>
                          </p:cTn>
                        </p:par>
                        <p:par>
                          <p:cTn id="113" fill="hold">
                            <p:stCondLst>
                              <p:cond delay="6500"/>
                            </p:stCondLst>
                            <p:childTnLst>
                              <p:par>
                                <p:cTn id="114" presetID="30" presetClass="entr" presetSubtype="0" fill="hold" nodeType="afterEffect">
                                  <p:stCondLst>
                                    <p:cond delay="0"/>
                                  </p:stCondLst>
                                  <p:childTnLst>
                                    <p:set>
                                      <p:cBhvr>
                                        <p:cTn id="115" dur="1" fill="hold">
                                          <p:stCondLst>
                                            <p:cond delay="0"/>
                                          </p:stCondLst>
                                        </p:cTn>
                                        <p:tgtEl>
                                          <p:spTgt spid="55"/>
                                        </p:tgtEl>
                                        <p:attrNameLst>
                                          <p:attrName>style.visibility</p:attrName>
                                        </p:attrNameLst>
                                      </p:cBhvr>
                                      <p:to>
                                        <p:strVal val="visible"/>
                                      </p:to>
                                    </p:set>
                                    <p:animEffect transition="in" filter="fade">
                                      <p:cBhvr>
                                        <p:cTn id="116" dur="400" decel="100000"/>
                                        <p:tgtEl>
                                          <p:spTgt spid="55"/>
                                        </p:tgtEl>
                                      </p:cBhvr>
                                    </p:animEffect>
                                    <p:anim calcmode="lin" valueType="num">
                                      <p:cBhvr>
                                        <p:cTn id="117" dur="400" decel="100000" fill="hold"/>
                                        <p:tgtEl>
                                          <p:spTgt spid="55"/>
                                        </p:tgtEl>
                                        <p:attrNameLst>
                                          <p:attrName>style.rotation</p:attrName>
                                        </p:attrNameLst>
                                      </p:cBhvr>
                                      <p:tavLst>
                                        <p:tav tm="0">
                                          <p:val>
                                            <p:fltVal val="-90"/>
                                          </p:val>
                                        </p:tav>
                                        <p:tav tm="100000">
                                          <p:val>
                                            <p:fltVal val="0"/>
                                          </p:val>
                                        </p:tav>
                                      </p:tavLst>
                                    </p:anim>
                                    <p:anim calcmode="lin" valueType="num">
                                      <p:cBhvr>
                                        <p:cTn id="118" dur="400" decel="100000" fill="hold"/>
                                        <p:tgtEl>
                                          <p:spTgt spid="55"/>
                                        </p:tgtEl>
                                        <p:attrNameLst>
                                          <p:attrName>ppt_x</p:attrName>
                                        </p:attrNameLst>
                                      </p:cBhvr>
                                      <p:tavLst>
                                        <p:tav tm="0">
                                          <p:val>
                                            <p:strVal val="#ppt_x+0.4"/>
                                          </p:val>
                                        </p:tav>
                                        <p:tav tm="100000">
                                          <p:val>
                                            <p:strVal val="#ppt_x-0.05"/>
                                          </p:val>
                                        </p:tav>
                                      </p:tavLst>
                                    </p:anim>
                                    <p:anim calcmode="lin" valueType="num">
                                      <p:cBhvr>
                                        <p:cTn id="119" dur="400" decel="100000" fill="hold"/>
                                        <p:tgtEl>
                                          <p:spTgt spid="55"/>
                                        </p:tgtEl>
                                        <p:attrNameLst>
                                          <p:attrName>ppt_y</p:attrName>
                                        </p:attrNameLst>
                                      </p:cBhvr>
                                      <p:tavLst>
                                        <p:tav tm="0">
                                          <p:val>
                                            <p:strVal val="#ppt_y-0.4"/>
                                          </p:val>
                                        </p:tav>
                                        <p:tav tm="100000">
                                          <p:val>
                                            <p:strVal val="#ppt_y+0.1"/>
                                          </p:val>
                                        </p:tav>
                                      </p:tavLst>
                                    </p:anim>
                                    <p:anim calcmode="lin" valueType="num">
                                      <p:cBhvr>
                                        <p:cTn id="120" dur="100" accel="100000" fill="hold">
                                          <p:stCondLst>
                                            <p:cond delay="400"/>
                                          </p:stCondLst>
                                        </p:cTn>
                                        <p:tgtEl>
                                          <p:spTgt spid="55"/>
                                        </p:tgtEl>
                                        <p:attrNameLst>
                                          <p:attrName>ppt_x</p:attrName>
                                        </p:attrNameLst>
                                      </p:cBhvr>
                                      <p:tavLst>
                                        <p:tav tm="0">
                                          <p:val>
                                            <p:strVal val="#ppt_x-0.05"/>
                                          </p:val>
                                        </p:tav>
                                        <p:tav tm="100000">
                                          <p:val>
                                            <p:strVal val="#ppt_x"/>
                                          </p:val>
                                        </p:tav>
                                      </p:tavLst>
                                    </p:anim>
                                    <p:anim calcmode="lin" valueType="num">
                                      <p:cBhvr>
                                        <p:cTn id="121" dur="100" accel="100000" fill="hold">
                                          <p:stCondLst>
                                            <p:cond delay="400"/>
                                          </p:stCondLst>
                                        </p:cTn>
                                        <p:tgtEl>
                                          <p:spTgt spid="55"/>
                                        </p:tgtEl>
                                        <p:attrNameLst>
                                          <p:attrName>ppt_y</p:attrName>
                                        </p:attrNameLst>
                                      </p:cBhvr>
                                      <p:tavLst>
                                        <p:tav tm="0">
                                          <p:val>
                                            <p:strVal val="#ppt_y+0.1"/>
                                          </p:val>
                                        </p:tav>
                                        <p:tav tm="100000">
                                          <p:val>
                                            <p:strVal val="#ppt_y"/>
                                          </p:val>
                                        </p:tav>
                                      </p:tavLst>
                                    </p:anim>
                                  </p:childTnLst>
                                </p:cTn>
                              </p:par>
                            </p:childTnLst>
                          </p:cTn>
                        </p:par>
                        <p:par>
                          <p:cTn id="122" fill="hold">
                            <p:stCondLst>
                              <p:cond delay="7000"/>
                            </p:stCondLst>
                            <p:childTnLst>
                              <p:par>
                                <p:cTn id="123" presetID="30" presetClass="entr" presetSubtype="0" fill="hold" nodeType="afterEffect">
                                  <p:stCondLst>
                                    <p:cond delay="0"/>
                                  </p:stCondLst>
                                  <p:childTnLst>
                                    <p:set>
                                      <p:cBhvr>
                                        <p:cTn id="124" dur="1" fill="hold">
                                          <p:stCondLst>
                                            <p:cond delay="0"/>
                                          </p:stCondLst>
                                        </p:cTn>
                                        <p:tgtEl>
                                          <p:spTgt spid="56"/>
                                        </p:tgtEl>
                                        <p:attrNameLst>
                                          <p:attrName>style.visibility</p:attrName>
                                        </p:attrNameLst>
                                      </p:cBhvr>
                                      <p:to>
                                        <p:strVal val="visible"/>
                                      </p:to>
                                    </p:set>
                                    <p:animEffect transition="in" filter="fade">
                                      <p:cBhvr>
                                        <p:cTn id="125" dur="400" decel="100000"/>
                                        <p:tgtEl>
                                          <p:spTgt spid="56"/>
                                        </p:tgtEl>
                                      </p:cBhvr>
                                    </p:animEffect>
                                    <p:anim calcmode="lin" valueType="num">
                                      <p:cBhvr>
                                        <p:cTn id="126" dur="400" decel="100000" fill="hold"/>
                                        <p:tgtEl>
                                          <p:spTgt spid="56"/>
                                        </p:tgtEl>
                                        <p:attrNameLst>
                                          <p:attrName>style.rotation</p:attrName>
                                        </p:attrNameLst>
                                      </p:cBhvr>
                                      <p:tavLst>
                                        <p:tav tm="0">
                                          <p:val>
                                            <p:fltVal val="-90"/>
                                          </p:val>
                                        </p:tav>
                                        <p:tav tm="100000">
                                          <p:val>
                                            <p:fltVal val="0"/>
                                          </p:val>
                                        </p:tav>
                                      </p:tavLst>
                                    </p:anim>
                                    <p:anim calcmode="lin" valueType="num">
                                      <p:cBhvr>
                                        <p:cTn id="127" dur="400" decel="100000" fill="hold"/>
                                        <p:tgtEl>
                                          <p:spTgt spid="56"/>
                                        </p:tgtEl>
                                        <p:attrNameLst>
                                          <p:attrName>ppt_x</p:attrName>
                                        </p:attrNameLst>
                                      </p:cBhvr>
                                      <p:tavLst>
                                        <p:tav tm="0">
                                          <p:val>
                                            <p:strVal val="#ppt_x+0.4"/>
                                          </p:val>
                                        </p:tav>
                                        <p:tav tm="100000">
                                          <p:val>
                                            <p:strVal val="#ppt_x-0.05"/>
                                          </p:val>
                                        </p:tav>
                                      </p:tavLst>
                                    </p:anim>
                                    <p:anim calcmode="lin" valueType="num">
                                      <p:cBhvr>
                                        <p:cTn id="128" dur="400" decel="100000" fill="hold"/>
                                        <p:tgtEl>
                                          <p:spTgt spid="56"/>
                                        </p:tgtEl>
                                        <p:attrNameLst>
                                          <p:attrName>ppt_y</p:attrName>
                                        </p:attrNameLst>
                                      </p:cBhvr>
                                      <p:tavLst>
                                        <p:tav tm="0">
                                          <p:val>
                                            <p:strVal val="#ppt_y-0.4"/>
                                          </p:val>
                                        </p:tav>
                                        <p:tav tm="100000">
                                          <p:val>
                                            <p:strVal val="#ppt_y+0.1"/>
                                          </p:val>
                                        </p:tav>
                                      </p:tavLst>
                                    </p:anim>
                                    <p:anim calcmode="lin" valueType="num">
                                      <p:cBhvr>
                                        <p:cTn id="129" dur="100" accel="100000" fill="hold">
                                          <p:stCondLst>
                                            <p:cond delay="400"/>
                                          </p:stCondLst>
                                        </p:cTn>
                                        <p:tgtEl>
                                          <p:spTgt spid="56"/>
                                        </p:tgtEl>
                                        <p:attrNameLst>
                                          <p:attrName>ppt_x</p:attrName>
                                        </p:attrNameLst>
                                      </p:cBhvr>
                                      <p:tavLst>
                                        <p:tav tm="0">
                                          <p:val>
                                            <p:strVal val="#ppt_x-0.05"/>
                                          </p:val>
                                        </p:tav>
                                        <p:tav tm="100000">
                                          <p:val>
                                            <p:strVal val="#ppt_x"/>
                                          </p:val>
                                        </p:tav>
                                      </p:tavLst>
                                    </p:anim>
                                    <p:anim calcmode="lin" valueType="num">
                                      <p:cBhvr>
                                        <p:cTn id="130" dur="100" accel="100000" fill="hold">
                                          <p:stCondLst>
                                            <p:cond delay="400"/>
                                          </p:stCondLst>
                                        </p:cTn>
                                        <p:tgtEl>
                                          <p:spTgt spid="56"/>
                                        </p:tgtEl>
                                        <p:attrNameLst>
                                          <p:attrName>ppt_y</p:attrName>
                                        </p:attrNameLst>
                                      </p:cBhvr>
                                      <p:tavLst>
                                        <p:tav tm="0">
                                          <p:val>
                                            <p:strVal val="#ppt_y+0.1"/>
                                          </p:val>
                                        </p:tav>
                                        <p:tav tm="100000">
                                          <p:val>
                                            <p:strVal val="#ppt_y"/>
                                          </p:val>
                                        </p:tav>
                                      </p:tavLst>
                                    </p:anim>
                                  </p:childTnLst>
                                </p:cTn>
                              </p:par>
                            </p:childTnLst>
                          </p:cTn>
                        </p:par>
                        <p:par>
                          <p:cTn id="131" fill="hold">
                            <p:stCondLst>
                              <p:cond delay="7500"/>
                            </p:stCondLst>
                            <p:childTnLst>
                              <p:par>
                                <p:cTn id="132" presetID="30" presetClass="entr" presetSubtype="0" fill="hold" nodeType="afterEffect">
                                  <p:stCondLst>
                                    <p:cond delay="0"/>
                                  </p:stCondLst>
                                  <p:childTnLst>
                                    <p:set>
                                      <p:cBhvr>
                                        <p:cTn id="133" dur="1" fill="hold">
                                          <p:stCondLst>
                                            <p:cond delay="0"/>
                                          </p:stCondLst>
                                        </p:cTn>
                                        <p:tgtEl>
                                          <p:spTgt spid="57"/>
                                        </p:tgtEl>
                                        <p:attrNameLst>
                                          <p:attrName>style.visibility</p:attrName>
                                        </p:attrNameLst>
                                      </p:cBhvr>
                                      <p:to>
                                        <p:strVal val="visible"/>
                                      </p:to>
                                    </p:set>
                                    <p:animEffect transition="in" filter="fade">
                                      <p:cBhvr>
                                        <p:cTn id="134" dur="400" decel="100000"/>
                                        <p:tgtEl>
                                          <p:spTgt spid="57"/>
                                        </p:tgtEl>
                                      </p:cBhvr>
                                    </p:animEffect>
                                    <p:anim calcmode="lin" valueType="num">
                                      <p:cBhvr>
                                        <p:cTn id="135" dur="400" decel="100000" fill="hold"/>
                                        <p:tgtEl>
                                          <p:spTgt spid="57"/>
                                        </p:tgtEl>
                                        <p:attrNameLst>
                                          <p:attrName>style.rotation</p:attrName>
                                        </p:attrNameLst>
                                      </p:cBhvr>
                                      <p:tavLst>
                                        <p:tav tm="0">
                                          <p:val>
                                            <p:fltVal val="-90"/>
                                          </p:val>
                                        </p:tav>
                                        <p:tav tm="100000">
                                          <p:val>
                                            <p:fltVal val="0"/>
                                          </p:val>
                                        </p:tav>
                                      </p:tavLst>
                                    </p:anim>
                                    <p:anim calcmode="lin" valueType="num">
                                      <p:cBhvr>
                                        <p:cTn id="136" dur="400" decel="100000" fill="hold"/>
                                        <p:tgtEl>
                                          <p:spTgt spid="57"/>
                                        </p:tgtEl>
                                        <p:attrNameLst>
                                          <p:attrName>ppt_x</p:attrName>
                                        </p:attrNameLst>
                                      </p:cBhvr>
                                      <p:tavLst>
                                        <p:tav tm="0">
                                          <p:val>
                                            <p:strVal val="#ppt_x+0.4"/>
                                          </p:val>
                                        </p:tav>
                                        <p:tav tm="100000">
                                          <p:val>
                                            <p:strVal val="#ppt_x-0.05"/>
                                          </p:val>
                                        </p:tav>
                                      </p:tavLst>
                                    </p:anim>
                                    <p:anim calcmode="lin" valueType="num">
                                      <p:cBhvr>
                                        <p:cTn id="137" dur="400" decel="100000" fill="hold"/>
                                        <p:tgtEl>
                                          <p:spTgt spid="57"/>
                                        </p:tgtEl>
                                        <p:attrNameLst>
                                          <p:attrName>ppt_y</p:attrName>
                                        </p:attrNameLst>
                                      </p:cBhvr>
                                      <p:tavLst>
                                        <p:tav tm="0">
                                          <p:val>
                                            <p:strVal val="#ppt_y-0.4"/>
                                          </p:val>
                                        </p:tav>
                                        <p:tav tm="100000">
                                          <p:val>
                                            <p:strVal val="#ppt_y+0.1"/>
                                          </p:val>
                                        </p:tav>
                                      </p:tavLst>
                                    </p:anim>
                                    <p:anim calcmode="lin" valueType="num">
                                      <p:cBhvr>
                                        <p:cTn id="138" dur="100" accel="100000" fill="hold">
                                          <p:stCondLst>
                                            <p:cond delay="400"/>
                                          </p:stCondLst>
                                        </p:cTn>
                                        <p:tgtEl>
                                          <p:spTgt spid="57"/>
                                        </p:tgtEl>
                                        <p:attrNameLst>
                                          <p:attrName>ppt_x</p:attrName>
                                        </p:attrNameLst>
                                      </p:cBhvr>
                                      <p:tavLst>
                                        <p:tav tm="0">
                                          <p:val>
                                            <p:strVal val="#ppt_x-0.05"/>
                                          </p:val>
                                        </p:tav>
                                        <p:tav tm="100000">
                                          <p:val>
                                            <p:strVal val="#ppt_x"/>
                                          </p:val>
                                        </p:tav>
                                      </p:tavLst>
                                    </p:anim>
                                    <p:anim calcmode="lin" valueType="num">
                                      <p:cBhvr>
                                        <p:cTn id="139" dur="100" accel="100000" fill="hold">
                                          <p:stCondLst>
                                            <p:cond delay="400"/>
                                          </p:stCondLst>
                                        </p:cTn>
                                        <p:tgtEl>
                                          <p:spTgt spid="57"/>
                                        </p:tgtEl>
                                        <p:attrNameLst>
                                          <p:attrName>ppt_y</p:attrName>
                                        </p:attrNameLst>
                                      </p:cBhvr>
                                      <p:tavLst>
                                        <p:tav tm="0">
                                          <p:val>
                                            <p:strVal val="#ppt_y+0.1"/>
                                          </p:val>
                                        </p:tav>
                                        <p:tav tm="100000">
                                          <p:val>
                                            <p:strVal val="#ppt_y"/>
                                          </p:val>
                                        </p:tav>
                                      </p:tavLst>
                                    </p:anim>
                                  </p:childTnLst>
                                </p:cTn>
                              </p:par>
                            </p:childTnLst>
                          </p:cTn>
                        </p:par>
                        <p:par>
                          <p:cTn id="140" fill="hold">
                            <p:stCondLst>
                              <p:cond delay="8000"/>
                            </p:stCondLst>
                            <p:childTnLst>
                              <p:par>
                                <p:cTn id="141" presetID="30" presetClass="entr" presetSubtype="0" fill="hold" nodeType="afterEffect">
                                  <p:stCondLst>
                                    <p:cond delay="0"/>
                                  </p:stCondLst>
                                  <p:childTnLst>
                                    <p:set>
                                      <p:cBhvr>
                                        <p:cTn id="142" dur="1" fill="hold">
                                          <p:stCondLst>
                                            <p:cond delay="0"/>
                                          </p:stCondLst>
                                        </p:cTn>
                                        <p:tgtEl>
                                          <p:spTgt spid="58"/>
                                        </p:tgtEl>
                                        <p:attrNameLst>
                                          <p:attrName>style.visibility</p:attrName>
                                        </p:attrNameLst>
                                      </p:cBhvr>
                                      <p:to>
                                        <p:strVal val="visible"/>
                                      </p:to>
                                    </p:set>
                                    <p:animEffect transition="in" filter="fade">
                                      <p:cBhvr>
                                        <p:cTn id="143" dur="400" decel="100000"/>
                                        <p:tgtEl>
                                          <p:spTgt spid="58"/>
                                        </p:tgtEl>
                                      </p:cBhvr>
                                    </p:animEffect>
                                    <p:anim calcmode="lin" valueType="num">
                                      <p:cBhvr>
                                        <p:cTn id="144" dur="400" decel="100000" fill="hold"/>
                                        <p:tgtEl>
                                          <p:spTgt spid="58"/>
                                        </p:tgtEl>
                                        <p:attrNameLst>
                                          <p:attrName>style.rotation</p:attrName>
                                        </p:attrNameLst>
                                      </p:cBhvr>
                                      <p:tavLst>
                                        <p:tav tm="0">
                                          <p:val>
                                            <p:fltVal val="-90"/>
                                          </p:val>
                                        </p:tav>
                                        <p:tav tm="100000">
                                          <p:val>
                                            <p:fltVal val="0"/>
                                          </p:val>
                                        </p:tav>
                                      </p:tavLst>
                                    </p:anim>
                                    <p:anim calcmode="lin" valueType="num">
                                      <p:cBhvr>
                                        <p:cTn id="145" dur="400" decel="100000" fill="hold"/>
                                        <p:tgtEl>
                                          <p:spTgt spid="58"/>
                                        </p:tgtEl>
                                        <p:attrNameLst>
                                          <p:attrName>ppt_x</p:attrName>
                                        </p:attrNameLst>
                                      </p:cBhvr>
                                      <p:tavLst>
                                        <p:tav tm="0">
                                          <p:val>
                                            <p:strVal val="#ppt_x+0.4"/>
                                          </p:val>
                                        </p:tav>
                                        <p:tav tm="100000">
                                          <p:val>
                                            <p:strVal val="#ppt_x-0.05"/>
                                          </p:val>
                                        </p:tav>
                                      </p:tavLst>
                                    </p:anim>
                                    <p:anim calcmode="lin" valueType="num">
                                      <p:cBhvr>
                                        <p:cTn id="146" dur="400" decel="100000" fill="hold"/>
                                        <p:tgtEl>
                                          <p:spTgt spid="58"/>
                                        </p:tgtEl>
                                        <p:attrNameLst>
                                          <p:attrName>ppt_y</p:attrName>
                                        </p:attrNameLst>
                                      </p:cBhvr>
                                      <p:tavLst>
                                        <p:tav tm="0">
                                          <p:val>
                                            <p:strVal val="#ppt_y-0.4"/>
                                          </p:val>
                                        </p:tav>
                                        <p:tav tm="100000">
                                          <p:val>
                                            <p:strVal val="#ppt_y+0.1"/>
                                          </p:val>
                                        </p:tav>
                                      </p:tavLst>
                                    </p:anim>
                                    <p:anim calcmode="lin" valueType="num">
                                      <p:cBhvr>
                                        <p:cTn id="147" dur="100" accel="100000" fill="hold">
                                          <p:stCondLst>
                                            <p:cond delay="400"/>
                                          </p:stCondLst>
                                        </p:cTn>
                                        <p:tgtEl>
                                          <p:spTgt spid="58"/>
                                        </p:tgtEl>
                                        <p:attrNameLst>
                                          <p:attrName>ppt_x</p:attrName>
                                        </p:attrNameLst>
                                      </p:cBhvr>
                                      <p:tavLst>
                                        <p:tav tm="0">
                                          <p:val>
                                            <p:strVal val="#ppt_x-0.05"/>
                                          </p:val>
                                        </p:tav>
                                        <p:tav tm="100000">
                                          <p:val>
                                            <p:strVal val="#ppt_x"/>
                                          </p:val>
                                        </p:tav>
                                      </p:tavLst>
                                    </p:anim>
                                    <p:anim calcmode="lin" valueType="num">
                                      <p:cBhvr>
                                        <p:cTn id="148" dur="100" accel="100000" fill="hold">
                                          <p:stCondLst>
                                            <p:cond delay="400"/>
                                          </p:stCondLst>
                                        </p:cTn>
                                        <p:tgtEl>
                                          <p:spTgt spid="58"/>
                                        </p:tgtEl>
                                        <p:attrNameLst>
                                          <p:attrName>ppt_y</p:attrName>
                                        </p:attrNameLst>
                                      </p:cBhvr>
                                      <p:tavLst>
                                        <p:tav tm="0">
                                          <p:val>
                                            <p:strVal val="#ppt_y+0.1"/>
                                          </p:val>
                                        </p:tav>
                                        <p:tav tm="100000">
                                          <p:val>
                                            <p:strVal val="#ppt_y"/>
                                          </p:val>
                                        </p:tav>
                                      </p:tavLst>
                                    </p:anim>
                                  </p:childTnLst>
                                </p:cTn>
                              </p:par>
                            </p:childTnLst>
                          </p:cTn>
                        </p:par>
                        <p:par>
                          <p:cTn id="149" fill="hold">
                            <p:stCondLst>
                              <p:cond delay="8500"/>
                            </p:stCondLst>
                            <p:childTnLst>
                              <p:par>
                                <p:cTn id="150" presetID="30" presetClass="entr" presetSubtype="0" fill="hold" nodeType="afterEffect">
                                  <p:stCondLst>
                                    <p:cond delay="0"/>
                                  </p:stCondLst>
                                  <p:childTnLst>
                                    <p:set>
                                      <p:cBhvr>
                                        <p:cTn id="151" dur="1" fill="hold">
                                          <p:stCondLst>
                                            <p:cond delay="0"/>
                                          </p:stCondLst>
                                        </p:cTn>
                                        <p:tgtEl>
                                          <p:spTgt spid="59"/>
                                        </p:tgtEl>
                                        <p:attrNameLst>
                                          <p:attrName>style.visibility</p:attrName>
                                        </p:attrNameLst>
                                      </p:cBhvr>
                                      <p:to>
                                        <p:strVal val="visible"/>
                                      </p:to>
                                    </p:set>
                                    <p:animEffect transition="in" filter="fade">
                                      <p:cBhvr>
                                        <p:cTn id="152" dur="400" decel="100000"/>
                                        <p:tgtEl>
                                          <p:spTgt spid="59"/>
                                        </p:tgtEl>
                                      </p:cBhvr>
                                    </p:animEffect>
                                    <p:anim calcmode="lin" valueType="num">
                                      <p:cBhvr>
                                        <p:cTn id="153" dur="400" decel="100000" fill="hold"/>
                                        <p:tgtEl>
                                          <p:spTgt spid="59"/>
                                        </p:tgtEl>
                                        <p:attrNameLst>
                                          <p:attrName>style.rotation</p:attrName>
                                        </p:attrNameLst>
                                      </p:cBhvr>
                                      <p:tavLst>
                                        <p:tav tm="0">
                                          <p:val>
                                            <p:fltVal val="-90"/>
                                          </p:val>
                                        </p:tav>
                                        <p:tav tm="100000">
                                          <p:val>
                                            <p:fltVal val="0"/>
                                          </p:val>
                                        </p:tav>
                                      </p:tavLst>
                                    </p:anim>
                                    <p:anim calcmode="lin" valueType="num">
                                      <p:cBhvr>
                                        <p:cTn id="154" dur="400" decel="100000" fill="hold"/>
                                        <p:tgtEl>
                                          <p:spTgt spid="59"/>
                                        </p:tgtEl>
                                        <p:attrNameLst>
                                          <p:attrName>ppt_x</p:attrName>
                                        </p:attrNameLst>
                                      </p:cBhvr>
                                      <p:tavLst>
                                        <p:tav tm="0">
                                          <p:val>
                                            <p:strVal val="#ppt_x+0.4"/>
                                          </p:val>
                                        </p:tav>
                                        <p:tav tm="100000">
                                          <p:val>
                                            <p:strVal val="#ppt_x-0.05"/>
                                          </p:val>
                                        </p:tav>
                                      </p:tavLst>
                                    </p:anim>
                                    <p:anim calcmode="lin" valueType="num">
                                      <p:cBhvr>
                                        <p:cTn id="155" dur="400" decel="100000" fill="hold"/>
                                        <p:tgtEl>
                                          <p:spTgt spid="59"/>
                                        </p:tgtEl>
                                        <p:attrNameLst>
                                          <p:attrName>ppt_y</p:attrName>
                                        </p:attrNameLst>
                                      </p:cBhvr>
                                      <p:tavLst>
                                        <p:tav tm="0">
                                          <p:val>
                                            <p:strVal val="#ppt_y-0.4"/>
                                          </p:val>
                                        </p:tav>
                                        <p:tav tm="100000">
                                          <p:val>
                                            <p:strVal val="#ppt_y+0.1"/>
                                          </p:val>
                                        </p:tav>
                                      </p:tavLst>
                                    </p:anim>
                                    <p:anim calcmode="lin" valueType="num">
                                      <p:cBhvr>
                                        <p:cTn id="156" dur="100" accel="100000" fill="hold">
                                          <p:stCondLst>
                                            <p:cond delay="400"/>
                                          </p:stCondLst>
                                        </p:cTn>
                                        <p:tgtEl>
                                          <p:spTgt spid="59"/>
                                        </p:tgtEl>
                                        <p:attrNameLst>
                                          <p:attrName>ppt_x</p:attrName>
                                        </p:attrNameLst>
                                      </p:cBhvr>
                                      <p:tavLst>
                                        <p:tav tm="0">
                                          <p:val>
                                            <p:strVal val="#ppt_x-0.05"/>
                                          </p:val>
                                        </p:tav>
                                        <p:tav tm="100000">
                                          <p:val>
                                            <p:strVal val="#ppt_x"/>
                                          </p:val>
                                        </p:tav>
                                      </p:tavLst>
                                    </p:anim>
                                    <p:anim calcmode="lin" valueType="num">
                                      <p:cBhvr>
                                        <p:cTn id="157" dur="100" accel="100000" fill="hold">
                                          <p:stCondLst>
                                            <p:cond delay="400"/>
                                          </p:stCondLst>
                                        </p:cTn>
                                        <p:tgtEl>
                                          <p:spTgt spid="59"/>
                                        </p:tgtEl>
                                        <p:attrNameLst>
                                          <p:attrName>ppt_y</p:attrName>
                                        </p:attrNameLst>
                                      </p:cBhvr>
                                      <p:tavLst>
                                        <p:tav tm="0">
                                          <p:val>
                                            <p:strVal val="#ppt_y+0.1"/>
                                          </p:val>
                                        </p:tav>
                                        <p:tav tm="100000">
                                          <p:val>
                                            <p:strVal val="#ppt_y"/>
                                          </p:val>
                                        </p:tav>
                                      </p:tavLst>
                                    </p:anim>
                                  </p:childTnLst>
                                </p:cTn>
                              </p:par>
                            </p:childTnLst>
                          </p:cTn>
                        </p:par>
                        <p:par>
                          <p:cTn id="158" fill="hold">
                            <p:stCondLst>
                              <p:cond delay="9000"/>
                            </p:stCondLst>
                            <p:childTnLst>
                              <p:par>
                                <p:cTn id="159" presetID="30" presetClass="entr" presetSubtype="0" fill="hold" nodeType="afterEffect">
                                  <p:stCondLst>
                                    <p:cond delay="0"/>
                                  </p:stCondLst>
                                  <p:childTnLst>
                                    <p:set>
                                      <p:cBhvr>
                                        <p:cTn id="160" dur="1" fill="hold">
                                          <p:stCondLst>
                                            <p:cond delay="0"/>
                                          </p:stCondLst>
                                        </p:cTn>
                                        <p:tgtEl>
                                          <p:spTgt spid="60"/>
                                        </p:tgtEl>
                                        <p:attrNameLst>
                                          <p:attrName>style.visibility</p:attrName>
                                        </p:attrNameLst>
                                      </p:cBhvr>
                                      <p:to>
                                        <p:strVal val="visible"/>
                                      </p:to>
                                    </p:set>
                                    <p:animEffect transition="in" filter="fade">
                                      <p:cBhvr>
                                        <p:cTn id="161" dur="400" decel="100000"/>
                                        <p:tgtEl>
                                          <p:spTgt spid="60"/>
                                        </p:tgtEl>
                                      </p:cBhvr>
                                    </p:animEffect>
                                    <p:anim calcmode="lin" valueType="num">
                                      <p:cBhvr>
                                        <p:cTn id="162" dur="400" decel="100000" fill="hold"/>
                                        <p:tgtEl>
                                          <p:spTgt spid="60"/>
                                        </p:tgtEl>
                                        <p:attrNameLst>
                                          <p:attrName>style.rotation</p:attrName>
                                        </p:attrNameLst>
                                      </p:cBhvr>
                                      <p:tavLst>
                                        <p:tav tm="0">
                                          <p:val>
                                            <p:fltVal val="-90"/>
                                          </p:val>
                                        </p:tav>
                                        <p:tav tm="100000">
                                          <p:val>
                                            <p:fltVal val="0"/>
                                          </p:val>
                                        </p:tav>
                                      </p:tavLst>
                                    </p:anim>
                                    <p:anim calcmode="lin" valueType="num">
                                      <p:cBhvr>
                                        <p:cTn id="163" dur="400" decel="100000" fill="hold"/>
                                        <p:tgtEl>
                                          <p:spTgt spid="60"/>
                                        </p:tgtEl>
                                        <p:attrNameLst>
                                          <p:attrName>ppt_x</p:attrName>
                                        </p:attrNameLst>
                                      </p:cBhvr>
                                      <p:tavLst>
                                        <p:tav tm="0">
                                          <p:val>
                                            <p:strVal val="#ppt_x+0.4"/>
                                          </p:val>
                                        </p:tav>
                                        <p:tav tm="100000">
                                          <p:val>
                                            <p:strVal val="#ppt_x-0.05"/>
                                          </p:val>
                                        </p:tav>
                                      </p:tavLst>
                                    </p:anim>
                                    <p:anim calcmode="lin" valueType="num">
                                      <p:cBhvr>
                                        <p:cTn id="164" dur="400" decel="100000" fill="hold"/>
                                        <p:tgtEl>
                                          <p:spTgt spid="60"/>
                                        </p:tgtEl>
                                        <p:attrNameLst>
                                          <p:attrName>ppt_y</p:attrName>
                                        </p:attrNameLst>
                                      </p:cBhvr>
                                      <p:tavLst>
                                        <p:tav tm="0">
                                          <p:val>
                                            <p:strVal val="#ppt_y-0.4"/>
                                          </p:val>
                                        </p:tav>
                                        <p:tav tm="100000">
                                          <p:val>
                                            <p:strVal val="#ppt_y+0.1"/>
                                          </p:val>
                                        </p:tav>
                                      </p:tavLst>
                                    </p:anim>
                                    <p:anim calcmode="lin" valueType="num">
                                      <p:cBhvr>
                                        <p:cTn id="165" dur="100" accel="100000" fill="hold">
                                          <p:stCondLst>
                                            <p:cond delay="400"/>
                                          </p:stCondLst>
                                        </p:cTn>
                                        <p:tgtEl>
                                          <p:spTgt spid="60"/>
                                        </p:tgtEl>
                                        <p:attrNameLst>
                                          <p:attrName>ppt_x</p:attrName>
                                        </p:attrNameLst>
                                      </p:cBhvr>
                                      <p:tavLst>
                                        <p:tav tm="0">
                                          <p:val>
                                            <p:strVal val="#ppt_x-0.05"/>
                                          </p:val>
                                        </p:tav>
                                        <p:tav tm="100000">
                                          <p:val>
                                            <p:strVal val="#ppt_x"/>
                                          </p:val>
                                        </p:tav>
                                      </p:tavLst>
                                    </p:anim>
                                    <p:anim calcmode="lin" valueType="num">
                                      <p:cBhvr>
                                        <p:cTn id="166" dur="100" accel="100000" fill="hold">
                                          <p:stCondLst>
                                            <p:cond delay="400"/>
                                          </p:stCondLst>
                                        </p:cTn>
                                        <p:tgtEl>
                                          <p:spTgt spid="60"/>
                                        </p:tgtEl>
                                        <p:attrNameLst>
                                          <p:attrName>ppt_y</p:attrName>
                                        </p:attrNameLst>
                                      </p:cBhvr>
                                      <p:tavLst>
                                        <p:tav tm="0">
                                          <p:val>
                                            <p:strVal val="#ppt_y+0.1"/>
                                          </p:val>
                                        </p:tav>
                                        <p:tav tm="100000">
                                          <p:val>
                                            <p:strVal val="#ppt_y"/>
                                          </p:val>
                                        </p:tav>
                                      </p:tavLst>
                                    </p:anim>
                                  </p:childTnLst>
                                </p:cTn>
                              </p:par>
                            </p:childTnLst>
                          </p:cTn>
                        </p:par>
                        <p:par>
                          <p:cTn id="167" fill="hold">
                            <p:stCondLst>
                              <p:cond delay="9500"/>
                            </p:stCondLst>
                            <p:childTnLst>
                              <p:par>
                                <p:cTn id="168" presetID="30" presetClass="entr" presetSubtype="0" fill="hold" nodeType="afterEffect">
                                  <p:stCondLst>
                                    <p:cond delay="0"/>
                                  </p:stCondLst>
                                  <p:childTnLst>
                                    <p:set>
                                      <p:cBhvr>
                                        <p:cTn id="169" dur="1" fill="hold">
                                          <p:stCondLst>
                                            <p:cond delay="0"/>
                                          </p:stCondLst>
                                        </p:cTn>
                                        <p:tgtEl>
                                          <p:spTgt spid="61"/>
                                        </p:tgtEl>
                                        <p:attrNameLst>
                                          <p:attrName>style.visibility</p:attrName>
                                        </p:attrNameLst>
                                      </p:cBhvr>
                                      <p:to>
                                        <p:strVal val="visible"/>
                                      </p:to>
                                    </p:set>
                                    <p:animEffect transition="in" filter="fade">
                                      <p:cBhvr>
                                        <p:cTn id="170" dur="400" decel="100000"/>
                                        <p:tgtEl>
                                          <p:spTgt spid="61"/>
                                        </p:tgtEl>
                                      </p:cBhvr>
                                    </p:animEffect>
                                    <p:anim calcmode="lin" valueType="num">
                                      <p:cBhvr>
                                        <p:cTn id="171" dur="400" decel="100000" fill="hold"/>
                                        <p:tgtEl>
                                          <p:spTgt spid="61"/>
                                        </p:tgtEl>
                                        <p:attrNameLst>
                                          <p:attrName>style.rotation</p:attrName>
                                        </p:attrNameLst>
                                      </p:cBhvr>
                                      <p:tavLst>
                                        <p:tav tm="0">
                                          <p:val>
                                            <p:fltVal val="-90"/>
                                          </p:val>
                                        </p:tav>
                                        <p:tav tm="100000">
                                          <p:val>
                                            <p:fltVal val="0"/>
                                          </p:val>
                                        </p:tav>
                                      </p:tavLst>
                                    </p:anim>
                                    <p:anim calcmode="lin" valueType="num">
                                      <p:cBhvr>
                                        <p:cTn id="172" dur="400" decel="100000" fill="hold"/>
                                        <p:tgtEl>
                                          <p:spTgt spid="61"/>
                                        </p:tgtEl>
                                        <p:attrNameLst>
                                          <p:attrName>ppt_x</p:attrName>
                                        </p:attrNameLst>
                                      </p:cBhvr>
                                      <p:tavLst>
                                        <p:tav tm="0">
                                          <p:val>
                                            <p:strVal val="#ppt_x+0.4"/>
                                          </p:val>
                                        </p:tav>
                                        <p:tav tm="100000">
                                          <p:val>
                                            <p:strVal val="#ppt_x-0.05"/>
                                          </p:val>
                                        </p:tav>
                                      </p:tavLst>
                                    </p:anim>
                                    <p:anim calcmode="lin" valueType="num">
                                      <p:cBhvr>
                                        <p:cTn id="173" dur="400" decel="100000" fill="hold"/>
                                        <p:tgtEl>
                                          <p:spTgt spid="61"/>
                                        </p:tgtEl>
                                        <p:attrNameLst>
                                          <p:attrName>ppt_y</p:attrName>
                                        </p:attrNameLst>
                                      </p:cBhvr>
                                      <p:tavLst>
                                        <p:tav tm="0">
                                          <p:val>
                                            <p:strVal val="#ppt_y-0.4"/>
                                          </p:val>
                                        </p:tav>
                                        <p:tav tm="100000">
                                          <p:val>
                                            <p:strVal val="#ppt_y+0.1"/>
                                          </p:val>
                                        </p:tav>
                                      </p:tavLst>
                                    </p:anim>
                                    <p:anim calcmode="lin" valueType="num">
                                      <p:cBhvr>
                                        <p:cTn id="174" dur="100" accel="100000" fill="hold">
                                          <p:stCondLst>
                                            <p:cond delay="400"/>
                                          </p:stCondLst>
                                        </p:cTn>
                                        <p:tgtEl>
                                          <p:spTgt spid="61"/>
                                        </p:tgtEl>
                                        <p:attrNameLst>
                                          <p:attrName>ppt_x</p:attrName>
                                        </p:attrNameLst>
                                      </p:cBhvr>
                                      <p:tavLst>
                                        <p:tav tm="0">
                                          <p:val>
                                            <p:strVal val="#ppt_x-0.05"/>
                                          </p:val>
                                        </p:tav>
                                        <p:tav tm="100000">
                                          <p:val>
                                            <p:strVal val="#ppt_x"/>
                                          </p:val>
                                        </p:tav>
                                      </p:tavLst>
                                    </p:anim>
                                    <p:anim calcmode="lin" valueType="num">
                                      <p:cBhvr>
                                        <p:cTn id="175" dur="100" accel="100000" fill="hold">
                                          <p:stCondLst>
                                            <p:cond delay="400"/>
                                          </p:stCondLst>
                                        </p:cTn>
                                        <p:tgtEl>
                                          <p:spTgt spid="61"/>
                                        </p:tgtEl>
                                        <p:attrNameLst>
                                          <p:attrName>ppt_y</p:attrName>
                                        </p:attrNameLst>
                                      </p:cBhvr>
                                      <p:tavLst>
                                        <p:tav tm="0">
                                          <p:val>
                                            <p:strVal val="#ppt_y+0.1"/>
                                          </p:val>
                                        </p:tav>
                                        <p:tav tm="100000">
                                          <p:val>
                                            <p:strVal val="#ppt_y"/>
                                          </p:val>
                                        </p:tav>
                                      </p:tavLst>
                                    </p:anim>
                                  </p:childTnLst>
                                </p:cTn>
                              </p:par>
                            </p:childTnLst>
                          </p:cTn>
                        </p:par>
                        <p:par>
                          <p:cTn id="176" fill="hold">
                            <p:stCondLst>
                              <p:cond delay="10000"/>
                            </p:stCondLst>
                            <p:childTnLst>
                              <p:par>
                                <p:cTn id="177" presetID="30" presetClass="entr" presetSubtype="0" fill="hold" nodeType="afterEffect">
                                  <p:stCondLst>
                                    <p:cond delay="0"/>
                                  </p:stCondLst>
                                  <p:childTnLst>
                                    <p:set>
                                      <p:cBhvr>
                                        <p:cTn id="178" dur="1" fill="hold">
                                          <p:stCondLst>
                                            <p:cond delay="0"/>
                                          </p:stCondLst>
                                        </p:cTn>
                                        <p:tgtEl>
                                          <p:spTgt spid="62"/>
                                        </p:tgtEl>
                                        <p:attrNameLst>
                                          <p:attrName>style.visibility</p:attrName>
                                        </p:attrNameLst>
                                      </p:cBhvr>
                                      <p:to>
                                        <p:strVal val="visible"/>
                                      </p:to>
                                    </p:set>
                                    <p:animEffect transition="in" filter="fade">
                                      <p:cBhvr>
                                        <p:cTn id="179" dur="400" decel="100000"/>
                                        <p:tgtEl>
                                          <p:spTgt spid="62"/>
                                        </p:tgtEl>
                                      </p:cBhvr>
                                    </p:animEffect>
                                    <p:anim calcmode="lin" valueType="num">
                                      <p:cBhvr>
                                        <p:cTn id="180" dur="400" decel="100000" fill="hold"/>
                                        <p:tgtEl>
                                          <p:spTgt spid="62"/>
                                        </p:tgtEl>
                                        <p:attrNameLst>
                                          <p:attrName>style.rotation</p:attrName>
                                        </p:attrNameLst>
                                      </p:cBhvr>
                                      <p:tavLst>
                                        <p:tav tm="0">
                                          <p:val>
                                            <p:fltVal val="-90"/>
                                          </p:val>
                                        </p:tav>
                                        <p:tav tm="100000">
                                          <p:val>
                                            <p:fltVal val="0"/>
                                          </p:val>
                                        </p:tav>
                                      </p:tavLst>
                                    </p:anim>
                                    <p:anim calcmode="lin" valueType="num">
                                      <p:cBhvr>
                                        <p:cTn id="181" dur="400" decel="100000" fill="hold"/>
                                        <p:tgtEl>
                                          <p:spTgt spid="62"/>
                                        </p:tgtEl>
                                        <p:attrNameLst>
                                          <p:attrName>ppt_x</p:attrName>
                                        </p:attrNameLst>
                                      </p:cBhvr>
                                      <p:tavLst>
                                        <p:tav tm="0">
                                          <p:val>
                                            <p:strVal val="#ppt_x+0.4"/>
                                          </p:val>
                                        </p:tav>
                                        <p:tav tm="100000">
                                          <p:val>
                                            <p:strVal val="#ppt_x-0.05"/>
                                          </p:val>
                                        </p:tav>
                                      </p:tavLst>
                                    </p:anim>
                                    <p:anim calcmode="lin" valueType="num">
                                      <p:cBhvr>
                                        <p:cTn id="182" dur="400" decel="100000" fill="hold"/>
                                        <p:tgtEl>
                                          <p:spTgt spid="62"/>
                                        </p:tgtEl>
                                        <p:attrNameLst>
                                          <p:attrName>ppt_y</p:attrName>
                                        </p:attrNameLst>
                                      </p:cBhvr>
                                      <p:tavLst>
                                        <p:tav tm="0">
                                          <p:val>
                                            <p:strVal val="#ppt_y-0.4"/>
                                          </p:val>
                                        </p:tav>
                                        <p:tav tm="100000">
                                          <p:val>
                                            <p:strVal val="#ppt_y+0.1"/>
                                          </p:val>
                                        </p:tav>
                                      </p:tavLst>
                                    </p:anim>
                                    <p:anim calcmode="lin" valueType="num">
                                      <p:cBhvr>
                                        <p:cTn id="183" dur="100" accel="100000" fill="hold">
                                          <p:stCondLst>
                                            <p:cond delay="400"/>
                                          </p:stCondLst>
                                        </p:cTn>
                                        <p:tgtEl>
                                          <p:spTgt spid="62"/>
                                        </p:tgtEl>
                                        <p:attrNameLst>
                                          <p:attrName>ppt_x</p:attrName>
                                        </p:attrNameLst>
                                      </p:cBhvr>
                                      <p:tavLst>
                                        <p:tav tm="0">
                                          <p:val>
                                            <p:strVal val="#ppt_x-0.05"/>
                                          </p:val>
                                        </p:tav>
                                        <p:tav tm="100000">
                                          <p:val>
                                            <p:strVal val="#ppt_x"/>
                                          </p:val>
                                        </p:tav>
                                      </p:tavLst>
                                    </p:anim>
                                    <p:anim calcmode="lin" valueType="num">
                                      <p:cBhvr>
                                        <p:cTn id="184" dur="100" accel="100000" fill="hold">
                                          <p:stCondLst>
                                            <p:cond delay="400"/>
                                          </p:stCondLst>
                                        </p:cTn>
                                        <p:tgtEl>
                                          <p:spTgt spid="62"/>
                                        </p:tgtEl>
                                        <p:attrNameLst>
                                          <p:attrName>ppt_y</p:attrName>
                                        </p:attrNameLst>
                                      </p:cBhvr>
                                      <p:tavLst>
                                        <p:tav tm="0">
                                          <p:val>
                                            <p:strVal val="#ppt_y+0.1"/>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1" presetClass="exit" presetSubtype="0" fill="hold" nodeType="clickEffect">
                                  <p:stCondLst>
                                    <p:cond delay="0"/>
                                  </p:stCondLst>
                                  <p:childTnLst>
                                    <p:set>
                                      <p:cBhvr>
                                        <p:cTn id="188" dur="1" fill="hold">
                                          <p:stCondLst>
                                            <p:cond delay="0"/>
                                          </p:stCondLst>
                                        </p:cTn>
                                        <p:tgtEl>
                                          <p:spTgt spid="41"/>
                                        </p:tgtEl>
                                        <p:attrNameLst>
                                          <p:attrName>style.visibility</p:attrName>
                                        </p:attrNameLst>
                                      </p:cBhvr>
                                      <p:to>
                                        <p:strVal val="hidden"/>
                                      </p:to>
                                    </p:set>
                                  </p:childTnLst>
                                </p:cTn>
                              </p:par>
                              <p:par>
                                <p:cTn id="189" presetID="1" presetClass="exit" presetSubtype="0" fill="hold" nodeType="withEffect">
                                  <p:stCondLst>
                                    <p:cond delay="0"/>
                                  </p:stCondLst>
                                  <p:childTnLst>
                                    <p:set>
                                      <p:cBhvr>
                                        <p:cTn id="190" dur="1" fill="hold">
                                          <p:stCondLst>
                                            <p:cond delay="0"/>
                                          </p:stCondLst>
                                        </p:cTn>
                                        <p:tgtEl>
                                          <p:spTgt spid="42"/>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44"/>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45"/>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46"/>
                                        </p:tgtEl>
                                        <p:attrNameLst>
                                          <p:attrName>style.visibility</p:attrName>
                                        </p:attrNameLst>
                                      </p:cBhvr>
                                      <p:to>
                                        <p:strVal val="hidden"/>
                                      </p:to>
                                    </p:set>
                                  </p:childTnLst>
                                </p:cTn>
                              </p:par>
                              <p:par>
                                <p:cTn id="197" presetID="1" presetClass="exit" presetSubtype="0" fill="hold" nodeType="withEffect">
                                  <p:stCondLst>
                                    <p:cond delay="0"/>
                                  </p:stCondLst>
                                  <p:childTnLst>
                                    <p:set>
                                      <p:cBhvr>
                                        <p:cTn id="198" dur="1" fill="hold">
                                          <p:stCondLst>
                                            <p:cond delay="0"/>
                                          </p:stCondLst>
                                        </p:cTn>
                                        <p:tgtEl>
                                          <p:spTgt spid="47"/>
                                        </p:tgtEl>
                                        <p:attrNameLst>
                                          <p:attrName>style.visibility</p:attrName>
                                        </p:attrNameLst>
                                      </p:cBhvr>
                                      <p:to>
                                        <p:strVal val="hidden"/>
                                      </p:to>
                                    </p:set>
                                  </p:childTnLst>
                                </p:cTn>
                              </p:par>
                              <p:par>
                                <p:cTn id="199" presetID="1" presetClass="exit" presetSubtype="0" fill="hold" nodeType="withEffect">
                                  <p:stCondLst>
                                    <p:cond delay="0"/>
                                  </p:stCondLst>
                                  <p:childTnLst>
                                    <p:set>
                                      <p:cBhvr>
                                        <p:cTn id="200" dur="1" fill="hold">
                                          <p:stCondLst>
                                            <p:cond delay="0"/>
                                          </p:stCondLst>
                                        </p:cTn>
                                        <p:tgtEl>
                                          <p:spTgt spid="49"/>
                                        </p:tgtEl>
                                        <p:attrNameLst>
                                          <p:attrName>style.visibility</p:attrName>
                                        </p:attrNameLst>
                                      </p:cBhvr>
                                      <p:to>
                                        <p:strVal val="hidden"/>
                                      </p:to>
                                    </p:set>
                                  </p:childTnLst>
                                </p:cTn>
                              </p:par>
                              <p:par>
                                <p:cTn id="201" presetID="1" presetClass="exit" presetSubtype="0" fill="hold" nodeType="withEffect">
                                  <p:stCondLst>
                                    <p:cond delay="0"/>
                                  </p:stCondLst>
                                  <p:childTnLst>
                                    <p:set>
                                      <p:cBhvr>
                                        <p:cTn id="202" dur="1" fill="hold">
                                          <p:stCondLst>
                                            <p:cond delay="0"/>
                                          </p:stCondLst>
                                        </p:cTn>
                                        <p:tgtEl>
                                          <p:spTgt spid="50"/>
                                        </p:tgtEl>
                                        <p:attrNameLst>
                                          <p:attrName>style.visibility</p:attrName>
                                        </p:attrNameLst>
                                      </p:cBhvr>
                                      <p:to>
                                        <p:strVal val="hidden"/>
                                      </p:to>
                                    </p:set>
                                  </p:childTnLst>
                                </p:cTn>
                              </p:par>
                              <p:par>
                                <p:cTn id="203" presetID="1" presetClass="exit" presetSubtype="0" fill="hold" nodeType="withEffect">
                                  <p:stCondLst>
                                    <p:cond delay="0"/>
                                  </p:stCondLst>
                                  <p:childTnLst>
                                    <p:set>
                                      <p:cBhvr>
                                        <p:cTn id="204" dur="1" fill="hold">
                                          <p:stCondLst>
                                            <p:cond delay="0"/>
                                          </p:stCondLst>
                                        </p:cTn>
                                        <p:tgtEl>
                                          <p:spTgt spid="52"/>
                                        </p:tgtEl>
                                        <p:attrNameLst>
                                          <p:attrName>style.visibility</p:attrName>
                                        </p:attrNameLst>
                                      </p:cBhvr>
                                      <p:to>
                                        <p:strVal val="hidden"/>
                                      </p:to>
                                    </p:set>
                                  </p:childTnLst>
                                </p:cTn>
                              </p:par>
                              <p:par>
                                <p:cTn id="205" presetID="1" presetClass="exit" presetSubtype="0" fill="hold" nodeType="withEffect">
                                  <p:stCondLst>
                                    <p:cond delay="0"/>
                                  </p:stCondLst>
                                  <p:childTnLst>
                                    <p:set>
                                      <p:cBhvr>
                                        <p:cTn id="206" dur="1" fill="hold">
                                          <p:stCondLst>
                                            <p:cond delay="0"/>
                                          </p:stCondLst>
                                        </p:cTn>
                                        <p:tgtEl>
                                          <p:spTgt spid="53"/>
                                        </p:tgtEl>
                                        <p:attrNameLst>
                                          <p:attrName>style.visibility</p:attrName>
                                        </p:attrNameLst>
                                      </p:cBhvr>
                                      <p:to>
                                        <p:strVal val="hidden"/>
                                      </p:to>
                                    </p:set>
                                  </p:childTnLst>
                                </p:cTn>
                              </p:par>
                              <p:par>
                                <p:cTn id="207" presetID="1" presetClass="exit" presetSubtype="0" fill="hold" nodeType="withEffect">
                                  <p:stCondLst>
                                    <p:cond delay="0"/>
                                  </p:stCondLst>
                                  <p:childTnLst>
                                    <p:set>
                                      <p:cBhvr>
                                        <p:cTn id="208" dur="1" fill="hold">
                                          <p:stCondLst>
                                            <p:cond delay="0"/>
                                          </p:stCondLst>
                                        </p:cTn>
                                        <p:tgtEl>
                                          <p:spTgt spid="54"/>
                                        </p:tgtEl>
                                        <p:attrNameLst>
                                          <p:attrName>style.visibility</p:attrName>
                                        </p:attrNameLst>
                                      </p:cBhvr>
                                      <p:to>
                                        <p:strVal val="hidden"/>
                                      </p:to>
                                    </p:set>
                                  </p:childTnLst>
                                </p:cTn>
                              </p:par>
                              <p:par>
                                <p:cTn id="209" presetID="1" presetClass="exit" presetSubtype="0" fill="hold" nodeType="withEffect">
                                  <p:stCondLst>
                                    <p:cond delay="0"/>
                                  </p:stCondLst>
                                  <p:childTnLst>
                                    <p:set>
                                      <p:cBhvr>
                                        <p:cTn id="210" dur="1" fill="hold">
                                          <p:stCondLst>
                                            <p:cond delay="0"/>
                                          </p:stCondLst>
                                        </p:cTn>
                                        <p:tgtEl>
                                          <p:spTgt spid="55"/>
                                        </p:tgtEl>
                                        <p:attrNameLst>
                                          <p:attrName>style.visibility</p:attrName>
                                        </p:attrNameLst>
                                      </p:cBhvr>
                                      <p:to>
                                        <p:strVal val="hidden"/>
                                      </p:to>
                                    </p:set>
                                  </p:childTnLst>
                                </p:cTn>
                              </p:par>
                              <p:par>
                                <p:cTn id="211" presetID="1" presetClass="exit" presetSubtype="0" fill="hold" nodeType="withEffect">
                                  <p:stCondLst>
                                    <p:cond delay="0"/>
                                  </p:stCondLst>
                                  <p:childTnLst>
                                    <p:set>
                                      <p:cBhvr>
                                        <p:cTn id="212" dur="1" fill="hold">
                                          <p:stCondLst>
                                            <p:cond delay="0"/>
                                          </p:stCondLst>
                                        </p:cTn>
                                        <p:tgtEl>
                                          <p:spTgt spid="56"/>
                                        </p:tgtEl>
                                        <p:attrNameLst>
                                          <p:attrName>style.visibility</p:attrName>
                                        </p:attrNameLst>
                                      </p:cBhvr>
                                      <p:to>
                                        <p:strVal val="hidden"/>
                                      </p:to>
                                    </p:set>
                                  </p:childTnLst>
                                </p:cTn>
                              </p:par>
                              <p:par>
                                <p:cTn id="213" presetID="1" presetClass="exit" presetSubtype="0" fill="hold" nodeType="withEffect">
                                  <p:stCondLst>
                                    <p:cond delay="0"/>
                                  </p:stCondLst>
                                  <p:childTnLst>
                                    <p:set>
                                      <p:cBhvr>
                                        <p:cTn id="214" dur="1" fill="hold">
                                          <p:stCondLst>
                                            <p:cond delay="0"/>
                                          </p:stCondLst>
                                        </p:cTn>
                                        <p:tgtEl>
                                          <p:spTgt spid="57"/>
                                        </p:tgtEl>
                                        <p:attrNameLst>
                                          <p:attrName>style.visibility</p:attrName>
                                        </p:attrNameLst>
                                      </p:cBhvr>
                                      <p:to>
                                        <p:strVal val="hidden"/>
                                      </p:to>
                                    </p:set>
                                  </p:childTnLst>
                                </p:cTn>
                              </p:par>
                              <p:par>
                                <p:cTn id="215" presetID="1" presetClass="exit" presetSubtype="0" fill="hold" nodeType="withEffect">
                                  <p:stCondLst>
                                    <p:cond delay="0"/>
                                  </p:stCondLst>
                                  <p:childTnLst>
                                    <p:set>
                                      <p:cBhvr>
                                        <p:cTn id="216" dur="1" fill="hold">
                                          <p:stCondLst>
                                            <p:cond delay="0"/>
                                          </p:stCondLst>
                                        </p:cTn>
                                        <p:tgtEl>
                                          <p:spTgt spid="58"/>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59"/>
                                        </p:tgtEl>
                                        <p:attrNameLst>
                                          <p:attrName>style.visibility</p:attrName>
                                        </p:attrNameLst>
                                      </p:cBhvr>
                                      <p:to>
                                        <p:strVal val="hidden"/>
                                      </p:to>
                                    </p:set>
                                  </p:childTnLst>
                                </p:cTn>
                              </p:par>
                              <p:par>
                                <p:cTn id="219" presetID="1" presetClass="exit" presetSubtype="0" fill="hold" nodeType="withEffect">
                                  <p:stCondLst>
                                    <p:cond delay="0"/>
                                  </p:stCondLst>
                                  <p:childTnLst>
                                    <p:set>
                                      <p:cBhvr>
                                        <p:cTn id="220" dur="1" fill="hold">
                                          <p:stCondLst>
                                            <p:cond delay="0"/>
                                          </p:stCondLst>
                                        </p:cTn>
                                        <p:tgtEl>
                                          <p:spTgt spid="60"/>
                                        </p:tgtEl>
                                        <p:attrNameLst>
                                          <p:attrName>style.visibility</p:attrName>
                                        </p:attrNameLst>
                                      </p:cBhvr>
                                      <p:to>
                                        <p:strVal val="hidden"/>
                                      </p:to>
                                    </p:set>
                                  </p:childTnLst>
                                </p:cTn>
                              </p:par>
                              <p:par>
                                <p:cTn id="221" presetID="1" presetClass="exit" presetSubtype="0" fill="hold" nodeType="withEffect">
                                  <p:stCondLst>
                                    <p:cond delay="0"/>
                                  </p:stCondLst>
                                  <p:childTnLst>
                                    <p:set>
                                      <p:cBhvr>
                                        <p:cTn id="222" dur="1" fill="hold">
                                          <p:stCondLst>
                                            <p:cond delay="0"/>
                                          </p:stCondLst>
                                        </p:cTn>
                                        <p:tgtEl>
                                          <p:spTgt spid="62"/>
                                        </p:tgtEl>
                                        <p:attrNameLst>
                                          <p:attrName>style.visibility</p:attrName>
                                        </p:attrNameLst>
                                      </p:cBhvr>
                                      <p:to>
                                        <p:strVal val="hidden"/>
                                      </p:to>
                                    </p:set>
                                  </p:childTnLst>
                                </p:cTn>
                              </p:par>
                              <p:par>
                                <p:cTn id="223" presetID="1" presetClass="exit" presetSubtype="0" fill="hold" nodeType="withEffect">
                                  <p:stCondLst>
                                    <p:cond delay="0"/>
                                  </p:stCondLst>
                                  <p:childTnLst>
                                    <p:set>
                                      <p:cBhvr>
                                        <p:cTn id="224" dur="1" fill="hold">
                                          <p:stCondLst>
                                            <p:cond delay="0"/>
                                          </p:stCondLst>
                                        </p:cTn>
                                        <p:tgtEl>
                                          <p:spTgt spid="61"/>
                                        </p:tgtEl>
                                        <p:attrNameLst>
                                          <p:attrName>style.visibility</p:attrName>
                                        </p:attrNameLst>
                                      </p:cBhvr>
                                      <p:to>
                                        <p:strVal val="hidden"/>
                                      </p:to>
                                    </p:set>
                                  </p:childTnLst>
                                </p:cTn>
                              </p:par>
                            </p:childTnLst>
                          </p:cTn>
                        </p:par>
                        <p:par>
                          <p:cTn id="225" fill="hold">
                            <p:stCondLst>
                              <p:cond delay="0"/>
                            </p:stCondLst>
                            <p:childTnLst>
                              <p:par>
                                <p:cTn id="226" presetID="2" presetClass="entr" presetSubtype="8" fill="hold" nodeType="afterEffect">
                                  <p:stCondLst>
                                    <p:cond delay="0"/>
                                  </p:stCondLst>
                                  <p:childTnLst>
                                    <p:set>
                                      <p:cBhvr>
                                        <p:cTn id="227" dur="1" fill="hold">
                                          <p:stCondLst>
                                            <p:cond delay="0"/>
                                          </p:stCondLst>
                                        </p:cTn>
                                        <p:tgtEl>
                                          <p:spTgt spid="51"/>
                                        </p:tgtEl>
                                        <p:attrNameLst>
                                          <p:attrName>style.visibility</p:attrName>
                                        </p:attrNameLst>
                                      </p:cBhvr>
                                      <p:to>
                                        <p:strVal val="visible"/>
                                      </p:to>
                                    </p:set>
                                    <p:anim calcmode="lin" valueType="num">
                                      <p:cBhvr additive="base">
                                        <p:cTn id="228" dur="500" fill="hold"/>
                                        <p:tgtEl>
                                          <p:spTgt spid="51"/>
                                        </p:tgtEl>
                                        <p:attrNameLst>
                                          <p:attrName>ppt_x</p:attrName>
                                        </p:attrNameLst>
                                      </p:cBhvr>
                                      <p:tavLst>
                                        <p:tav tm="0">
                                          <p:val>
                                            <p:strVal val="0-#ppt_w/2"/>
                                          </p:val>
                                        </p:tav>
                                        <p:tav tm="100000">
                                          <p:val>
                                            <p:strVal val="#ppt_x"/>
                                          </p:val>
                                        </p:tav>
                                      </p:tavLst>
                                    </p:anim>
                                    <p:anim calcmode="lin" valueType="num">
                                      <p:cBhvr additive="base">
                                        <p:cTn id="229" dur="500" fill="hold"/>
                                        <p:tgtEl>
                                          <p:spTgt spid="51"/>
                                        </p:tgtEl>
                                        <p:attrNameLst>
                                          <p:attrName>ppt_y</p:attrName>
                                        </p:attrNameLst>
                                      </p:cBhvr>
                                      <p:tavLst>
                                        <p:tav tm="0">
                                          <p:val>
                                            <p:strVal val="#ppt_y"/>
                                          </p:val>
                                        </p:tav>
                                        <p:tav tm="100000">
                                          <p:val>
                                            <p:strVal val="#ppt_y"/>
                                          </p:val>
                                        </p:tav>
                                      </p:tavLst>
                                    </p:anim>
                                  </p:childTnLst>
                                </p:cTn>
                              </p:par>
                            </p:childTnLst>
                          </p:cTn>
                        </p:par>
                        <p:par>
                          <p:cTn id="230" fill="hold">
                            <p:stCondLst>
                              <p:cond delay="500"/>
                            </p:stCondLst>
                            <p:childTnLst>
                              <p:par>
                                <p:cTn id="231" presetID="8" presetClass="entr" presetSubtype="32" fill="hold" nodeType="afterEffect">
                                  <p:stCondLst>
                                    <p:cond delay="0"/>
                                  </p:stCondLst>
                                  <p:childTnLst>
                                    <p:set>
                                      <p:cBhvr>
                                        <p:cTn id="232" dur="1" fill="hold">
                                          <p:stCondLst>
                                            <p:cond delay="0"/>
                                          </p:stCondLst>
                                        </p:cTn>
                                        <p:tgtEl>
                                          <p:spTgt spid="32"/>
                                        </p:tgtEl>
                                        <p:attrNameLst>
                                          <p:attrName>style.visibility</p:attrName>
                                        </p:attrNameLst>
                                      </p:cBhvr>
                                      <p:to>
                                        <p:strVal val="visible"/>
                                      </p:to>
                                    </p:set>
                                    <p:animEffect transition="in" filter="diamond(out)">
                                      <p:cBhvr>
                                        <p:cTn id="233" dur="500"/>
                                        <p:tgtEl>
                                          <p:spTgt spid="32"/>
                                        </p:tgtEl>
                                      </p:cBhvr>
                                    </p:animEffect>
                                  </p:childTnLst>
                                </p:cTn>
                              </p:par>
                            </p:childTnLst>
                          </p:cTn>
                        </p:par>
                        <p:par>
                          <p:cTn id="234" fill="hold">
                            <p:stCondLst>
                              <p:cond delay="1000"/>
                            </p:stCondLst>
                            <p:childTnLst>
                              <p:par>
                                <p:cTn id="235" presetID="8" presetClass="entr" presetSubtype="32" fill="hold" nodeType="afterEffect">
                                  <p:stCondLst>
                                    <p:cond delay="0"/>
                                  </p:stCondLst>
                                  <p:childTnLst>
                                    <p:set>
                                      <p:cBhvr>
                                        <p:cTn id="236" dur="1" fill="hold">
                                          <p:stCondLst>
                                            <p:cond delay="0"/>
                                          </p:stCondLst>
                                        </p:cTn>
                                        <p:tgtEl>
                                          <p:spTgt spid="33"/>
                                        </p:tgtEl>
                                        <p:attrNameLst>
                                          <p:attrName>style.visibility</p:attrName>
                                        </p:attrNameLst>
                                      </p:cBhvr>
                                      <p:to>
                                        <p:strVal val="visible"/>
                                      </p:to>
                                    </p:set>
                                    <p:animEffect transition="in" filter="diamond(out)">
                                      <p:cBhvr>
                                        <p:cTn id="237" dur="500"/>
                                        <p:tgtEl>
                                          <p:spTgt spid="33"/>
                                        </p:tgtEl>
                                      </p:cBhvr>
                                    </p:animEffect>
                                  </p:childTnLst>
                                </p:cTn>
                              </p:par>
                            </p:childTnLst>
                          </p:cTn>
                        </p:par>
                        <p:par>
                          <p:cTn id="238" fill="hold">
                            <p:stCondLst>
                              <p:cond delay="1500"/>
                            </p:stCondLst>
                            <p:childTnLst>
                              <p:par>
                                <p:cTn id="239" presetID="8" presetClass="entr" presetSubtype="32" fill="hold" nodeType="afterEffect">
                                  <p:stCondLst>
                                    <p:cond delay="0"/>
                                  </p:stCondLst>
                                  <p:childTnLst>
                                    <p:set>
                                      <p:cBhvr>
                                        <p:cTn id="240" dur="1" fill="hold">
                                          <p:stCondLst>
                                            <p:cond delay="0"/>
                                          </p:stCondLst>
                                        </p:cTn>
                                        <p:tgtEl>
                                          <p:spTgt spid="34"/>
                                        </p:tgtEl>
                                        <p:attrNameLst>
                                          <p:attrName>style.visibility</p:attrName>
                                        </p:attrNameLst>
                                      </p:cBhvr>
                                      <p:to>
                                        <p:strVal val="visible"/>
                                      </p:to>
                                    </p:set>
                                    <p:animEffect transition="in" filter="diamond(out)">
                                      <p:cBhvr>
                                        <p:cTn id="241" dur="500"/>
                                        <p:tgtEl>
                                          <p:spTgt spid="34"/>
                                        </p:tgtEl>
                                      </p:cBhvr>
                                    </p:animEffect>
                                  </p:childTnLst>
                                </p:cTn>
                              </p:par>
                            </p:childTnLst>
                          </p:cTn>
                        </p:par>
                        <p:par>
                          <p:cTn id="242" fill="hold">
                            <p:stCondLst>
                              <p:cond delay="2000"/>
                            </p:stCondLst>
                            <p:childTnLst>
                              <p:par>
                                <p:cTn id="243" presetID="8" presetClass="entr" presetSubtype="32" fill="hold" nodeType="afterEffect">
                                  <p:stCondLst>
                                    <p:cond delay="0"/>
                                  </p:stCondLst>
                                  <p:childTnLst>
                                    <p:set>
                                      <p:cBhvr>
                                        <p:cTn id="244" dur="1" fill="hold">
                                          <p:stCondLst>
                                            <p:cond delay="0"/>
                                          </p:stCondLst>
                                        </p:cTn>
                                        <p:tgtEl>
                                          <p:spTgt spid="35"/>
                                        </p:tgtEl>
                                        <p:attrNameLst>
                                          <p:attrName>style.visibility</p:attrName>
                                        </p:attrNameLst>
                                      </p:cBhvr>
                                      <p:to>
                                        <p:strVal val="visible"/>
                                      </p:to>
                                    </p:set>
                                    <p:animEffect transition="in" filter="diamond(out)">
                                      <p:cBhvr>
                                        <p:cTn id="245" dur="500"/>
                                        <p:tgtEl>
                                          <p:spTgt spid="35"/>
                                        </p:tgtEl>
                                      </p:cBhvr>
                                    </p:animEffect>
                                  </p:childTnLst>
                                </p:cTn>
                              </p:par>
                            </p:childTnLst>
                          </p:cTn>
                        </p:par>
                        <p:par>
                          <p:cTn id="246" fill="hold">
                            <p:stCondLst>
                              <p:cond delay="2500"/>
                            </p:stCondLst>
                            <p:childTnLst>
                              <p:par>
                                <p:cTn id="247" presetID="8" presetClass="entr" presetSubtype="32" fill="hold" nodeType="afterEffect">
                                  <p:stCondLst>
                                    <p:cond delay="0"/>
                                  </p:stCondLst>
                                  <p:childTnLst>
                                    <p:set>
                                      <p:cBhvr>
                                        <p:cTn id="248" dur="1" fill="hold">
                                          <p:stCondLst>
                                            <p:cond delay="0"/>
                                          </p:stCondLst>
                                        </p:cTn>
                                        <p:tgtEl>
                                          <p:spTgt spid="36"/>
                                        </p:tgtEl>
                                        <p:attrNameLst>
                                          <p:attrName>style.visibility</p:attrName>
                                        </p:attrNameLst>
                                      </p:cBhvr>
                                      <p:to>
                                        <p:strVal val="visible"/>
                                      </p:to>
                                    </p:set>
                                    <p:animEffect transition="in" filter="diamond(out)">
                                      <p:cBhvr>
                                        <p:cTn id="249" dur="500"/>
                                        <p:tgtEl>
                                          <p:spTgt spid="36"/>
                                        </p:tgtEl>
                                      </p:cBhvr>
                                    </p:animEffect>
                                  </p:childTnLst>
                                </p:cTn>
                              </p:par>
                            </p:childTnLst>
                          </p:cTn>
                        </p:par>
                        <p:par>
                          <p:cTn id="250" fill="hold">
                            <p:stCondLst>
                              <p:cond delay="3000"/>
                            </p:stCondLst>
                            <p:childTnLst>
                              <p:par>
                                <p:cTn id="251" presetID="8" presetClass="entr" presetSubtype="32" fill="hold" nodeType="afterEffect">
                                  <p:stCondLst>
                                    <p:cond delay="0"/>
                                  </p:stCondLst>
                                  <p:childTnLst>
                                    <p:set>
                                      <p:cBhvr>
                                        <p:cTn id="252" dur="1" fill="hold">
                                          <p:stCondLst>
                                            <p:cond delay="0"/>
                                          </p:stCondLst>
                                        </p:cTn>
                                        <p:tgtEl>
                                          <p:spTgt spid="37"/>
                                        </p:tgtEl>
                                        <p:attrNameLst>
                                          <p:attrName>style.visibility</p:attrName>
                                        </p:attrNameLst>
                                      </p:cBhvr>
                                      <p:to>
                                        <p:strVal val="visible"/>
                                      </p:to>
                                    </p:set>
                                    <p:animEffect transition="in" filter="diamond(out)">
                                      <p:cBhvr>
                                        <p:cTn id="253" dur="500"/>
                                        <p:tgtEl>
                                          <p:spTgt spid="37"/>
                                        </p:tgtEl>
                                      </p:cBhvr>
                                    </p:animEffect>
                                  </p:childTnLst>
                                </p:cTn>
                              </p:par>
                            </p:childTnLst>
                          </p:cTn>
                        </p:par>
                        <p:par>
                          <p:cTn id="254" fill="hold">
                            <p:stCondLst>
                              <p:cond delay="3500"/>
                            </p:stCondLst>
                            <p:childTnLst>
                              <p:par>
                                <p:cTn id="255" presetID="8" presetClass="entr" presetSubtype="32" fill="hold" nodeType="afterEffect">
                                  <p:stCondLst>
                                    <p:cond delay="0"/>
                                  </p:stCondLst>
                                  <p:childTnLst>
                                    <p:set>
                                      <p:cBhvr>
                                        <p:cTn id="256" dur="1" fill="hold">
                                          <p:stCondLst>
                                            <p:cond delay="0"/>
                                          </p:stCondLst>
                                        </p:cTn>
                                        <p:tgtEl>
                                          <p:spTgt spid="38"/>
                                        </p:tgtEl>
                                        <p:attrNameLst>
                                          <p:attrName>style.visibility</p:attrName>
                                        </p:attrNameLst>
                                      </p:cBhvr>
                                      <p:to>
                                        <p:strVal val="visible"/>
                                      </p:to>
                                    </p:set>
                                    <p:animEffect transition="in" filter="diamond(out)">
                                      <p:cBhvr>
                                        <p:cTn id="257" dur="500"/>
                                        <p:tgtEl>
                                          <p:spTgt spid="38"/>
                                        </p:tgtEl>
                                      </p:cBhvr>
                                    </p:animEffect>
                                  </p:childTnLst>
                                </p:cTn>
                              </p:par>
                            </p:childTnLst>
                          </p:cTn>
                        </p:par>
                        <p:par>
                          <p:cTn id="258" fill="hold">
                            <p:stCondLst>
                              <p:cond delay="4000"/>
                            </p:stCondLst>
                            <p:childTnLst>
                              <p:par>
                                <p:cTn id="259" presetID="8" presetClass="entr" presetSubtype="32" fill="hold" nodeType="afterEffect">
                                  <p:stCondLst>
                                    <p:cond delay="0"/>
                                  </p:stCondLst>
                                  <p:childTnLst>
                                    <p:set>
                                      <p:cBhvr>
                                        <p:cTn id="260" dur="1" fill="hold">
                                          <p:stCondLst>
                                            <p:cond delay="0"/>
                                          </p:stCondLst>
                                        </p:cTn>
                                        <p:tgtEl>
                                          <p:spTgt spid="39"/>
                                        </p:tgtEl>
                                        <p:attrNameLst>
                                          <p:attrName>style.visibility</p:attrName>
                                        </p:attrNameLst>
                                      </p:cBhvr>
                                      <p:to>
                                        <p:strVal val="visible"/>
                                      </p:to>
                                    </p:set>
                                    <p:animEffect transition="in" filter="diamond(out)">
                                      <p:cBhvr>
                                        <p:cTn id="261" dur="500"/>
                                        <p:tgtEl>
                                          <p:spTgt spid="39"/>
                                        </p:tgtEl>
                                      </p:cBhvr>
                                    </p:animEffect>
                                  </p:childTnLst>
                                </p:cTn>
                              </p:par>
                            </p:childTnLst>
                          </p:cTn>
                        </p:par>
                        <p:par>
                          <p:cTn id="262" fill="hold">
                            <p:stCondLst>
                              <p:cond delay="4500"/>
                            </p:stCondLst>
                            <p:childTnLst>
                              <p:par>
                                <p:cTn id="263" presetID="8" presetClass="entr" presetSubtype="32" fill="hold" nodeType="afterEffect">
                                  <p:stCondLst>
                                    <p:cond delay="0"/>
                                  </p:stCondLst>
                                  <p:childTnLst>
                                    <p:set>
                                      <p:cBhvr>
                                        <p:cTn id="264" dur="1" fill="hold">
                                          <p:stCondLst>
                                            <p:cond delay="0"/>
                                          </p:stCondLst>
                                        </p:cTn>
                                        <p:tgtEl>
                                          <p:spTgt spid="40"/>
                                        </p:tgtEl>
                                        <p:attrNameLst>
                                          <p:attrName>style.visibility</p:attrName>
                                        </p:attrNameLst>
                                      </p:cBhvr>
                                      <p:to>
                                        <p:strVal val="visible"/>
                                      </p:to>
                                    </p:set>
                                    <p:animEffect transition="in" filter="diamond(out)">
                                      <p:cBhvr>
                                        <p:cTn id="265" dur="500"/>
                                        <p:tgtEl>
                                          <p:spTgt spid="40"/>
                                        </p:tgtEl>
                                      </p:cBhvr>
                                    </p:animEffect>
                                  </p:childTnLst>
                                </p:cTn>
                              </p:par>
                            </p:childTnLst>
                          </p:cTn>
                        </p:par>
                        <p:par>
                          <p:cTn id="266" fill="hold">
                            <p:stCondLst>
                              <p:cond delay="5000"/>
                            </p:stCondLst>
                            <p:childTnLst>
                              <p:par>
                                <p:cTn id="267" presetID="8" presetClass="entr" presetSubtype="32" fill="hold" nodeType="afterEffect">
                                  <p:stCondLst>
                                    <p:cond delay="0"/>
                                  </p:stCondLst>
                                  <p:childTnLst>
                                    <p:set>
                                      <p:cBhvr>
                                        <p:cTn id="268" dur="1" fill="hold">
                                          <p:stCondLst>
                                            <p:cond delay="0"/>
                                          </p:stCondLst>
                                        </p:cTn>
                                        <p:tgtEl>
                                          <p:spTgt spid="48"/>
                                        </p:tgtEl>
                                        <p:attrNameLst>
                                          <p:attrName>style.visibility</p:attrName>
                                        </p:attrNameLst>
                                      </p:cBhvr>
                                      <p:to>
                                        <p:strVal val="visible"/>
                                      </p:to>
                                    </p:set>
                                    <p:animEffect transition="in" filter="diamond(out)">
                                      <p:cBhvr>
                                        <p:cTn id="269" dur="500"/>
                                        <p:tgtEl>
                                          <p:spTgt spid="48"/>
                                        </p:tgtEl>
                                      </p:cBhvr>
                                    </p:animEffect>
                                  </p:childTnLst>
                                </p:cTn>
                              </p:par>
                            </p:childTnLst>
                          </p:cTn>
                        </p:par>
                        <p:par>
                          <p:cTn id="270" fill="hold">
                            <p:stCondLst>
                              <p:cond delay="5500"/>
                            </p:stCondLst>
                            <p:childTnLst>
                              <p:par>
                                <p:cTn id="271" presetID="8" presetClass="entr" presetSubtype="32" fill="hold" nodeType="afterEffect">
                                  <p:stCondLst>
                                    <p:cond delay="0"/>
                                  </p:stCondLst>
                                  <p:childTnLst>
                                    <p:set>
                                      <p:cBhvr>
                                        <p:cTn id="272" dur="1" fill="hold">
                                          <p:stCondLst>
                                            <p:cond delay="0"/>
                                          </p:stCondLst>
                                        </p:cTn>
                                        <p:tgtEl>
                                          <p:spTgt spid="63"/>
                                        </p:tgtEl>
                                        <p:attrNameLst>
                                          <p:attrName>style.visibility</p:attrName>
                                        </p:attrNameLst>
                                      </p:cBhvr>
                                      <p:to>
                                        <p:strVal val="visible"/>
                                      </p:to>
                                    </p:set>
                                    <p:animEffect transition="in" filter="diamond(out)">
                                      <p:cBhvr>
                                        <p:cTn id="273" dur="500"/>
                                        <p:tgtEl>
                                          <p:spTgt spid="63"/>
                                        </p:tgtEl>
                                      </p:cBhvr>
                                    </p:animEffect>
                                  </p:childTnLst>
                                </p:cTn>
                              </p:par>
                            </p:childTnLst>
                          </p:cTn>
                        </p:par>
                        <p:par>
                          <p:cTn id="274" fill="hold">
                            <p:stCondLst>
                              <p:cond delay="6000"/>
                            </p:stCondLst>
                            <p:childTnLst>
                              <p:par>
                                <p:cTn id="275" presetID="8" presetClass="entr" presetSubtype="32" fill="hold" nodeType="afterEffect">
                                  <p:stCondLst>
                                    <p:cond delay="0"/>
                                  </p:stCondLst>
                                  <p:childTnLst>
                                    <p:set>
                                      <p:cBhvr>
                                        <p:cTn id="276" dur="1" fill="hold">
                                          <p:stCondLst>
                                            <p:cond delay="0"/>
                                          </p:stCondLst>
                                        </p:cTn>
                                        <p:tgtEl>
                                          <p:spTgt spid="64"/>
                                        </p:tgtEl>
                                        <p:attrNameLst>
                                          <p:attrName>style.visibility</p:attrName>
                                        </p:attrNameLst>
                                      </p:cBhvr>
                                      <p:to>
                                        <p:strVal val="visible"/>
                                      </p:to>
                                    </p:set>
                                    <p:animEffect transition="in" filter="diamond(out)">
                                      <p:cBhvr>
                                        <p:cTn id="277" dur="500"/>
                                        <p:tgtEl>
                                          <p:spTgt spid="64"/>
                                        </p:tgtEl>
                                      </p:cBhvr>
                                    </p:animEffect>
                                  </p:childTnLst>
                                </p:cTn>
                              </p:par>
                            </p:childTnLst>
                          </p:cTn>
                        </p:par>
                        <p:par>
                          <p:cTn id="278" fill="hold">
                            <p:stCondLst>
                              <p:cond delay="6500"/>
                            </p:stCondLst>
                            <p:childTnLst>
                              <p:par>
                                <p:cTn id="279" presetID="8" presetClass="entr" presetSubtype="32" fill="hold" nodeType="afterEffect">
                                  <p:stCondLst>
                                    <p:cond delay="0"/>
                                  </p:stCondLst>
                                  <p:childTnLst>
                                    <p:set>
                                      <p:cBhvr>
                                        <p:cTn id="280" dur="1" fill="hold">
                                          <p:stCondLst>
                                            <p:cond delay="0"/>
                                          </p:stCondLst>
                                        </p:cTn>
                                        <p:tgtEl>
                                          <p:spTgt spid="65"/>
                                        </p:tgtEl>
                                        <p:attrNameLst>
                                          <p:attrName>style.visibility</p:attrName>
                                        </p:attrNameLst>
                                      </p:cBhvr>
                                      <p:to>
                                        <p:strVal val="visible"/>
                                      </p:to>
                                    </p:set>
                                    <p:animEffect transition="in" filter="diamond(out)">
                                      <p:cBhvr>
                                        <p:cTn id="281" dur="500"/>
                                        <p:tgtEl>
                                          <p:spTgt spid="65"/>
                                        </p:tgtEl>
                                      </p:cBhvr>
                                    </p:animEffect>
                                  </p:childTnLst>
                                </p:cTn>
                              </p:par>
                            </p:childTnLst>
                          </p:cTn>
                        </p:par>
                        <p:par>
                          <p:cTn id="282" fill="hold">
                            <p:stCondLst>
                              <p:cond delay="7000"/>
                            </p:stCondLst>
                            <p:childTnLst>
                              <p:par>
                                <p:cTn id="283" presetID="8" presetClass="entr" presetSubtype="32" fill="hold" nodeType="after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diamond(out)">
                                      <p:cBhvr>
                                        <p:cTn id="285" dur="500"/>
                                        <p:tgtEl>
                                          <p:spTgt spid="66"/>
                                        </p:tgtEl>
                                      </p:cBhvr>
                                    </p:animEffect>
                                  </p:childTnLst>
                                </p:cTn>
                              </p:par>
                            </p:childTnLst>
                          </p:cTn>
                        </p:par>
                        <p:par>
                          <p:cTn id="286" fill="hold">
                            <p:stCondLst>
                              <p:cond delay="7500"/>
                            </p:stCondLst>
                            <p:childTnLst>
                              <p:par>
                                <p:cTn id="287" presetID="8" presetClass="entr" presetSubtype="32" fill="hold" nodeType="afterEffect">
                                  <p:stCondLst>
                                    <p:cond delay="0"/>
                                  </p:stCondLst>
                                  <p:childTnLst>
                                    <p:set>
                                      <p:cBhvr>
                                        <p:cTn id="288" dur="1" fill="hold">
                                          <p:stCondLst>
                                            <p:cond delay="0"/>
                                          </p:stCondLst>
                                        </p:cTn>
                                        <p:tgtEl>
                                          <p:spTgt spid="67"/>
                                        </p:tgtEl>
                                        <p:attrNameLst>
                                          <p:attrName>style.visibility</p:attrName>
                                        </p:attrNameLst>
                                      </p:cBhvr>
                                      <p:to>
                                        <p:strVal val="visible"/>
                                      </p:to>
                                    </p:set>
                                    <p:animEffect transition="in" filter="diamond(out)">
                                      <p:cBhvr>
                                        <p:cTn id="289" dur="500"/>
                                        <p:tgtEl>
                                          <p:spTgt spid="67"/>
                                        </p:tgtEl>
                                      </p:cBhvr>
                                    </p:animEffect>
                                  </p:childTnLst>
                                </p:cTn>
                              </p:par>
                            </p:childTnLst>
                          </p:cTn>
                        </p:par>
                        <p:par>
                          <p:cTn id="290" fill="hold">
                            <p:stCondLst>
                              <p:cond delay="8000"/>
                            </p:stCondLst>
                            <p:childTnLst>
                              <p:par>
                                <p:cTn id="291" presetID="8" presetClass="entr" presetSubtype="32" fill="hold" nodeType="afterEffect">
                                  <p:stCondLst>
                                    <p:cond delay="0"/>
                                  </p:stCondLst>
                                  <p:childTnLst>
                                    <p:set>
                                      <p:cBhvr>
                                        <p:cTn id="292" dur="1" fill="hold">
                                          <p:stCondLst>
                                            <p:cond delay="0"/>
                                          </p:stCondLst>
                                        </p:cTn>
                                        <p:tgtEl>
                                          <p:spTgt spid="1026"/>
                                        </p:tgtEl>
                                        <p:attrNameLst>
                                          <p:attrName>style.visibility</p:attrName>
                                        </p:attrNameLst>
                                      </p:cBhvr>
                                      <p:to>
                                        <p:strVal val="visible"/>
                                      </p:to>
                                    </p:set>
                                    <p:animEffect transition="in" filter="diamond(out)">
                                      <p:cBhvr>
                                        <p:cTn id="293"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Rectangle 23563"/>
          <p:cNvPicPr>
            <a:picLocks noChangeArrowheads="1"/>
          </p:cNvPicPr>
          <p:nvPr/>
        </p:nvPicPr>
        <p:blipFill>
          <a:blip r:embed="rId4"/>
          <a:srcRect t="6337"/>
          <a:stretch>
            <a:fillRect/>
          </a:stretch>
        </p:blipFill>
        <p:spPr bwMode="auto">
          <a:xfrm>
            <a:off x="0" y="0"/>
            <a:ext cx="2970213" cy="6851650"/>
          </a:xfrm>
          <a:prstGeom prst="rect">
            <a:avLst/>
          </a:prstGeom>
          <a:noFill/>
          <a:ln w="9525">
            <a:noFill/>
            <a:miter lim="800000"/>
            <a:headEnd/>
            <a:tailEnd/>
          </a:ln>
        </p:spPr>
      </p:pic>
      <p:pic>
        <p:nvPicPr>
          <p:cNvPr id="9219" name="Rectangle 23569"/>
          <p:cNvPicPr>
            <a:picLocks noChangeArrowheads="1"/>
          </p:cNvPicPr>
          <p:nvPr/>
        </p:nvPicPr>
        <p:blipFill>
          <a:blip r:embed="rId5"/>
          <a:srcRect t="5984"/>
          <a:stretch>
            <a:fillRect/>
          </a:stretch>
        </p:blipFill>
        <p:spPr bwMode="auto">
          <a:xfrm>
            <a:off x="6173788" y="0"/>
            <a:ext cx="2970212" cy="6858000"/>
          </a:xfrm>
          <a:prstGeom prst="rect">
            <a:avLst/>
          </a:prstGeom>
          <a:noFill/>
          <a:ln w="9525">
            <a:noFill/>
            <a:miter lim="800000"/>
            <a:headEnd/>
            <a:tailEnd/>
          </a:ln>
        </p:spPr>
      </p:pic>
      <p:pic>
        <p:nvPicPr>
          <p:cNvPr id="9220" name="Rectangle 23575"/>
          <p:cNvPicPr>
            <a:picLocks noChangeArrowheads="1"/>
          </p:cNvPicPr>
          <p:nvPr/>
        </p:nvPicPr>
        <p:blipFill>
          <a:blip r:embed="rId6"/>
          <a:srcRect t="12868"/>
          <a:stretch>
            <a:fillRect/>
          </a:stretch>
        </p:blipFill>
        <p:spPr bwMode="auto">
          <a:xfrm>
            <a:off x="3087688" y="0"/>
            <a:ext cx="2970212" cy="6858000"/>
          </a:xfrm>
          <a:prstGeom prst="rect">
            <a:avLst/>
          </a:prstGeom>
          <a:noFill/>
          <a:ln w="9525">
            <a:noFill/>
            <a:miter lim="800000"/>
            <a:headEnd/>
            <a:tailEnd/>
          </a:ln>
        </p:spPr>
      </p:pic>
      <p:pic>
        <p:nvPicPr>
          <p:cNvPr id="9222" name="Rectangle 23559" hidden="1"/>
          <p:cNvPicPr>
            <a:picLocks noChangeAspect="1" noChangeArrowheads="1"/>
          </p:cNvPicPr>
          <p:nvPr>
            <p:custDataLst>
              <p:tags r:id="rId1"/>
            </p:custDataLst>
          </p:nvPr>
        </p:nvPicPr>
        <p:blipFill>
          <a:blip r:embed="rId7"/>
          <a:srcRect/>
          <a:stretch>
            <a:fillRect/>
          </a:stretch>
        </p:blipFill>
        <p:spPr bwMode="auto">
          <a:xfrm>
            <a:off x="1450975" y="2259013"/>
            <a:ext cx="2033588" cy="3571875"/>
          </a:xfrm>
          <a:prstGeom prst="rect">
            <a:avLst/>
          </a:prstGeom>
          <a:noFill/>
          <a:ln w="9525">
            <a:noFill/>
            <a:miter lim="800000"/>
            <a:headEnd/>
            <a:tailEnd/>
          </a:ln>
        </p:spPr>
      </p:pic>
      <p:pic>
        <p:nvPicPr>
          <p:cNvPr id="9223" name="Rectangle 23618"/>
          <p:cNvPicPr>
            <a:picLocks noChangeAspect="1" noChangeArrowheads="1"/>
          </p:cNvPicPr>
          <p:nvPr/>
        </p:nvPicPr>
        <p:blipFill>
          <a:blip r:embed="rId8"/>
          <a:srcRect/>
          <a:stretch>
            <a:fillRect/>
          </a:stretch>
        </p:blipFill>
        <p:spPr bwMode="auto">
          <a:xfrm>
            <a:off x="-3962400" y="-4881563"/>
            <a:ext cx="841375" cy="2438400"/>
          </a:xfrm>
          <a:prstGeom prst="rect">
            <a:avLst/>
          </a:prstGeom>
          <a:noFill/>
          <a:ln w="9525">
            <a:noFill/>
            <a:miter lim="800000"/>
            <a:headEnd/>
            <a:tailEnd/>
          </a:ln>
        </p:spPr>
      </p:pic>
      <p:pic>
        <p:nvPicPr>
          <p:cNvPr id="9224" name="Picture 78" descr="Ocean-back"/>
          <p:cNvPicPr>
            <a:picLocks noChangeAspect="1" noChangeArrowheads="1"/>
          </p:cNvPicPr>
          <p:nvPr/>
        </p:nvPicPr>
        <p:blipFill>
          <a:blip r:embed="rId9"/>
          <a:srcRect/>
          <a:stretch>
            <a:fillRect/>
          </a:stretch>
        </p:blipFill>
        <p:spPr bwMode="auto">
          <a:xfrm>
            <a:off x="6669088" y="1420813"/>
            <a:ext cx="1900237" cy="2546350"/>
          </a:xfrm>
          <a:prstGeom prst="rect">
            <a:avLst/>
          </a:prstGeom>
          <a:noFill/>
          <a:ln w="9525">
            <a:noFill/>
            <a:miter lim="800000"/>
            <a:headEnd/>
            <a:tailEnd/>
          </a:ln>
        </p:spPr>
      </p:pic>
      <p:pic>
        <p:nvPicPr>
          <p:cNvPr id="21583" name="Picture 79" descr="LD-2"/>
          <p:cNvPicPr>
            <a:picLocks noChangeAspect="1" noChangeArrowheads="1"/>
          </p:cNvPicPr>
          <p:nvPr/>
        </p:nvPicPr>
        <p:blipFill>
          <a:blip r:embed="rId10"/>
          <a:srcRect/>
          <a:stretch>
            <a:fillRect/>
          </a:stretch>
        </p:blipFill>
        <p:spPr bwMode="auto">
          <a:xfrm>
            <a:off x="6729413" y="1552575"/>
            <a:ext cx="863600" cy="2278063"/>
          </a:xfrm>
          <a:prstGeom prst="rect">
            <a:avLst/>
          </a:prstGeom>
          <a:noFill/>
          <a:ln w="9525">
            <a:noFill/>
            <a:miter lim="800000"/>
            <a:headEnd/>
            <a:tailEnd/>
          </a:ln>
        </p:spPr>
      </p:pic>
      <p:pic>
        <p:nvPicPr>
          <p:cNvPr id="21584" name="Picture 80" descr="RD-2"/>
          <p:cNvPicPr>
            <a:picLocks noChangeAspect="1" noChangeArrowheads="1"/>
          </p:cNvPicPr>
          <p:nvPr/>
        </p:nvPicPr>
        <p:blipFill>
          <a:blip r:embed="rId11"/>
          <a:srcRect/>
          <a:stretch>
            <a:fillRect/>
          </a:stretch>
        </p:blipFill>
        <p:spPr bwMode="auto">
          <a:xfrm>
            <a:off x="7670800" y="1547813"/>
            <a:ext cx="847725" cy="2278062"/>
          </a:xfrm>
          <a:prstGeom prst="rect">
            <a:avLst/>
          </a:prstGeom>
          <a:noFill/>
          <a:ln w="9525">
            <a:noFill/>
            <a:miter lim="800000"/>
            <a:headEnd/>
            <a:tailEnd/>
          </a:ln>
        </p:spPr>
      </p:pic>
      <p:pic>
        <p:nvPicPr>
          <p:cNvPr id="21585" name="Picture 81" descr="LD-1"/>
          <p:cNvPicPr>
            <a:picLocks noChangeAspect="1" noChangeArrowheads="1"/>
          </p:cNvPicPr>
          <p:nvPr/>
        </p:nvPicPr>
        <p:blipFill>
          <a:blip r:embed="rId12"/>
          <a:srcRect/>
          <a:stretch>
            <a:fillRect/>
          </a:stretch>
        </p:blipFill>
        <p:spPr bwMode="auto">
          <a:xfrm>
            <a:off x="6729413" y="1555750"/>
            <a:ext cx="889000" cy="2274888"/>
          </a:xfrm>
          <a:prstGeom prst="rect">
            <a:avLst/>
          </a:prstGeom>
          <a:noFill/>
          <a:ln w="9525">
            <a:noFill/>
            <a:miter lim="800000"/>
            <a:headEnd/>
            <a:tailEnd/>
          </a:ln>
        </p:spPr>
      </p:pic>
      <p:pic>
        <p:nvPicPr>
          <p:cNvPr id="21586" name="Picture 82" descr="RD-1"/>
          <p:cNvPicPr>
            <a:picLocks noChangeAspect="1" noChangeArrowheads="1"/>
          </p:cNvPicPr>
          <p:nvPr/>
        </p:nvPicPr>
        <p:blipFill>
          <a:blip r:embed="rId13"/>
          <a:srcRect/>
          <a:stretch>
            <a:fillRect/>
          </a:stretch>
        </p:blipFill>
        <p:spPr bwMode="auto">
          <a:xfrm>
            <a:off x="7620000" y="1549400"/>
            <a:ext cx="898525" cy="2276475"/>
          </a:xfrm>
          <a:prstGeom prst="rect">
            <a:avLst/>
          </a:prstGeom>
          <a:noFill/>
          <a:ln w="9525">
            <a:noFill/>
            <a:miter lim="800000"/>
            <a:headEnd/>
            <a:tailEnd/>
          </a:ln>
        </p:spPr>
      </p:pic>
      <p:pic>
        <p:nvPicPr>
          <p:cNvPr id="21587" name="Picture 83" descr="LD-3"/>
          <p:cNvPicPr>
            <a:picLocks noChangeAspect="1" noChangeArrowheads="1"/>
          </p:cNvPicPr>
          <p:nvPr/>
        </p:nvPicPr>
        <p:blipFill>
          <a:blip r:embed="rId14"/>
          <a:srcRect/>
          <a:stretch>
            <a:fillRect/>
          </a:stretch>
        </p:blipFill>
        <p:spPr bwMode="auto">
          <a:xfrm>
            <a:off x="6729413" y="1554163"/>
            <a:ext cx="714375" cy="2276475"/>
          </a:xfrm>
          <a:prstGeom prst="rect">
            <a:avLst/>
          </a:prstGeom>
          <a:noFill/>
          <a:ln w="9525">
            <a:noFill/>
            <a:miter lim="800000"/>
            <a:headEnd/>
            <a:tailEnd/>
          </a:ln>
        </p:spPr>
      </p:pic>
      <p:pic>
        <p:nvPicPr>
          <p:cNvPr id="21588" name="Picture 84" descr="RD-3"/>
          <p:cNvPicPr>
            <a:picLocks noChangeAspect="1" noChangeArrowheads="1"/>
          </p:cNvPicPr>
          <p:nvPr/>
        </p:nvPicPr>
        <p:blipFill>
          <a:blip r:embed="rId15"/>
          <a:srcRect/>
          <a:stretch>
            <a:fillRect/>
          </a:stretch>
        </p:blipFill>
        <p:spPr bwMode="auto">
          <a:xfrm>
            <a:off x="7781925" y="1546225"/>
            <a:ext cx="736600" cy="2279650"/>
          </a:xfrm>
          <a:prstGeom prst="rect">
            <a:avLst/>
          </a:prstGeom>
          <a:noFill/>
          <a:ln w="9525">
            <a:noFill/>
            <a:miter lim="800000"/>
            <a:headEnd/>
            <a:tailEnd/>
          </a:ln>
        </p:spPr>
      </p:pic>
      <p:pic>
        <p:nvPicPr>
          <p:cNvPr id="21589" name="Picture 85" descr="LD-4"/>
          <p:cNvPicPr>
            <a:picLocks noChangeAspect="1" noChangeArrowheads="1"/>
          </p:cNvPicPr>
          <p:nvPr/>
        </p:nvPicPr>
        <p:blipFill>
          <a:blip r:embed="rId16"/>
          <a:srcRect/>
          <a:stretch>
            <a:fillRect/>
          </a:stretch>
        </p:blipFill>
        <p:spPr bwMode="auto">
          <a:xfrm>
            <a:off x="6729413" y="1549400"/>
            <a:ext cx="403225" cy="2281238"/>
          </a:xfrm>
          <a:prstGeom prst="rect">
            <a:avLst/>
          </a:prstGeom>
          <a:noFill/>
          <a:ln w="9525">
            <a:noFill/>
            <a:miter lim="800000"/>
            <a:headEnd/>
            <a:tailEnd/>
          </a:ln>
        </p:spPr>
      </p:pic>
      <p:pic>
        <p:nvPicPr>
          <p:cNvPr id="21590" name="Picture 86" descr="RD-4"/>
          <p:cNvPicPr>
            <a:picLocks noChangeAspect="1" noChangeArrowheads="1"/>
          </p:cNvPicPr>
          <p:nvPr/>
        </p:nvPicPr>
        <p:blipFill>
          <a:blip r:embed="rId17"/>
          <a:srcRect/>
          <a:stretch>
            <a:fillRect/>
          </a:stretch>
        </p:blipFill>
        <p:spPr bwMode="auto">
          <a:xfrm>
            <a:off x="8021638" y="1552575"/>
            <a:ext cx="496887" cy="2273300"/>
          </a:xfrm>
          <a:prstGeom prst="rect">
            <a:avLst/>
          </a:prstGeom>
          <a:noFill/>
          <a:ln w="9525">
            <a:noFill/>
            <a:miter lim="800000"/>
            <a:headEnd/>
            <a:tailEnd/>
          </a:ln>
        </p:spPr>
      </p:pic>
      <p:pic>
        <p:nvPicPr>
          <p:cNvPr id="21591" name="Picture 87" descr="LD-5"/>
          <p:cNvPicPr>
            <a:picLocks noChangeAspect="1" noChangeArrowheads="1"/>
          </p:cNvPicPr>
          <p:nvPr/>
        </p:nvPicPr>
        <p:blipFill>
          <a:blip r:embed="rId18"/>
          <a:srcRect/>
          <a:stretch>
            <a:fillRect/>
          </a:stretch>
        </p:blipFill>
        <p:spPr bwMode="auto">
          <a:xfrm>
            <a:off x="6729413" y="1563688"/>
            <a:ext cx="263525" cy="2266950"/>
          </a:xfrm>
          <a:prstGeom prst="rect">
            <a:avLst/>
          </a:prstGeom>
          <a:noFill/>
          <a:ln w="9525">
            <a:noFill/>
            <a:miter lim="800000"/>
            <a:headEnd/>
            <a:tailEnd/>
          </a:ln>
        </p:spPr>
      </p:pic>
      <p:pic>
        <p:nvPicPr>
          <p:cNvPr id="21592" name="Picture 88" descr="RD-5"/>
          <p:cNvPicPr>
            <a:picLocks noChangeAspect="1" noChangeArrowheads="1"/>
          </p:cNvPicPr>
          <p:nvPr/>
        </p:nvPicPr>
        <p:blipFill>
          <a:blip r:embed="rId19"/>
          <a:srcRect/>
          <a:stretch>
            <a:fillRect/>
          </a:stretch>
        </p:blipFill>
        <p:spPr bwMode="auto">
          <a:xfrm>
            <a:off x="8269288" y="1546225"/>
            <a:ext cx="249237" cy="2279650"/>
          </a:xfrm>
          <a:prstGeom prst="rect">
            <a:avLst/>
          </a:prstGeom>
          <a:noFill/>
          <a:ln w="9525">
            <a:noFill/>
            <a:miter lim="800000"/>
            <a:headEnd/>
            <a:tailEnd/>
          </a:ln>
        </p:spPr>
      </p:pic>
      <p:sp>
        <p:nvSpPr>
          <p:cNvPr id="54" name="Title 1"/>
          <p:cNvSpPr>
            <a:spLocks noGrp="1"/>
          </p:cNvSpPr>
          <p:nvPr>
            <p:ph type="title"/>
          </p:nvPr>
        </p:nvSpPr>
        <p:spPr/>
        <p:txBody>
          <a:bodyPr/>
          <a:lstStyle/>
          <a:p>
            <a:pPr eaLnBrk="1" hangingPunct="1">
              <a:defRPr/>
            </a:pPr>
            <a:r>
              <a:rPr lang="en-US" dirty="0" smtClean="0"/>
              <a:t>O “XNA Creators Club”</a:t>
            </a:r>
            <a:endParaRPr lang="en-US" dirty="0"/>
          </a:p>
        </p:txBody>
      </p:sp>
      <p:sp>
        <p:nvSpPr>
          <p:cNvPr id="1163271" name="Text Placeholder 1163270"/>
          <p:cNvSpPr>
            <a:spLocks noGrp="1" noChangeArrowheads="1"/>
          </p:cNvSpPr>
          <p:nvPr>
            <p:ph type="body" idx="4294967295"/>
          </p:nvPr>
        </p:nvSpPr>
        <p:spPr>
          <a:xfrm>
            <a:off x="0" y="5221288"/>
            <a:ext cx="3030538" cy="1262062"/>
          </a:xfrm>
        </p:spPr>
        <p:txBody>
          <a:bodyPr/>
          <a:lstStyle/>
          <a:p>
            <a:pPr marL="273050" lvl="1" indent="-271463" defTabSz="274638" eaLnBrk="1" hangingPunct="1">
              <a:lnSpc>
                <a:spcPct val="85000"/>
              </a:lnSpc>
              <a:spcBef>
                <a:spcPct val="20000"/>
              </a:spcBef>
              <a:defRPr/>
            </a:pPr>
            <a:r>
              <a:rPr lang="en-US" sz="2000" dirty="0" err="1" smtClean="0">
                <a:solidFill>
                  <a:schemeClr val="tx1"/>
                </a:solidFill>
              </a:rPr>
              <a:t>Artigos</a:t>
            </a:r>
            <a:r>
              <a:rPr lang="en-US" sz="2000" dirty="0" smtClean="0">
                <a:solidFill>
                  <a:schemeClr val="tx1"/>
                </a:solidFill>
              </a:rPr>
              <a:t> (</a:t>
            </a:r>
            <a:r>
              <a:rPr lang="en-US" sz="2000" i="1" dirty="0" smtClean="0">
                <a:solidFill>
                  <a:schemeClr val="tx1"/>
                </a:solidFill>
              </a:rPr>
              <a:t>white papers</a:t>
            </a:r>
            <a:r>
              <a:rPr lang="en-US" sz="2000" dirty="0" smtClean="0">
                <a:solidFill>
                  <a:schemeClr val="tx1"/>
                </a:solidFill>
              </a:rPr>
              <a:t>)</a:t>
            </a:r>
          </a:p>
          <a:p>
            <a:pPr marL="273050" lvl="1" indent="-271463" defTabSz="274638" eaLnBrk="1" hangingPunct="1">
              <a:lnSpc>
                <a:spcPct val="85000"/>
              </a:lnSpc>
              <a:spcBef>
                <a:spcPct val="20000"/>
              </a:spcBef>
              <a:defRPr/>
            </a:pPr>
            <a:r>
              <a:rPr lang="en-US" sz="2000" dirty="0" err="1" smtClean="0">
                <a:solidFill>
                  <a:schemeClr val="tx1"/>
                </a:solidFill>
              </a:rPr>
              <a:t>Exemplos</a:t>
            </a:r>
            <a:r>
              <a:rPr lang="en-US" sz="2000" dirty="0" smtClean="0">
                <a:solidFill>
                  <a:schemeClr val="tx1"/>
                </a:solidFill>
              </a:rPr>
              <a:t> (</a:t>
            </a:r>
            <a:r>
              <a:rPr lang="en-US" sz="2000" i="1" dirty="0" smtClean="0">
                <a:solidFill>
                  <a:schemeClr val="tx1"/>
                </a:solidFill>
              </a:rPr>
              <a:t>samples</a:t>
            </a:r>
            <a:r>
              <a:rPr lang="en-US" sz="2000" dirty="0" smtClean="0">
                <a:solidFill>
                  <a:schemeClr val="tx1"/>
                </a:solidFill>
              </a:rPr>
              <a:t>)</a:t>
            </a:r>
          </a:p>
          <a:p>
            <a:pPr marL="273050" lvl="1" indent="-271463" defTabSz="274638" eaLnBrk="1" hangingPunct="1">
              <a:lnSpc>
                <a:spcPct val="85000"/>
              </a:lnSpc>
              <a:spcBef>
                <a:spcPct val="20000"/>
              </a:spcBef>
              <a:defRPr/>
            </a:pPr>
            <a:r>
              <a:rPr lang="en-US" sz="2000" dirty="0" smtClean="0">
                <a:solidFill>
                  <a:schemeClr val="tx1"/>
                </a:solidFill>
              </a:rPr>
              <a:t>XNA Academic Program</a:t>
            </a:r>
          </a:p>
        </p:txBody>
      </p:sp>
      <p:sp>
        <p:nvSpPr>
          <p:cNvPr id="1163272" name="Rectangle 1163271"/>
          <p:cNvSpPr>
            <a:spLocks noChangeArrowheads="1"/>
          </p:cNvSpPr>
          <p:nvPr/>
        </p:nvSpPr>
        <p:spPr bwMode="auto">
          <a:xfrm>
            <a:off x="6507163" y="5194300"/>
            <a:ext cx="2455862" cy="1839306"/>
          </a:xfrm>
          <a:prstGeom prst="rect">
            <a:avLst/>
          </a:prstGeom>
          <a:noFill/>
          <a:ln w="9525" cap="flat" cmpd="sng" algn="ctr">
            <a:noFill/>
            <a:prstDash val="solid"/>
            <a:miter lim="800000"/>
            <a:headEnd type="none" w="med" len="med"/>
            <a:tailEnd type="none" w="med" len="med"/>
          </a:ln>
          <a:effectLst/>
        </p:spPr>
        <p:txBody>
          <a:bodyPr lIns="84157" tIns="42079" rIns="84157" bIns="42079">
            <a:spAutoFit/>
          </a:bodyPr>
          <a:lstStyle/>
          <a:p>
            <a:pPr marL="273050" lvl="1" indent="-271463" defTabSz="274638">
              <a:lnSpc>
                <a:spcPct val="85000"/>
              </a:lnSpc>
              <a:spcBef>
                <a:spcPct val="20000"/>
              </a:spcBef>
              <a:buClr>
                <a:schemeClr val="tx2"/>
              </a:buClr>
              <a:buFont typeface="Wingdings 2" pitchFamily="18" charset="2"/>
              <a:buBlip>
                <a:blip r:embed="rId20"/>
              </a:buBlip>
              <a:defRPr/>
            </a:pPr>
            <a:r>
              <a:rPr lang="en-US" sz="2000" dirty="0" err="1" smtClean="0">
                <a:effectLst>
                  <a:outerShdw blurRad="38100" dist="38100" dir="2700000" algn="tl">
                    <a:srgbClr val="000000"/>
                  </a:outerShdw>
                </a:effectLst>
                <a:cs typeface="+mn-cs"/>
              </a:rPr>
              <a:t>Recursos</a:t>
            </a:r>
            <a:r>
              <a:rPr lang="en-US" sz="2000" dirty="0" smtClean="0">
                <a:effectLst>
                  <a:outerShdw blurRad="38100" dist="38100" dir="2700000" algn="tl">
                    <a:srgbClr val="000000"/>
                  </a:outerShdw>
                </a:effectLst>
                <a:cs typeface="+mn-cs"/>
              </a:rPr>
              <a:t> </a:t>
            </a:r>
            <a:r>
              <a:rPr lang="en-US" sz="2000" dirty="0" err="1" smtClean="0">
                <a:effectLst>
                  <a:outerShdw blurRad="38100" dist="38100" dir="2700000" algn="tl">
                    <a:srgbClr val="000000"/>
                  </a:outerShdw>
                </a:effectLst>
                <a:cs typeface="+mn-cs"/>
              </a:rPr>
              <a:t>compartilhados</a:t>
            </a:r>
            <a:endParaRPr lang="en-US" sz="2000" dirty="0">
              <a:effectLst>
                <a:outerShdw blurRad="38100" dist="38100" dir="2700000" algn="tl">
                  <a:srgbClr val="000000"/>
                </a:outerShdw>
              </a:effectLst>
              <a:cs typeface="+mn-cs"/>
            </a:endParaRPr>
          </a:p>
          <a:p>
            <a:pPr marL="273050" lvl="1" indent="-271463" defTabSz="274638">
              <a:lnSpc>
                <a:spcPct val="85000"/>
              </a:lnSpc>
              <a:spcBef>
                <a:spcPct val="20000"/>
              </a:spcBef>
              <a:buClr>
                <a:schemeClr val="tx2"/>
              </a:buClr>
              <a:buFont typeface="Wingdings 2" pitchFamily="18" charset="2"/>
              <a:buBlip>
                <a:blip r:embed="rId20"/>
              </a:buBlip>
              <a:defRPr/>
            </a:pPr>
            <a:r>
              <a:rPr lang="en-US" sz="2000" dirty="0" err="1" smtClean="0">
                <a:effectLst>
                  <a:outerShdw blurRad="38100" dist="38100" dir="2700000" algn="tl">
                    <a:srgbClr val="000000"/>
                  </a:outerShdw>
                </a:effectLst>
                <a:cs typeface="+mn-cs"/>
              </a:rPr>
              <a:t>Fóruns</a:t>
            </a:r>
            <a:r>
              <a:rPr lang="en-US" sz="2000" dirty="0" smtClean="0">
                <a:effectLst>
                  <a:outerShdw blurRad="38100" dist="38100" dir="2700000" algn="tl">
                    <a:srgbClr val="000000"/>
                  </a:outerShdw>
                </a:effectLst>
                <a:cs typeface="+mn-cs"/>
              </a:rPr>
              <a:t> </a:t>
            </a:r>
            <a:r>
              <a:rPr lang="en-US" sz="2000" dirty="0">
                <a:effectLst>
                  <a:outerShdw blurRad="38100" dist="38100" dir="2700000" algn="tl">
                    <a:srgbClr val="000000"/>
                  </a:outerShdw>
                </a:effectLst>
                <a:cs typeface="+mn-cs"/>
              </a:rPr>
              <a:t>/ Blogs</a:t>
            </a:r>
          </a:p>
          <a:p>
            <a:pPr marL="273050" lvl="1" indent="-271463" defTabSz="274638">
              <a:lnSpc>
                <a:spcPct val="85000"/>
              </a:lnSpc>
              <a:spcBef>
                <a:spcPct val="20000"/>
              </a:spcBef>
              <a:buClr>
                <a:schemeClr val="tx2"/>
              </a:buClr>
              <a:buFont typeface="Wingdings 2" pitchFamily="18" charset="2"/>
              <a:buBlip>
                <a:blip r:embed="rId20"/>
              </a:buBlip>
              <a:defRPr/>
            </a:pPr>
            <a:r>
              <a:rPr lang="en-US" sz="2000" dirty="0" smtClean="0">
                <a:effectLst>
                  <a:outerShdw blurRad="38100" dist="38100" dir="2700000" algn="tl">
                    <a:srgbClr val="000000"/>
                  </a:outerShdw>
                </a:effectLst>
                <a:cs typeface="+mn-cs"/>
              </a:rPr>
              <a:t>Times de </a:t>
            </a:r>
            <a:r>
              <a:rPr lang="en-US" sz="2000" dirty="0" err="1" smtClean="0">
                <a:effectLst>
                  <a:outerShdw blurRad="38100" dist="38100" dir="2700000" algn="tl">
                    <a:srgbClr val="000000"/>
                  </a:outerShdw>
                </a:effectLst>
                <a:cs typeface="+mn-cs"/>
              </a:rPr>
              <a:t>desenvolvimento</a:t>
            </a:r>
            <a:endParaRPr lang="en-US" sz="2000" dirty="0">
              <a:effectLst>
                <a:outerShdw blurRad="38100" dist="38100" dir="2700000" algn="tl">
                  <a:srgbClr val="000000"/>
                </a:outerShdw>
              </a:effectLst>
              <a:cs typeface="+mn-cs"/>
            </a:endParaRPr>
          </a:p>
          <a:p>
            <a:pPr marL="273050" lvl="1" indent="-271463" defTabSz="274638">
              <a:lnSpc>
                <a:spcPct val="85000"/>
              </a:lnSpc>
              <a:spcBef>
                <a:spcPct val="20000"/>
              </a:spcBef>
              <a:buClr>
                <a:schemeClr val="tx2"/>
              </a:buClr>
              <a:buFont typeface="Wingdings 2" pitchFamily="18" charset="2"/>
              <a:buBlip>
                <a:blip r:embed="rId20"/>
              </a:buBlip>
              <a:defRPr/>
            </a:pPr>
            <a:endParaRPr lang="en-US" sz="2000" dirty="0">
              <a:effectLst>
                <a:outerShdw blurRad="38100" dist="38100" dir="2700000" algn="tl">
                  <a:srgbClr val="000000"/>
                </a:outerShdw>
              </a:effectLst>
              <a:cs typeface="+mn-cs"/>
            </a:endParaRPr>
          </a:p>
        </p:txBody>
      </p:sp>
      <p:sp>
        <p:nvSpPr>
          <p:cNvPr id="1163273" name="Rectangle 1163272"/>
          <p:cNvSpPr>
            <a:spLocks noChangeArrowheads="1"/>
          </p:cNvSpPr>
          <p:nvPr/>
        </p:nvSpPr>
        <p:spPr bwMode="auto">
          <a:xfrm>
            <a:off x="3338513" y="5194300"/>
            <a:ext cx="2719387" cy="992188"/>
          </a:xfrm>
          <a:prstGeom prst="rect">
            <a:avLst/>
          </a:prstGeom>
          <a:noFill/>
          <a:ln w="9525" cap="flat" cmpd="sng" algn="ctr">
            <a:noFill/>
            <a:prstDash val="solid"/>
            <a:miter lim="800000"/>
            <a:headEnd type="none" w="med" len="med"/>
            <a:tailEnd type="none" w="med" len="med"/>
          </a:ln>
          <a:effectLst/>
        </p:spPr>
        <p:txBody>
          <a:bodyPr lIns="84157" tIns="42079" rIns="84157" bIns="42079">
            <a:spAutoFit/>
          </a:bodyPr>
          <a:lstStyle/>
          <a:p>
            <a:pPr marL="273050" lvl="1" indent="-271463" defTabSz="274638">
              <a:lnSpc>
                <a:spcPct val="85000"/>
              </a:lnSpc>
              <a:spcBef>
                <a:spcPct val="20000"/>
              </a:spcBef>
              <a:buClr>
                <a:schemeClr val="tx2"/>
              </a:buClr>
              <a:buFont typeface="Wingdings 2" pitchFamily="18" charset="2"/>
              <a:buBlip>
                <a:blip r:embed="rId20"/>
              </a:buBlip>
              <a:defRPr/>
            </a:pPr>
            <a:r>
              <a:rPr lang="en-US" sz="2000" dirty="0" err="1" smtClean="0">
                <a:effectLst>
                  <a:outerShdw blurRad="38100" dist="38100" dir="2700000" algn="tl">
                    <a:srgbClr val="000000"/>
                  </a:outerShdw>
                </a:effectLst>
                <a:cs typeface="+mn-cs"/>
              </a:rPr>
              <a:t>Conteúdo</a:t>
            </a:r>
            <a:endParaRPr lang="en-US" sz="2000" dirty="0">
              <a:effectLst>
                <a:outerShdw blurRad="38100" dist="38100" dir="2700000" algn="tl">
                  <a:srgbClr val="000000"/>
                </a:outerShdw>
              </a:effectLst>
              <a:cs typeface="+mn-cs"/>
            </a:endParaRPr>
          </a:p>
          <a:p>
            <a:pPr marL="273050" lvl="1" indent="-271463" defTabSz="274638">
              <a:lnSpc>
                <a:spcPct val="85000"/>
              </a:lnSpc>
              <a:spcBef>
                <a:spcPct val="20000"/>
              </a:spcBef>
              <a:buClr>
                <a:schemeClr val="tx2"/>
              </a:buClr>
              <a:buFont typeface="Wingdings 2" pitchFamily="18" charset="2"/>
              <a:buBlip>
                <a:blip r:embed="rId20"/>
              </a:buBlip>
              <a:defRPr/>
            </a:pPr>
            <a:r>
              <a:rPr lang="en-US" sz="2000" dirty="0">
                <a:effectLst>
                  <a:outerShdw blurRad="38100" dist="38100" dir="2700000" algn="tl">
                    <a:srgbClr val="000000"/>
                  </a:outerShdw>
                </a:effectLst>
                <a:cs typeface="+mn-cs"/>
              </a:rPr>
              <a:t>Starter Kits</a:t>
            </a:r>
          </a:p>
          <a:p>
            <a:pPr marL="273050" lvl="1" indent="-271463" defTabSz="274638">
              <a:lnSpc>
                <a:spcPct val="85000"/>
              </a:lnSpc>
              <a:spcBef>
                <a:spcPct val="20000"/>
              </a:spcBef>
              <a:buClr>
                <a:schemeClr val="tx2"/>
              </a:buClr>
              <a:buFont typeface="Wingdings 2" pitchFamily="18" charset="2"/>
              <a:buBlip>
                <a:blip r:embed="rId20"/>
              </a:buBlip>
              <a:defRPr/>
            </a:pPr>
            <a:r>
              <a:rPr lang="en-US" sz="2000" dirty="0" err="1" smtClean="0">
                <a:effectLst>
                  <a:outerShdw blurRad="38100" dist="38100" dir="2700000" algn="tl">
                    <a:srgbClr val="000000"/>
                  </a:outerShdw>
                </a:effectLst>
                <a:cs typeface="+mn-cs"/>
              </a:rPr>
              <a:t>Jogos</a:t>
            </a:r>
            <a:endParaRPr lang="en-US" sz="2000" dirty="0">
              <a:effectLst>
                <a:outerShdw blurRad="38100" dist="38100" dir="2700000" algn="tl">
                  <a:srgbClr val="000000"/>
                </a:outerShdw>
              </a:effectLst>
              <a:cs typeface="+mn-cs"/>
            </a:endParaRPr>
          </a:p>
        </p:txBody>
      </p:sp>
      <p:pic>
        <p:nvPicPr>
          <p:cNvPr id="9238" name="Picture 104" descr="Ocean-back"/>
          <p:cNvPicPr>
            <a:picLocks noChangeAspect="1" noChangeArrowheads="1"/>
          </p:cNvPicPr>
          <p:nvPr/>
        </p:nvPicPr>
        <p:blipFill>
          <a:blip r:embed="rId9"/>
          <a:srcRect/>
          <a:stretch>
            <a:fillRect/>
          </a:stretch>
        </p:blipFill>
        <p:spPr bwMode="auto">
          <a:xfrm>
            <a:off x="3581400" y="1420813"/>
            <a:ext cx="1900238" cy="2546350"/>
          </a:xfrm>
          <a:prstGeom prst="rect">
            <a:avLst/>
          </a:prstGeom>
          <a:noFill/>
          <a:ln w="9525">
            <a:noFill/>
            <a:miter lim="800000"/>
            <a:headEnd/>
            <a:tailEnd/>
          </a:ln>
        </p:spPr>
      </p:pic>
      <p:pic>
        <p:nvPicPr>
          <p:cNvPr id="21609" name="Picture 105" descr="LD-2"/>
          <p:cNvPicPr>
            <a:picLocks noChangeAspect="1" noChangeArrowheads="1"/>
          </p:cNvPicPr>
          <p:nvPr/>
        </p:nvPicPr>
        <p:blipFill>
          <a:blip r:embed="rId10"/>
          <a:srcRect/>
          <a:stretch>
            <a:fillRect/>
          </a:stretch>
        </p:blipFill>
        <p:spPr bwMode="auto">
          <a:xfrm>
            <a:off x="3641725" y="1552575"/>
            <a:ext cx="863600" cy="2278063"/>
          </a:xfrm>
          <a:prstGeom prst="rect">
            <a:avLst/>
          </a:prstGeom>
          <a:noFill/>
          <a:ln w="9525">
            <a:noFill/>
            <a:miter lim="800000"/>
            <a:headEnd/>
            <a:tailEnd/>
          </a:ln>
        </p:spPr>
      </p:pic>
      <p:pic>
        <p:nvPicPr>
          <p:cNvPr id="21610" name="Picture 106" descr="RD-2"/>
          <p:cNvPicPr>
            <a:picLocks noChangeAspect="1" noChangeArrowheads="1"/>
          </p:cNvPicPr>
          <p:nvPr/>
        </p:nvPicPr>
        <p:blipFill>
          <a:blip r:embed="rId11"/>
          <a:srcRect/>
          <a:stretch>
            <a:fillRect/>
          </a:stretch>
        </p:blipFill>
        <p:spPr bwMode="auto">
          <a:xfrm>
            <a:off x="4583113" y="1547813"/>
            <a:ext cx="847725" cy="2278062"/>
          </a:xfrm>
          <a:prstGeom prst="rect">
            <a:avLst/>
          </a:prstGeom>
          <a:noFill/>
          <a:ln w="9525">
            <a:noFill/>
            <a:miter lim="800000"/>
            <a:headEnd/>
            <a:tailEnd/>
          </a:ln>
        </p:spPr>
      </p:pic>
      <p:pic>
        <p:nvPicPr>
          <p:cNvPr id="21611" name="Picture 107" descr="LD-1"/>
          <p:cNvPicPr>
            <a:picLocks noChangeAspect="1" noChangeArrowheads="1"/>
          </p:cNvPicPr>
          <p:nvPr/>
        </p:nvPicPr>
        <p:blipFill>
          <a:blip r:embed="rId12"/>
          <a:srcRect/>
          <a:stretch>
            <a:fillRect/>
          </a:stretch>
        </p:blipFill>
        <p:spPr bwMode="auto">
          <a:xfrm>
            <a:off x="3641725" y="1555750"/>
            <a:ext cx="889000" cy="2274888"/>
          </a:xfrm>
          <a:prstGeom prst="rect">
            <a:avLst/>
          </a:prstGeom>
          <a:noFill/>
          <a:ln w="9525">
            <a:noFill/>
            <a:miter lim="800000"/>
            <a:headEnd/>
            <a:tailEnd/>
          </a:ln>
        </p:spPr>
      </p:pic>
      <p:pic>
        <p:nvPicPr>
          <p:cNvPr id="21612" name="Picture 108" descr="RD-1"/>
          <p:cNvPicPr>
            <a:picLocks noChangeAspect="1" noChangeArrowheads="1"/>
          </p:cNvPicPr>
          <p:nvPr/>
        </p:nvPicPr>
        <p:blipFill>
          <a:blip r:embed="rId13"/>
          <a:srcRect/>
          <a:stretch>
            <a:fillRect/>
          </a:stretch>
        </p:blipFill>
        <p:spPr bwMode="auto">
          <a:xfrm>
            <a:off x="4532313" y="1549400"/>
            <a:ext cx="898525" cy="2276475"/>
          </a:xfrm>
          <a:prstGeom prst="rect">
            <a:avLst/>
          </a:prstGeom>
          <a:noFill/>
          <a:ln w="9525">
            <a:noFill/>
            <a:miter lim="800000"/>
            <a:headEnd/>
            <a:tailEnd/>
          </a:ln>
        </p:spPr>
      </p:pic>
      <p:pic>
        <p:nvPicPr>
          <p:cNvPr id="21613" name="Picture 109" descr="LD-3"/>
          <p:cNvPicPr>
            <a:picLocks noChangeAspect="1" noChangeArrowheads="1"/>
          </p:cNvPicPr>
          <p:nvPr/>
        </p:nvPicPr>
        <p:blipFill>
          <a:blip r:embed="rId14"/>
          <a:srcRect/>
          <a:stretch>
            <a:fillRect/>
          </a:stretch>
        </p:blipFill>
        <p:spPr bwMode="auto">
          <a:xfrm>
            <a:off x="3641725" y="1554163"/>
            <a:ext cx="714375" cy="2276475"/>
          </a:xfrm>
          <a:prstGeom prst="rect">
            <a:avLst/>
          </a:prstGeom>
          <a:noFill/>
          <a:ln w="9525">
            <a:noFill/>
            <a:miter lim="800000"/>
            <a:headEnd/>
            <a:tailEnd/>
          </a:ln>
        </p:spPr>
      </p:pic>
      <p:pic>
        <p:nvPicPr>
          <p:cNvPr id="21614" name="Picture 110" descr="RD-3"/>
          <p:cNvPicPr>
            <a:picLocks noChangeAspect="1" noChangeArrowheads="1"/>
          </p:cNvPicPr>
          <p:nvPr/>
        </p:nvPicPr>
        <p:blipFill>
          <a:blip r:embed="rId15"/>
          <a:srcRect/>
          <a:stretch>
            <a:fillRect/>
          </a:stretch>
        </p:blipFill>
        <p:spPr bwMode="auto">
          <a:xfrm>
            <a:off x="4694238" y="1546225"/>
            <a:ext cx="736600" cy="2279650"/>
          </a:xfrm>
          <a:prstGeom prst="rect">
            <a:avLst/>
          </a:prstGeom>
          <a:noFill/>
          <a:ln w="9525">
            <a:noFill/>
            <a:miter lim="800000"/>
            <a:headEnd/>
            <a:tailEnd/>
          </a:ln>
        </p:spPr>
      </p:pic>
      <p:pic>
        <p:nvPicPr>
          <p:cNvPr id="21615" name="Picture 111" descr="LD-4"/>
          <p:cNvPicPr>
            <a:picLocks noChangeAspect="1" noChangeArrowheads="1"/>
          </p:cNvPicPr>
          <p:nvPr/>
        </p:nvPicPr>
        <p:blipFill>
          <a:blip r:embed="rId16"/>
          <a:srcRect/>
          <a:stretch>
            <a:fillRect/>
          </a:stretch>
        </p:blipFill>
        <p:spPr bwMode="auto">
          <a:xfrm>
            <a:off x="3641725" y="1549400"/>
            <a:ext cx="403225" cy="2281238"/>
          </a:xfrm>
          <a:prstGeom prst="rect">
            <a:avLst/>
          </a:prstGeom>
          <a:noFill/>
          <a:ln w="9525">
            <a:noFill/>
            <a:miter lim="800000"/>
            <a:headEnd/>
            <a:tailEnd/>
          </a:ln>
        </p:spPr>
      </p:pic>
      <p:pic>
        <p:nvPicPr>
          <p:cNvPr id="21616" name="Picture 112" descr="RD-4"/>
          <p:cNvPicPr>
            <a:picLocks noChangeAspect="1" noChangeArrowheads="1"/>
          </p:cNvPicPr>
          <p:nvPr/>
        </p:nvPicPr>
        <p:blipFill>
          <a:blip r:embed="rId17"/>
          <a:srcRect/>
          <a:stretch>
            <a:fillRect/>
          </a:stretch>
        </p:blipFill>
        <p:spPr bwMode="auto">
          <a:xfrm>
            <a:off x="4933950" y="1552575"/>
            <a:ext cx="496888" cy="2273300"/>
          </a:xfrm>
          <a:prstGeom prst="rect">
            <a:avLst/>
          </a:prstGeom>
          <a:noFill/>
          <a:ln w="9525">
            <a:noFill/>
            <a:miter lim="800000"/>
            <a:headEnd/>
            <a:tailEnd/>
          </a:ln>
        </p:spPr>
      </p:pic>
      <p:pic>
        <p:nvPicPr>
          <p:cNvPr id="21617" name="Picture 113" descr="LD-5"/>
          <p:cNvPicPr>
            <a:picLocks noChangeAspect="1" noChangeArrowheads="1"/>
          </p:cNvPicPr>
          <p:nvPr/>
        </p:nvPicPr>
        <p:blipFill>
          <a:blip r:embed="rId18"/>
          <a:srcRect/>
          <a:stretch>
            <a:fillRect/>
          </a:stretch>
        </p:blipFill>
        <p:spPr bwMode="auto">
          <a:xfrm>
            <a:off x="3641725" y="1563688"/>
            <a:ext cx="263525" cy="2266950"/>
          </a:xfrm>
          <a:prstGeom prst="rect">
            <a:avLst/>
          </a:prstGeom>
          <a:noFill/>
          <a:ln w="9525">
            <a:noFill/>
            <a:miter lim="800000"/>
            <a:headEnd/>
            <a:tailEnd/>
          </a:ln>
        </p:spPr>
      </p:pic>
      <p:pic>
        <p:nvPicPr>
          <p:cNvPr id="21618" name="Picture 114" descr="RD-5"/>
          <p:cNvPicPr>
            <a:picLocks noChangeAspect="1" noChangeArrowheads="1"/>
          </p:cNvPicPr>
          <p:nvPr/>
        </p:nvPicPr>
        <p:blipFill>
          <a:blip r:embed="rId19"/>
          <a:srcRect/>
          <a:stretch>
            <a:fillRect/>
          </a:stretch>
        </p:blipFill>
        <p:spPr bwMode="auto">
          <a:xfrm>
            <a:off x="5181600" y="1546225"/>
            <a:ext cx="249238" cy="2279650"/>
          </a:xfrm>
          <a:prstGeom prst="rect">
            <a:avLst/>
          </a:prstGeom>
          <a:noFill/>
          <a:ln w="9525">
            <a:noFill/>
            <a:miter lim="800000"/>
            <a:headEnd/>
            <a:tailEnd/>
          </a:ln>
        </p:spPr>
      </p:pic>
      <p:pic>
        <p:nvPicPr>
          <p:cNvPr id="9249" name="Picture 115" descr="Ocean-back"/>
          <p:cNvPicPr>
            <a:picLocks noChangeAspect="1" noChangeArrowheads="1"/>
          </p:cNvPicPr>
          <p:nvPr/>
        </p:nvPicPr>
        <p:blipFill>
          <a:blip r:embed="rId9"/>
          <a:srcRect/>
          <a:stretch>
            <a:fillRect/>
          </a:stretch>
        </p:blipFill>
        <p:spPr bwMode="auto">
          <a:xfrm>
            <a:off x="457200" y="1420813"/>
            <a:ext cx="1900238" cy="2546350"/>
          </a:xfrm>
          <a:prstGeom prst="rect">
            <a:avLst/>
          </a:prstGeom>
          <a:noFill/>
          <a:ln w="9525">
            <a:noFill/>
            <a:miter lim="800000"/>
            <a:headEnd/>
            <a:tailEnd/>
          </a:ln>
        </p:spPr>
      </p:pic>
      <p:pic>
        <p:nvPicPr>
          <p:cNvPr id="21620" name="Picture 116" descr="LD-2"/>
          <p:cNvPicPr>
            <a:picLocks noChangeAspect="1" noChangeArrowheads="1"/>
          </p:cNvPicPr>
          <p:nvPr/>
        </p:nvPicPr>
        <p:blipFill>
          <a:blip r:embed="rId10"/>
          <a:srcRect/>
          <a:stretch>
            <a:fillRect/>
          </a:stretch>
        </p:blipFill>
        <p:spPr bwMode="auto">
          <a:xfrm>
            <a:off x="517525" y="1552575"/>
            <a:ext cx="863600" cy="2278063"/>
          </a:xfrm>
          <a:prstGeom prst="rect">
            <a:avLst/>
          </a:prstGeom>
          <a:noFill/>
          <a:ln w="9525">
            <a:noFill/>
            <a:miter lim="800000"/>
            <a:headEnd/>
            <a:tailEnd/>
          </a:ln>
        </p:spPr>
      </p:pic>
      <p:pic>
        <p:nvPicPr>
          <p:cNvPr id="21621" name="Picture 117" descr="RD-2"/>
          <p:cNvPicPr>
            <a:picLocks noChangeAspect="1" noChangeArrowheads="1"/>
          </p:cNvPicPr>
          <p:nvPr/>
        </p:nvPicPr>
        <p:blipFill>
          <a:blip r:embed="rId11"/>
          <a:srcRect/>
          <a:stretch>
            <a:fillRect/>
          </a:stretch>
        </p:blipFill>
        <p:spPr bwMode="auto">
          <a:xfrm>
            <a:off x="1458913" y="1547813"/>
            <a:ext cx="847725" cy="2278062"/>
          </a:xfrm>
          <a:prstGeom prst="rect">
            <a:avLst/>
          </a:prstGeom>
          <a:noFill/>
          <a:ln w="9525">
            <a:noFill/>
            <a:miter lim="800000"/>
            <a:headEnd/>
            <a:tailEnd/>
          </a:ln>
        </p:spPr>
      </p:pic>
      <p:pic>
        <p:nvPicPr>
          <p:cNvPr id="21622" name="Picture 118" descr="LD-1"/>
          <p:cNvPicPr>
            <a:picLocks noChangeAspect="1" noChangeArrowheads="1"/>
          </p:cNvPicPr>
          <p:nvPr/>
        </p:nvPicPr>
        <p:blipFill>
          <a:blip r:embed="rId12"/>
          <a:srcRect/>
          <a:stretch>
            <a:fillRect/>
          </a:stretch>
        </p:blipFill>
        <p:spPr bwMode="auto">
          <a:xfrm>
            <a:off x="517525" y="1555750"/>
            <a:ext cx="889000" cy="2274888"/>
          </a:xfrm>
          <a:prstGeom prst="rect">
            <a:avLst/>
          </a:prstGeom>
          <a:noFill/>
          <a:ln w="9525">
            <a:noFill/>
            <a:miter lim="800000"/>
            <a:headEnd/>
            <a:tailEnd/>
          </a:ln>
        </p:spPr>
      </p:pic>
      <p:pic>
        <p:nvPicPr>
          <p:cNvPr id="21623" name="Picture 119" descr="RD-1"/>
          <p:cNvPicPr>
            <a:picLocks noChangeAspect="1" noChangeArrowheads="1"/>
          </p:cNvPicPr>
          <p:nvPr/>
        </p:nvPicPr>
        <p:blipFill>
          <a:blip r:embed="rId13"/>
          <a:srcRect/>
          <a:stretch>
            <a:fillRect/>
          </a:stretch>
        </p:blipFill>
        <p:spPr bwMode="auto">
          <a:xfrm>
            <a:off x="1408113" y="1549400"/>
            <a:ext cx="898525" cy="2276475"/>
          </a:xfrm>
          <a:prstGeom prst="rect">
            <a:avLst/>
          </a:prstGeom>
          <a:noFill/>
          <a:ln w="9525">
            <a:noFill/>
            <a:miter lim="800000"/>
            <a:headEnd/>
            <a:tailEnd/>
          </a:ln>
        </p:spPr>
      </p:pic>
      <p:pic>
        <p:nvPicPr>
          <p:cNvPr id="21624" name="Picture 120" descr="LD-3"/>
          <p:cNvPicPr>
            <a:picLocks noChangeAspect="1" noChangeArrowheads="1"/>
          </p:cNvPicPr>
          <p:nvPr/>
        </p:nvPicPr>
        <p:blipFill>
          <a:blip r:embed="rId14"/>
          <a:srcRect/>
          <a:stretch>
            <a:fillRect/>
          </a:stretch>
        </p:blipFill>
        <p:spPr bwMode="auto">
          <a:xfrm>
            <a:off x="517525" y="1554163"/>
            <a:ext cx="714375" cy="2276475"/>
          </a:xfrm>
          <a:prstGeom prst="rect">
            <a:avLst/>
          </a:prstGeom>
          <a:noFill/>
          <a:ln w="9525">
            <a:noFill/>
            <a:miter lim="800000"/>
            <a:headEnd/>
            <a:tailEnd/>
          </a:ln>
        </p:spPr>
      </p:pic>
      <p:pic>
        <p:nvPicPr>
          <p:cNvPr id="21625" name="Picture 121" descr="RD-3"/>
          <p:cNvPicPr>
            <a:picLocks noChangeAspect="1" noChangeArrowheads="1"/>
          </p:cNvPicPr>
          <p:nvPr/>
        </p:nvPicPr>
        <p:blipFill>
          <a:blip r:embed="rId15"/>
          <a:srcRect/>
          <a:stretch>
            <a:fillRect/>
          </a:stretch>
        </p:blipFill>
        <p:spPr bwMode="auto">
          <a:xfrm>
            <a:off x="1570038" y="1546225"/>
            <a:ext cx="736600" cy="2279650"/>
          </a:xfrm>
          <a:prstGeom prst="rect">
            <a:avLst/>
          </a:prstGeom>
          <a:noFill/>
          <a:ln w="9525">
            <a:noFill/>
            <a:miter lim="800000"/>
            <a:headEnd/>
            <a:tailEnd/>
          </a:ln>
        </p:spPr>
      </p:pic>
      <p:pic>
        <p:nvPicPr>
          <p:cNvPr id="21626" name="Picture 122" descr="LD-4"/>
          <p:cNvPicPr>
            <a:picLocks noChangeAspect="1" noChangeArrowheads="1"/>
          </p:cNvPicPr>
          <p:nvPr/>
        </p:nvPicPr>
        <p:blipFill>
          <a:blip r:embed="rId16"/>
          <a:srcRect/>
          <a:stretch>
            <a:fillRect/>
          </a:stretch>
        </p:blipFill>
        <p:spPr bwMode="auto">
          <a:xfrm>
            <a:off x="517525" y="1549400"/>
            <a:ext cx="403225" cy="2281238"/>
          </a:xfrm>
          <a:prstGeom prst="rect">
            <a:avLst/>
          </a:prstGeom>
          <a:noFill/>
          <a:ln w="9525">
            <a:noFill/>
            <a:miter lim="800000"/>
            <a:headEnd/>
            <a:tailEnd/>
          </a:ln>
        </p:spPr>
      </p:pic>
      <p:pic>
        <p:nvPicPr>
          <p:cNvPr id="21627" name="Picture 123" descr="RD-4"/>
          <p:cNvPicPr>
            <a:picLocks noChangeAspect="1" noChangeArrowheads="1"/>
          </p:cNvPicPr>
          <p:nvPr/>
        </p:nvPicPr>
        <p:blipFill>
          <a:blip r:embed="rId17"/>
          <a:srcRect/>
          <a:stretch>
            <a:fillRect/>
          </a:stretch>
        </p:blipFill>
        <p:spPr bwMode="auto">
          <a:xfrm>
            <a:off x="1809750" y="1552575"/>
            <a:ext cx="496888" cy="2273300"/>
          </a:xfrm>
          <a:prstGeom prst="rect">
            <a:avLst/>
          </a:prstGeom>
          <a:noFill/>
          <a:ln w="9525">
            <a:noFill/>
            <a:miter lim="800000"/>
            <a:headEnd/>
            <a:tailEnd/>
          </a:ln>
        </p:spPr>
      </p:pic>
      <p:pic>
        <p:nvPicPr>
          <p:cNvPr id="21628" name="Picture 124" descr="LD-5"/>
          <p:cNvPicPr>
            <a:picLocks noChangeAspect="1" noChangeArrowheads="1"/>
          </p:cNvPicPr>
          <p:nvPr/>
        </p:nvPicPr>
        <p:blipFill>
          <a:blip r:embed="rId18"/>
          <a:srcRect/>
          <a:stretch>
            <a:fillRect/>
          </a:stretch>
        </p:blipFill>
        <p:spPr bwMode="auto">
          <a:xfrm>
            <a:off x="517525" y="1563688"/>
            <a:ext cx="263525" cy="2266950"/>
          </a:xfrm>
          <a:prstGeom prst="rect">
            <a:avLst/>
          </a:prstGeom>
          <a:noFill/>
          <a:ln w="9525">
            <a:noFill/>
            <a:miter lim="800000"/>
            <a:headEnd/>
            <a:tailEnd/>
          </a:ln>
        </p:spPr>
      </p:pic>
      <p:pic>
        <p:nvPicPr>
          <p:cNvPr id="21629" name="Picture 125" descr="RD-5"/>
          <p:cNvPicPr>
            <a:picLocks noChangeAspect="1" noChangeArrowheads="1"/>
          </p:cNvPicPr>
          <p:nvPr/>
        </p:nvPicPr>
        <p:blipFill>
          <a:blip r:embed="rId19"/>
          <a:srcRect/>
          <a:stretch>
            <a:fillRect/>
          </a:stretch>
        </p:blipFill>
        <p:spPr bwMode="auto">
          <a:xfrm>
            <a:off x="2057400" y="1546225"/>
            <a:ext cx="249238" cy="2279650"/>
          </a:xfrm>
          <a:prstGeom prst="rect">
            <a:avLst/>
          </a:prstGeom>
          <a:noFill/>
          <a:ln w="9525">
            <a:noFill/>
            <a:miter lim="800000"/>
            <a:headEnd/>
            <a:tailEnd/>
          </a:ln>
        </p:spPr>
      </p:pic>
      <p:sp>
        <p:nvSpPr>
          <p:cNvPr id="55" name="Shape 54"/>
          <p:cNvSpPr txBox="1">
            <a:spLocks noChangeArrowheads="1"/>
          </p:cNvSpPr>
          <p:nvPr/>
        </p:nvSpPr>
        <p:spPr bwMode="auto">
          <a:xfrm>
            <a:off x="317500" y="4137025"/>
            <a:ext cx="2290763" cy="563563"/>
          </a:xfrm>
          <a:prstGeom prst="rect">
            <a:avLst/>
          </a:prstGeom>
          <a:noFill/>
          <a:ln w="9525">
            <a:noFill/>
            <a:miter lim="800000"/>
            <a:headEnd/>
            <a:tailEnd/>
          </a:ln>
          <a:effectLst/>
        </p:spPr>
        <p:txBody>
          <a:bodyPr>
            <a:spAutoFit/>
          </a:bodyPr>
          <a:lstStyle/>
          <a:p>
            <a:pPr marL="273050" lvl="1" indent="-271463" defTabSz="274638">
              <a:lnSpc>
                <a:spcPct val="85000"/>
              </a:lnSpc>
              <a:spcBef>
                <a:spcPct val="20000"/>
              </a:spcBef>
              <a:buClr>
                <a:schemeClr val="tx2"/>
              </a:buClr>
              <a:defRPr/>
            </a:pPr>
            <a:r>
              <a:rPr lang="en-US" sz="3600" kern="0" dirty="0" err="1" smtClean="0">
                <a:effectLst>
                  <a:outerShdw blurRad="38100" dist="38100" dir="2700000" algn="tl">
                    <a:srgbClr val="000000">
                      <a:alpha val="43137"/>
                    </a:srgbClr>
                  </a:outerShdw>
                </a:effectLst>
                <a:latin typeface="+mn-lt"/>
                <a:cs typeface="+mn-cs"/>
              </a:rPr>
              <a:t>Educação</a:t>
            </a:r>
            <a:endParaRPr lang="en-US" sz="3600" kern="0" dirty="0">
              <a:effectLst>
                <a:outerShdw blurRad="38100" dist="38100" dir="2700000" algn="tl">
                  <a:srgbClr val="000000">
                    <a:alpha val="43137"/>
                  </a:srgbClr>
                </a:outerShdw>
              </a:effectLst>
              <a:latin typeface="+mn-lt"/>
              <a:cs typeface="+mn-cs"/>
            </a:endParaRPr>
          </a:p>
        </p:txBody>
      </p:sp>
      <p:sp>
        <p:nvSpPr>
          <p:cNvPr id="57" name="Rectangle 56"/>
          <p:cNvSpPr>
            <a:spLocks noChangeArrowheads="1"/>
          </p:cNvSpPr>
          <p:nvPr/>
        </p:nvSpPr>
        <p:spPr bwMode="auto">
          <a:xfrm>
            <a:off x="3386138" y="4137025"/>
            <a:ext cx="2481262" cy="555625"/>
          </a:xfrm>
          <a:prstGeom prst="rect">
            <a:avLst/>
          </a:prstGeom>
          <a:noFill/>
          <a:ln w="9525" cap="flat" cmpd="sng" algn="ctr">
            <a:noFill/>
            <a:prstDash val="solid"/>
            <a:miter lim="800000"/>
            <a:headEnd type="none" w="med" len="med"/>
            <a:tailEnd type="none" w="med" len="med"/>
          </a:ln>
          <a:effectLst/>
        </p:spPr>
        <p:txBody>
          <a:bodyPr lIns="84157" tIns="42079" rIns="84157" bIns="42079">
            <a:spAutoFit/>
          </a:bodyPr>
          <a:lstStyle/>
          <a:p>
            <a:pPr marL="273050" lvl="1" indent="-271463" algn="ctr" defTabSz="274638">
              <a:lnSpc>
                <a:spcPct val="85000"/>
              </a:lnSpc>
              <a:spcBef>
                <a:spcPct val="20000"/>
              </a:spcBef>
              <a:buClr>
                <a:schemeClr val="tx2"/>
              </a:buClr>
              <a:defRPr/>
            </a:pPr>
            <a:r>
              <a:rPr lang="en-US" sz="3600" dirty="0" err="1" smtClean="0">
                <a:effectLst>
                  <a:outerShdw blurRad="38100" dist="38100" dir="2700000" algn="tl">
                    <a:srgbClr val="000000"/>
                  </a:outerShdw>
                </a:effectLst>
                <a:cs typeface="+mn-cs"/>
              </a:rPr>
              <a:t>Recursos</a:t>
            </a:r>
            <a:endParaRPr lang="en-US" sz="3600" dirty="0">
              <a:effectLst>
                <a:outerShdw blurRad="38100" dist="38100" dir="2700000" algn="tl">
                  <a:srgbClr val="000000"/>
                </a:outerShdw>
              </a:effectLst>
              <a:cs typeface="+mn-cs"/>
            </a:endParaRPr>
          </a:p>
        </p:txBody>
      </p:sp>
      <p:sp>
        <p:nvSpPr>
          <p:cNvPr id="58" name="Rectangle 57"/>
          <p:cNvSpPr>
            <a:spLocks noChangeArrowheads="1"/>
          </p:cNvSpPr>
          <p:nvPr/>
        </p:nvSpPr>
        <p:spPr bwMode="auto">
          <a:xfrm>
            <a:off x="6303673" y="4117975"/>
            <a:ext cx="2798762" cy="555878"/>
          </a:xfrm>
          <a:prstGeom prst="rect">
            <a:avLst/>
          </a:prstGeom>
          <a:noFill/>
          <a:ln w="9525" cap="flat" cmpd="sng" algn="ctr">
            <a:noFill/>
            <a:prstDash val="solid"/>
            <a:miter lim="800000"/>
            <a:headEnd type="none" w="med" len="med"/>
            <a:tailEnd type="none" w="med" len="med"/>
          </a:ln>
          <a:effectLst/>
        </p:spPr>
        <p:txBody>
          <a:bodyPr wrap="square" lIns="84157" tIns="42079" rIns="84157" bIns="42079">
            <a:spAutoFit/>
          </a:bodyPr>
          <a:lstStyle/>
          <a:p>
            <a:pPr marL="273050" lvl="1" indent="-271463" defTabSz="274638">
              <a:lnSpc>
                <a:spcPct val="85000"/>
              </a:lnSpc>
              <a:spcBef>
                <a:spcPct val="20000"/>
              </a:spcBef>
              <a:buClr>
                <a:schemeClr val="tx2"/>
              </a:buClr>
              <a:defRPr/>
            </a:pPr>
            <a:r>
              <a:rPr lang="en-US" sz="3600" dirty="0" err="1" smtClean="0">
                <a:effectLst>
                  <a:outerShdw blurRad="38100" dist="38100" dir="2700000" algn="tl">
                    <a:srgbClr val="000000"/>
                  </a:outerShdw>
                </a:effectLst>
                <a:cs typeface="+mn-cs"/>
              </a:rPr>
              <a:t>Comunidade</a:t>
            </a:r>
            <a:endParaRPr lang="en-US" sz="3600" dirty="0">
              <a:effectLst>
                <a:outerShdw blurRad="38100" dist="38100" dir="2700000" algn="tl">
                  <a:srgbClr val="000000"/>
                </a:outerShdw>
              </a:effectLs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20"/>
                                        </p:tgtEl>
                                        <p:attrNameLst>
                                          <p:attrName>style.visibility</p:attrName>
                                        </p:attrNameLst>
                                      </p:cBhvr>
                                      <p:to>
                                        <p:strVal val="visible"/>
                                      </p:to>
                                    </p:set>
                                    <p:animEffect transition="in" filter="fade">
                                      <p:cBhvr>
                                        <p:cTn id="7" dur="200"/>
                                        <p:tgtEl>
                                          <p:spTgt spid="21620"/>
                                        </p:tgtEl>
                                      </p:cBhvr>
                                    </p:animEffect>
                                  </p:childTnLst>
                                </p:cTn>
                              </p:par>
                              <p:par>
                                <p:cTn id="8" presetID="10" presetClass="entr" presetSubtype="0" fill="hold" nodeType="withEffect">
                                  <p:stCondLst>
                                    <p:cond delay="0"/>
                                  </p:stCondLst>
                                  <p:childTnLst>
                                    <p:set>
                                      <p:cBhvr>
                                        <p:cTn id="9" dur="1" fill="hold">
                                          <p:stCondLst>
                                            <p:cond delay="0"/>
                                          </p:stCondLst>
                                        </p:cTn>
                                        <p:tgtEl>
                                          <p:spTgt spid="21621"/>
                                        </p:tgtEl>
                                        <p:attrNameLst>
                                          <p:attrName>style.visibility</p:attrName>
                                        </p:attrNameLst>
                                      </p:cBhvr>
                                      <p:to>
                                        <p:strVal val="visible"/>
                                      </p:to>
                                    </p:set>
                                    <p:animEffect transition="in" filter="fade">
                                      <p:cBhvr>
                                        <p:cTn id="10" dur="200"/>
                                        <p:tgtEl>
                                          <p:spTgt spid="21621"/>
                                        </p:tgtEl>
                                      </p:cBhvr>
                                    </p:animEffect>
                                  </p:childTnLst>
                                </p:cTn>
                              </p:par>
                              <p:par>
                                <p:cTn id="11" presetID="10" presetClass="exit" presetSubtype="0" fill="hold" nodeType="withEffect">
                                  <p:stCondLst>
                                    <p:cond delay="200"/>
                                  </p:stCondLst>
                                  <p:childTnLst>
                                    <p:animEffect transition="out" filter="fade">
                                      <p:cBhvr>
                                        <p:cTn id="12" dur="200"/>
                                        <p:tgtEl>
                                          <p:spTgt spid="21622"/>
                                        </p:tgtEl>
                                      </p:cBhvr>
                                    </p:animEffect>
                                    <p:set>
                                      <p:cBhvr>
                                        <p:cTn id="13" dur="1" fill="hold">
                                          <p:stCondLst>
                                            <p:cond delay="199"/>
                                          </p:stCondLst>
                                        </p:cTn>
                                        <p:tgtEl>
                                          <p:spTgt spid="21622"/>
                                        </p:tgtEl>
                                        <p:attrNameLst>
                                          <p:attrName>style.visibility</p:attrName>
                                        </p:attrNameLst>
                                      </p:cBhvr>
                                      <p:to>
                                        <p:strVal val="hidden"/>
                                      </p:to>
                                    </p:set>
                                  </p:childTnLst>
                                </p:cTn>
                              </p:par>
                              <p:par>
                                <p:cTn id="14" presetID="10" presetClass="exit" presetSubtype="0" fill="hold" nodeType="withEffect">
                                  <p:stCondLst>
                                    <p:cond delay="200"/>
                                  </p:stCondLst>
                                  <p:childTnLst>
                                    <p:animEffect transition="out" filter="fade">
                                      <p:cBhvr>
                                        <p:cTn id="15" dur="200"/>
                                        <p:tgtEl>
                                          <p:spTgt spid="21623"/>
                                        </p:tgtEl>
                                      </p:cBhvr>
                                    </p:animEffect>
                                    <p:set>
                                      <p:cBhvr>
                                        <p:cTn id="16" dur="1" fill="hold">
                                          <p:stCondLst>
                                            <p:cond delay="199"/>
                                          </p:stCondLst>
                                        </p:cTn>
                                        <p:tgtEl>
                                          <p:spTgt spid="21623"/>
                                        </p:tgtEl>
                                        <p:attrNameLst>
                                          <p:attrName>style.visibility</p:attrName>
                                        </p:attrNameLst>
                                      </p:cBhvr>
                                      <p:to>
                                        <p:strVal val="hidden"/>
                                      </p:to>
                                    </p:set>
                                  </p:childTnLst>
                                </p:cTn>
                              </p:par>
                            </p:childTnLst>
                          </p:cTn>
                        </p:par>
                        <p:par>
                          <p:cTn id="17" fill="hold">
                            <p:stCondLst>
                              <p:cond delay="400"/>
                            </p:stCondLst>
                            <p:childTnLst>
                              <p:par>
                                <p:cTn id="18" presetID="10" presetClass="entr" presetSubtype="0" fill="hold" nodeType="afterEffect">
                                  <p:stCondLst>
                                    <p:cond delay="0"/>
                                  </p:stCondLst>
                                  <p:childTnLst>
                                    <p:set>
                                      <p:cBhvr>
                                        <p:cTn id="19" dur="1" fill="hold">
                                          <p:stCondLst>
                                            <p:cond delay="0"/>
                                          </p:stCondLst>
                                        </p:cTn>
                                        <p:tgtEl>
                                          <p:spTgt spid="21624"/>
                                        </p:tgtEl>
                                        <p:attrNameLst>
                                          <p:attrName>style.visibility</p:attrName>
                                        </p:attrNameLst>
                                      </p:cBhvr>
                                      <p:to>
                                        <p:strVal val="visible"/>
                                      </p:to>
                                    </p:set>
                                    <p:animEffect transition="in" filter="fade">
                                      <p:cBhvr>
                                        <p:cTn id="20" dur="200"/>
                                        <p:tgtEl>
                                          <p:spTgt spid="21624"/>
                                        </p:tgtEl>
                                      </p:cBhvr>
                                    </p:animEffect>
                                  </p:childTnLst>
                                </p:cTn>
                              </p:par>
                              <p:par>
                                <p:cTn id="21" presetID="10" presetClass="entr" presetSubtype="0" fill="hold" nodeType="withEffect">
                                  <p:stCondLst>
                                    <p:cond delay="0"/>
                                  </p:stCondLst>
                                  <p:childTnLst>
                                    <p:set>
                                      <p:cBhvr>
                                        <p:cTn id="22" dur="1" fill="hold">
                                          <p:stCondLst>
                                            <p:cond delay="0"/>
                                          </p:stCondLst>
                                        </p:cTn>
                                        <p:tgtEl>
                                          <p:spTgt spid="21625"/>
                                        </p:tgtEl>
                                        <p:attrNameLst>
                                          <p:attrName>style.visibility</p:attrName>
                                        </p:attrNameLst>
                                      </p:cBhvr>
                                      <p:to>
                                        <p:strVal val="visible"/>
                                      </p:to>
                                    </p:set>
                                    <p:animEffect transition="in" filter="fade">
                                      <p:cBhvr>
                                        <p:cTn id="23" dur="200"/>
                                        <p:tgtEl>
                                          <p:spTgt spid="21625"/>
                                        </p:tgtEl>
                                      </p:cBhvr>
                                    </p:animEffect>
                                  </p:childTnLst>
                                </p:cTn>
                              </p:par>
                              <p:par>
                                <p:cTn id="24" presetID="10" presetClass="exit" presetSubtype="0" fill="hold" nodeType="withEffect">
                                  <p:stCondLst>
                                    <p:cond delay="200"/>
                                  </p:stCondLst>
                                  <p:childTnLst>
                                    <p:animEffect transition="out" filter="fade">
                                      <p:cBhvr>
                                        <p:cTn id="25" dur="200"/>
                                        <p:tgtEl>
                                          <p:spTgt spid="21621"/>
                                        </p:tgtEl>
                                      </p:cBhvr>
                                    </p:animEffect>
                                    <p:set>
                                      <p:cBhvr>
                                        <p:cTn id="26" dur="1" fill="hold">
                                          <p:stCondLst>
                                            <p:cond delay="199"/>
                                          </p:stCondLst>
                                        </p:cTn>
                                        <p:tgtEl>
                                          <p:spTgt spid="21621"/>
                                        </p:tgtEl>
                                        <p:attrNameLst>
                                          <p:attrName>style.visibility</p:attrName>
                                        </p:attrNameLst>
                                      </p:cBhvr>
                                      <p:to>
                                        <p:strVal val="hidden"/>
                                      </p:to>
                                    </p:set>
                                  </p:childTnLst>
                                </p:cTn>
                              </p:par>
                              <p:par>
                                <p:cTn id="27" presetID="10" presetClass="exit" presetSubtype="0" fill="hold" nodeType="withEffect">
                                  <p:stCondLst>
                                    <p:cond delay="200"/>
                                  </p:stCondLst>
                                  <p:childTnLst>
                                    <p:animEffect transition="out" filter="fade">
                                      <p:cBhvr>
                                        <p:cTn id="28" dur="200"/>
                                        <p:tgtEl>
                                          <p:spTgt spid="21620"/>
                                        </p:tgtEl>
                                      </p:cBhvr>
                                    </p:animEffect>
                                    <p:set>
                                      <p:cBhvr>
                                        <p:cTn id="29" dur="1" fill="hold">
                                          <p:stCondLst>
                                            <p:cond delay="199"/>
                                          </p:stCondLst>
                                        </p:cTn>
                                        <p:tgtEl>
                                          <p:spTgt spid="21620"/>
                                        </p:tgtEl>
                                        <p:attrNameLst>
                                          <p:attrName>style.visibility</p:attrName>
                                        </p:attrNameLst>
                                      </p:cBhvr>
                                      <p:to>
                                        <p:strVal val="hidden"/>
                                      </p:to>
                                    </p:set>
                                  </p:childTnLst>
                                </p:cTn>
                              </p:par>
                            </p:childTnLst>
                          </p:cTn>
                        </p:par>
                        <p:par>
                          <p:cTn id="30" fill="hold">
                            <p:stCondLst>
                              <p:cond delay="800"/>
                            </p:stCondLst>
                            <p:childTnLst>
                              <p:par>
                                <p:cTn id="31" presetID="10" presetClass="entr" presetSubtype="0" fill="hold" nodeType="afterEffect">
                                  <p:stCondLst>
                                    <p:cond delay="0"/>
                                  </p:stCondLst>
                                  <p:childTnLst>
                                    <p:set>
                                      <p:cBhvr>
                                        <p:cTn id="32" dur="1" fill="hold">
                                          <p:stCondLst>
                                            <p:cond delay="0"/>
                                          </p:stCondLst>
                                        </p:cTn>
                                        <p:tgtEl>
                                          <p:spTgt spid="21627"/>
                                        </p:tgtEl>
                                        <p:attrNameLst>
                                          <p:attrName>style.visibility</p:attrName>
                                        </p:attrNameLst>
                                      </p:cBhvr>
                                      <p:to>
                                        <p:strVal val="visible"/>
                                      </p:to>
                                    </p:set>
                                    <p:animEffect transition="in" filter="fade">
                                      <p:cBhvr>
                                        <p:cTn id="33" dur="200"/>
                                        <p:tgtEl>
                                          <p:spTgt spid="21627"/>
                                        </p:tgtEl>
                                      </p:cBhvr>
                                    </p:animEffect>
                                  </p:childTnLst>
                                </p:cTn>
                              </p:par>
                              <p:par>
                                <p:cTn id="34" presetID="10" presetClass="entr" presetSubtype="0" fill="hold" nodeType="withEffect">
                                  <p:stCondLst>
                                    <p:cond delay="0"/>
                                  </p:stCondLst>
                                  <p:childTnLst>
                                    <p:set>
                                      <p:cBhvr>
                                        <p:cTn id="35" dur="1" fill="hold">
                                          <p:stCondLst>
                                            <p:cond delay="0"/>
                                          </p:stCondLst>
                                        </p:cTn>
                                        <p:tgtEl>
                                          <p:spTgt spid="21626"/>
                                        </p:tgtEl>
                                        <p:attrNameLst>
                                          <p:attrName>style.visibility</p:attrName>
                                        </p:attrNameLst>
                                      </p:cBhvr>
                                      <p:to>
                                        <p:strVal val="visible"/>
                                      </p:to>
                                    </p:set>
                                    <p:animEffect transition="in" filter="fade">
                                      <p:cBhvr>
                                        <p:cTn id="36" dur="200"/>
                                        <p:tgtEl>
                                          <p:spTgt spid="21626"/>
                                        </p:tgtEl>
                                      </p:cBhvr>
                                    </p:animEffect>
                                  </p:childTnLst>
                                </p:cTn>
                              </p:par>
                              <p:par>
                                <p:cTn id="37" presetID="10" presetClass="exit" presetSubtype="0" fill="hold" nodeType="withEffect">
                                  <p:stCondLst>
                                    <p:cond delay="200"/>
                                  </p:stCondLst>
                                  <p:childTnLst>
                                    <p:animEffect transition="out" filter="fade">
                                      <p:cBhvr>
                                        <p:cTn id="38" dur="200"/>
                                        <p:tgtEl>
                                          <p:spTgt spid="21625"/>
                                        </p:tgtEl>
                                      </p:cBhvr>
                                    </p:animEffect>
                                    <p:set>
                                      <p:cBhvr>
                                        <p:cTn id="39" dur="1" fill="hold">
                                          <p:stCondLst>
                                            <p:cond delay="199"/>
                                          </p:stCondLst>
                                        </p:cTn>
                                        <p:tgtEl>
                                          <p:spTgt spid="21625"/>
                                        </p:tgtEl>
                                        <p:attrNameLst>
                                          <p:attrName>style.visibility</p:attrName>
                                        </p:attrNameLst>
                                      </p:cBhvr>
                                      <p:to>
                                        <p:strVal val="hidden"/>
                                      </p:to>
                                    </p:set>
                                  </p:childTnLst>
                                </p:cTn>
                              </p:par>
                              <p:par>
                                <p:cTn id="40" presetID="10" presetClass="exit" presetSubtype="0" fill="hold" nodeType="withEffect">
                                  <p:stCondLst>
                                    <p:cond delay="200"/>
                                  </p:stCondLst>
                                  <p:childTnLst>
                                    <p:animEffect transition="out" filter="fade">
                                      <p:cBhvr>
                                        <p:cTn id="41" dur="200"/>
                                        <p:tgtEl>
                                          <p:spTgt spid="21624"/>
                                        </p:tgtEl>
                                      </p:cBhvr>
                                    </p:animEffect>
                                    <p:set>
                                      <p:cBhvr>
                                        <p:cTn id="42" dur="1" fill="hold">
                                          <p:stCondLst>
                                            <p:cond delay="199"/>
                                          </p:stCondLst>
                                        </p:cTn>
                                        <p:tgtEl>
                                          <p:spTgt spid="21624"/>
                                        </p:tgtEl>
                                        <p:attrNameLst>
                                          <p:attrName>style.visibility</p:attrName>
                                        </p:attrNameLst>
                                      </p:cBhvr>
                                      <p:to>
                                        <p:strVal val="hidden"/>
                                      </p:to>
                                    </p:set>
                                  </p:childTnLst>
                                </p:cTn>
                              </p:par>
                            </p:childTnLst>
                          </p:cTn>
                        </p:par>
                        <p:par>
                          <p:cTn id="43" fill="hold">
                            <p:stCondLst>
                              <p:cond delay="1200"/>
                            </p:stCondLst>
                            <p:childTnLst>
                              <p:par>
                                <p:cTn id="44" presetID="10" presetClass="entr" presetSubtype="0" fill="hold" nodeType="afterEffect">
                                  <p:stCondLst>
                                    <p:cond delay="0"/>
                                  </p:stCondLst>
                                  <p:childTnLst>
                                    <p:set>
                                      <p:cBhvr>
                                        <p:cTn id="45" dur="1" fill="hold">
                                          <p:stCondLst>
                                            <p:cond delay="0"/>
                                          </p:stCondLst>
                                        </p:cTn>
                                        <p:tgtEl>
                                          <p:spTgt spid="21628"/>
                                        </p:tgtEl>
                                        <p:attrNameLst>
                                          <p:attrName>style.visibility</p:attrName>
                                        </p:attrNameLst>
                                      </p:cBhvr>
                                      <p:to>
                                        <p:strVal val="visible"/>
                                      </p:to>
                                    </p:set>
                                    <p:animEffect transition="in" filter="fade">
                                      <p:cBhvr>
                                        <p:cTn id="46" dur="200"/>
                                        <p:tgtEl>
                                          <p:spTgt spid="21628"/>
                                        </p:tgtEl>
                                      </p:cBhvr>
                                    </p:animEffect>
                                  </p:childTnLst>
                                </p:cTn>
                              </p:par>
                              <p:par>
                                <p:cTn id="47" presetID="10" presetClass="entr" presetSubtype="0" fill="hold" nodeType="withEffect">
                                  <p:stCondLst>
                                    <p:cond delay="0"/>
                                  </p:stCondLst>
                                  <p:childTnLst>
                                    <p:set>
                                      <p:cBhvr>
                                        <p:cTn id="48" dur="1" fill="hold">
                                          <p:stCondLst>
                                            <p:cond delay="0"/>
                                          </p:stCondLst>
                                        </p:cTn>
                                        <p:tgtEl>
                                          <p:spTgt spid="21629"/>
                                        </p:tgtEl>
                                        <p:attrNameLst>
                                          <p:attrName>style.visibility</p:attrName>
                                        </p:attrNameLst>
                                      </p:cBhvr>
                                      <p:to>
                                        <p:strVal val="visible"/>
                                      </p:to>
                                    </p:set>
                                    <p:animEffect transition="in" filter="fade">
                                      <p:cBhvr>
                                        <p:cTn id="49" dur="200"/>
                                        <p:tgtEl>
                                          <p:spTgt spid="21629"/>
                                        </p:tgtEl>
                                      </p:cBhvr>
                                    </p:animEffect>
                                  </p:childTnLst>
                                </p:cTn>
                              </p:par>
                              <p:par>
                                <p:cTn id="50" presetID="10" presetClass="exit" presetSubtype="0" fill="hold" nodeType="withEffect">
                                  <p:stCondLst>
                                    <p:cond delay="200"/>
                                  </p:stCondLst>
                                  <p:childTnLst>
                                    <p:animEffect transition="out" filter="fade">
                                      <p:cBhvr>
                                        <p:cTn id="51" dur="200"/>
                                        <p:tgtEl>
                                          <p:spTgt spid="21627"/>
                                        </p:tgtEl>
                                      </p:cBhvr>
                                    </p:animEffect>
                                    <p:set>
                                      <p:cBhvr>
                                        <p:cTn id="52" dur="1" fill="hold">
                                          <p:stCondLst>
                                            <p:cond delay="199"/>
                                          </p:stCondLst>
                                        </p:cTn>
                                        <p:tgtEl>
                                          <p:spTgt spid="21627"/>
                                        </p:tgtEl>
                                        <p:attrNameLst>
                                          <p:attrName>style.visibility</p:attrName>
                                        </p:attrNameLst>
                                      </p:cBhvr>
                                      <p:to>
                                        <p:strVal val="hidden"/>
                                      </p:to>
                                    </p:set>
                                  </p:childTnLst>
                                </p:cTn>
                              </p:par>
                              <p:par>
                                <p:cTn id="53" presetID="10" presetClass="exit" presetSubtype="0" fill="hold" nodeType="withEffect">
                                  <p:stCondLst>
                                    <p:cond delay="200"/>
                                  </p:stCondLst>
                                  <p:childTnLst>
                                    <p:animEffect transition="out" filter="fade">
                                      <p:cBhvr>
                                        <p:cTn id="54" dur="200"/>
                                        <p:tgtEl>
                                          <p:spTgt spid="21626"/>
                                        </p:tgtEl>
                                      </p:cBhvr>
                                    </p:animEffect>
                                    <p:set>
                                      <p:cBhvr>
                                        <p:cTn id="55" dur="1" fill="hold">
                                          <p:stCondLst>
                                            <p:cond delay="199"/>
                                          </p:stCondLst>
                                        </p:cTn>
                                        <p:tgtEl>
                                          <p:spTgt spid="21626"/>
                                        </p:tgtEl>
                                        <p:attrNameLst>
                                          <p:attrName>style.visibility</p:attrName>
                                        </p:attrNameLst>
                                      </p:cBhvr>
                                      <p:to>
                                        <p:strVal val="hidden"/>
                                      </p:to>
                                    </p:set>
                                  </p:childTnLst>
                                </p:cTn>
                              </p:par>
                            </p:childTnLst>
                          </p:cTn>
                        </p:par>
                        <p:par>
                          <p:cTn id="56" fill="hold">
                            <p:stCondLst>
                              <p:cond delay="1600"/>
                            </p:stCondLst>
                            <p:childTnLst>
                              <p:par>
                                <p:cTn id="57" presetID="47" presetClass="entr" presetSubtype="0" fill="hold" grpId="0"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1000"/>
                                        <p:tgtEl>
                                          <p:spTgt spid="55"/>
                                        </p:tgtEl>
                                      </p:cBhvr>
                                    </p:animEffect>
                                    <p:anim calcmode="lin" valueType="num">
                                      <p:cBhvr>
                                        <p:cTn id="60" dur="1000" fill="hold"/>
                                        <p:tgtEl>
                                          <p:spTgt spid="55"/>
                                        </p:tgtEl>
                                        <p:attrNameLst>
                                          <p:attrName>ppt_x</p:attrName>
                                        </p:attrNameLst>
                                      </p:cBhvr>
                                      <p:tavLst>
                                        <p:tav tm="0">
                                          <p:val>
                                            <p:strVal val="#ppt_x"/>
                                          </p:val>
                                        </p:tav>
                                        <p:tav tm="100000">
                                          <p:val>
                                            <p:strVal val="#ppt_x"/>
                                          </p:val>
                                        </p:tav>
                                      </p:tavLst>
                                    </p:anim>
                                    <p:anim calcmode="lin" valueType="num">
                                      <p:cBhvr>
                                        <p:cTn id="61" dur="1000" fill="hold"/>
                                        <p:tgtEl>
                                          <p:spTgt spid="55"/>
                                        </p:tgtEl>
                                        <p:attrNameLst>
                                          <p:attrName>ppt_y</p:attrName>
                                        </p:attrNameLst>
                                      </p:cBhvr>
                                      <p:tavLst>
                                        <p:tav tm="0">
                                          <p:val>
                                            <p:strVal val="#ppt_y-.1"/>
                                          </p:val>
                                        </p:tav>
                                        <p:tav tm="100000">
                                          <p:val>
                                            <p:strVal val="#ppt_y"/>
                                          </p:val>
                                        </p:tav>
                                      </p:tavLst>
                                    </p:anim>
                                  </p:childTnLst>
                                </p:cTn>
                              </p:par>
                            </p:childTnLst>
                          </p:cTn>
                        </p:par>
                        <p:par>
                          <p:cTn id="62" fill="hold">
                            <p:stCondLst>
                              <p:cond delay="2600"/>
                            </p:stCondLst>
                            <p:childTnLst>
                              <p:par>
                                <p:cTn id="63" presetID="47" presetClass="entr" presetSubtype="0" fill="hold" grpId="0" nodeType="afterEffect">
                                  <p:stCondLst>
                                    <p:cond delay="0"/>
                                  </p:stCondLst>
                                  <p:childTnLst>
                                    <p:set>
                                      <p:cBhvr>
                                        <p:cTn id="64" dur="1" fill="hold">
                                          <p:stCondLst>
                                            <p:cond delay="0"/>
                                          </p:stCondLst>
                                        </p:cTn>
                                        <p:tgtEl>
                                          <p:spTgt spid="1163271"/>
                                        </p:tgtEl>
                                        <p:attrNameLst>
                                          <p:attrName>style.visibility</p:attrName>
                                        </p:attrNameLst>
                                      </p:cBhvr>
                                      <p:to>
                                        <p:strVal val="visible"/>
                                      </p:to>
                                    </p:set>
                                    <p:animEffect transition="in" filter="fade">
                                      <p:cBhvr>
                                        <p:cTn id="65" dur="1000"/>
                                        <p:tgtEl>
                                          <p:spTgt spid="1163271"/>
                                        </p:tgtEl>
                                      </p:cBhvr>
                                    </p:animEffect>
                                    <p:anim calcmode="lin" valueType="num">
                                      <p:cBhvr>
                                        <p:cTn id="66" dur="1000" fill="hold"/>
                                        <p:tgtEl>
                                          <p:spTgt spid="1163271"/>
                                        </p:tgtEl>
                                        <p:attrNameLst>
                                          <p:attrName>ppt_x</p:attrName>
                                        </p:attrNameLst>
                                      </p:cBhvr>
                                      <p:tavLst>
                                        <p:tav tm="0">
                                          <p:val>
                                            <p:strVal val="#ppt_x"/>
                                          </p:val>
                                        </p:tav>
                                        <p:tav tm="100000">
                                          <p:val>
                                            <p:strVal val="#ppt_x"/>
                                          </p:val>
                                        </p:tav>
                                      </p:tavLst>
                                    </p:anim>
                                    <p:anim calcmode="lin" valueType="num">
                                      <p:cBhvr>
                                        <p:cTn id="67" dur="1000" fill="hold"/>
                                        <p:tgtEl>
                                          <p:spTgt spid="116327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1609"/>
                                        </p:tgtEl>
                                        <p:attrNameLst>
                                          <p:attrName>style.visibility</p:attrName>
                                        </p:attrNameLst>
                                      </p:cBhvr>
                                      <p:to>
                                        <p:strVal val="visible"/>
                                      </p:to>
                                    </p:set>
                                    <p:animEffect transition="in" filter="fade">
                                      <p:cBhvr>
                                        <p:cTn id="72" dur="200"/>
                                        <p:tgtEl>
                                          <p:spTgt spid="21609"/>
                                        </p:tgtEl>
                                      </p:cBhvr>
                                    </p:animEffect>
                                  </p:childTnLst>
                                </p:cTn>
                              </p:par>
                              <p:par>
                                <p:cTn id="73" presetID="10" presetClass="entr" presetSubtype="0" fill="hold" nodeType="withEffect">
                                  <p:stCondLst>
                                    <p:cond delay="0"/>
                                  </p:stCondLst>
                                  <p:childTnLst>
                                    <p:set>
                                      <p:cBhvr>
                                        <p:cTn id="74" dur="1" fill="hold">
                                          <p:stCondLst>
                                            <p:cond delay="0"/>
                                          </p:stCondLst>
                                        </p:cTn>
                                        <p:tgtEl>
                                          <p:spTgt spid="21610"/>
                                        </p:tgtEl>
                                        <p:attrNameLst>
                                          <p:attrName>style.visibility</p:attrName>
                                        </p:attrNameLst>
                                      </p:cBhvr>
                                      <p:to>
                                        <p:strVal val="visible"/>
                                      </p:to>
                                    </p:set>
                                    <p:animEffect transition="in" filter="fade">
                                      <p:cBhvr>
                                        <p:cTn id="75" dur="200"/>
                                        <p:tgtEl>
                                          <p:spTgt spid="21610"/>
                                        </p:tgtEl>
                                      </p:cBhvr>
                                    </p:animEffect>
                                  </p:childTnLst>
                                </p:cTn>
                              </p:par>
                              <p:par>
                                <p:cTn id="76" presetID="10" presetClass="exit" presetSubtype="0" fill="hold" nodeType="withEffect">
                                  <p:stCondLst>
                                    <p:cond delay="200"/>
                                  </p:stCondLst>
                                  <p:childTnLst>
                                    <p:animEffect transition="out" filter="fade">
                                      <p:cBhvr>
                                        <p:cTn id="77" dur="200"/>
                                        <p:tgtEl>
                                          <p:spTgt spid="21611"/>
                                        </p:tgtEl>
                                      </p:cBhvr>
                                    </p:animEffect>
                                    <p:set>
                                      <p:cBhvr>
                                        <p:cTn id="78" dur="1" fill="hold">
                                          <p:stCondLst>
                                            <p:cond delay="199"/>
                                          </p:stCondLst>
                                        </p:cTn>
                                        <p:tgtEl>
                                          <p:spTgt spid="21611"/>
                                        </p:tgtEl>
                                        <p:attrNameLst>
                                          <p:attrName>style.visibility</p:attrName>
                                        </p:attrNameLst>
                                      </p:cBhvr>
                                      <p:to>
                                        <p:strVal val="hidden"/>
                                      </p:to>
                                    </p:set>
                                  </p:childTnLst>
                                </p:cTn>
                              </p:par>
                              <p:par>
                                <p:cTn id="79" presetID="10" presetClass="exit" presetSubtype="0" fill="hold" nodeType="withEffect">
                                  <p:stCondLst>
                                    <p:cond delay="200"/>
                                  </p:stCondLst>
                                  <p:childTnLst>
                                    <p:animEffect transition="out" filter="fade">
                                      <p:cBhvr>
                                        <p:cTn id="80" dur="200"/>
                                        <p:tgtEl>
                                          <p:spTgt spid="21612"/>
                                        </p:tgtEl>
                                      </p:cBhvr>
                                    </p:animEffect>
                                    <p:set>
                                      <p:cBhvr>
                                        <p:cTn id="81" dur="1" fill="hold">
                                          <p:stCondLst>
                                            <p:cond delay="199"/>
                                          </p:stCondLst>
                                        </p:cTn>
                                        <p:tgtEl>
                                          <p:spTgt spid="21612"/>
                                        </p:tgtEl>
                                        <p:attrNameLst>
                                          <p:attrName>style.visibility</p:attrName>
                                        </p:attrNameLst>
                                      </p:cBhvr>
                                      <p:to>
                                        <p:strVal val="hidden"/>
                                      </p:to>
                                    </p:set>
                                  </p:childTnLst>
                                </p:cTn>
                              </p:par>
                            </p:childTnLst>
                          </p:cTn>
                        </p:par>
                        <p:par>
                          <p:cTn id="82" fill="hold">
                            <p:stCondLst>
                              <p:cond delay="400"/>
                            </p:stCondLst>
                            <p:childTnLst>
                              <p:par>
                                <p:cTn id="83" presetID="10" presetClass="entr" presetSubtype="0" fill="hold" nodeType="afterEffect">
                                  <p:stCondLst>
                                    <p:cond delay="0"/>
                                  </p:stCondLst>
                                  <p:childTnLst>
                                    <p:set>
                                      <p:cBhvr>
                                        <p:cTn id="84" dur="1" fill="hold">
                                          <p:stCondLst>
                                            <p:cond delay="0"/>
                                          </p:stCondLst>
                                        </p:cTn>
                                        <p:tgtEl>
                                          <p:spTgt spid="21613"/>
                                        </p:tgtEl>
                                        <p:attrNameLst>
                                          <p:attrName>style.visibility</p:attrName>
                                        </p:attrNameLst>
                                      </p:cBhvr>
                                      <p:to>
                                        <p:strVal val="visible"/>
                                      </p:to>
                                    </p:set>
                                    <p:animEffect transition="in" filter="fade">
                                      <p:cBhvr>
                                        <p:cTn id="85" dur="200"/>
                                        <p:tgtEl>
                                          <p:spTgt spid="21613"/>
                                        </p:tgtEl>
                                      </p:cBhvr>
                                    </p:animEffect>
                                  </p:childTnLst>
                                </p:cTn>
                              </p:par>
                              <p:par>
                                <p:cTn id="86" presetID="10" presetClass="entr" presetSubtype="0" fill="hold" nodeType="withEffect">
                                  <p:stCondLst>
                                    <p:cond delay="0"/>
                                  </p:stCondLst>
                                  <p:childTnLst>
                                    <p:set>
                                      <p:cBhvr>
                                        <p:cTn id="87" dur="1" fill="hold">
                                          <p:stCondLst>
                                            <p:cond delay="0"/>
                                          </p:stCondLst>
                                        </p:cTn>
                                        <p:tgtEl>
                                          <p:spTgt spid="21614"/>
                                        </p:tgtEl>
                                        <p:attrNameLst>
                                          <p:attrName>style.visibility</p:attrName>
                                        </p:attrNameLst>
                                      </p:cBhvr>
                                      <p:to>
                                        <p:strVal val="visible"/>
                                      </p:to>
                                    </p:set>
                                    <p:animEffect transition="in" filter="fade">
                                      <p:cBhvr>
                                        <p:cTn id="88" dur="200"/>
                                        <p:tgtEl>
                                          <p:spTgt spid="21614"/>
                                        </p:tgtEl>
                                      </p:cBhvr>
                                    </p:animEffect>
                                  </p:childTnLst>
                                </p:cTn>
                              </p:par>
                              <p:par>
                                <p:cTn id="89" presetID="10" presetClass="exit" presetSubtype="0" fill="hold" nodeType="withEffect">
                                  <p:stCondLst>
                                    <p:cond delay="200"/>
                                  </p:stCondLst>
                                  <p:childTnLst>
                                    <p:animEffect transition="out" filter="fade">
                                      <p:cBhvr>
                                        <p:cTn id="90" dur="200"/>
                                        <p:tgtEl>
                                          <p:spTgt spid="21610"/>
                                        </p:tgtEl>
                                      </p:cBhvr>
                                    </p:animEffect>
                                    <p:set>
                                      <p:cBhvr>
                                        <p:cTn id="91" dur="1" fill="hold">
                                          <p:stCondLst>
                                            <p:cond delay="199"/>
                                          </p:stCondLst>
                                        </p:cTn>
                                        <p:tgtEl>
                                          <p:spTgt spid="21610"/>
                                        </p:tgtEl>
                                        <p:attrNameLst>
                                          <p:attrName>style.visibility</p:attrName>
                                        </p:attrNameLst>
                                      </p:cBhvr>
                                      <p:to>
                                        <p:strVal val="hidden"/>
                                      </p:to>
                                    </p:set>
                                  </p:childTnLst>
                                </p:cTn>
                              </p:par>
                              <p:par>
                                <p:cTn id="92" presetID="10" presetClass="exit" presetSubtype="0" fill="hold" nodeType="withEffect">
                                  <p:stCondLst>
                                    <p:cond delay="200"/>
                                  </p:stCondLst>
                                  <p:childTnLst>
                                    <p:animEffect transition="out" filter="fade">
                                      <p:cBhvr>
                                        <p:cTn id="93" dur="200"/>
                                        <p:tgtEl>
                                          <p:spTgt spid="21609"/>
                                        </p:tgtEl>
                                      </p:cBhvr>
                                    </p:animEffect>
                                    <p:set>
                                      <p:cBhvr>
                                        <p:cTn id="94" dur="1" fill="hold">
                                          <p:stCondLst>
                                            <p:cond delay="199"/>
                                          </p:stCondLst>
                                        </p:cTn>
                                        <p:tgtEl>
                                          <p:spTgt spid="21609"/>
                                        </p:tgtEl>
                                        <p:attrNameLst>
                                          <p:attrName>style.visibility</p:attrName>
                                        </p:attrNameLst>
                                      </p:cBhvr>
                                      <p:to>
                                        <p:strVal val="hidden"/>
                                      </p:to>
                                    </p:set>
                                  </p:childTnLst>
                                </p:cTn>
                              </p:par>
                            </p:childTnLst>
                          </p:cTn>
                        </p:par>
                        <p:par>
                          <p:cTn id="95" fill="hold">
                            <p:stCondLst>
                              <p:cond delay="800"/>
                            </p:stCondLst>
                            <p:childTnLst>
                              <p:par>
                                <p:cTn id="96" presetID="10" presetClass="entr" presetSubtype="0" fill="hold" nodeType="afterEffect">
                                  <p:stCondLst>
                                    <p:cond delay="0"/>
                                  </p:stCondLst>
                                  <p:childTnLst>
                                    <p:set>
                                      <p:cBhvr>
                                        <p:cTn id="97" dur="1" fill="hold">
                                          <p:stCondLst>
                                            <p:cond delay="0"/>
                                          </p:stCondLst>
                                        </p:cTn>
                                        <p:tgtEl>
                                          <p:spTgt spid="21616"/>
                                        </p:tgtEl>
                                        <p:attrNameLst>
                                          <p:attrName>style.visibility</p:attrName>
                                        </p:attrNameLst>
                                      </p:cBhvr>
                                      <p:to>
                                        <p:strVal val="visible"/>
                                      </p:to>
                                    </p:set>
                                    <p:animEffect transition="in" filter="fade">
                                      <p:cBhvr>
                                        <p:cTn id="98" dur="200"/>
                                        <p:tgtEl>
                                          <p:spTgt spid="21616"/>
                                        </p:tgtEl>
                                      </p:cBhvr>
                                    </p:animEffect>
                                  </p:childTnLst>
                                </p:cTn>
                              </p:par>
                              <p:par>
                                <p:cTn id="99" presetID="10" presetClass="entr" presetSubtype="0" fill="hold" nodeType="withEffect">
                                  <p:stCondLst>
                                    <p:cond delay="0"/>
                                  </p:stCondLst>
                                  <p:childTnLst>
                                    <p:set>
                                      <p:cBhvr>
                                        <p:cTn id="100" dur="1" fill="hold">
                                          <p:stCondLst>
                                            <p:cond delay="0"/>
                                          </p:stCondLst>
                                        </p:cTn>
                                        <p:tgtEl>
                                          <p:spTgt spid="21615"/>
                                        </p:tgtEl>
                                        <p:attrNameLst>
                                          <p:attrName>style.visibility</p:attrName>
                                        </p:attrNameLst>
                                      </p:cBhvr>
                                      <p:to>
                                        <p:strVal val="visible"/>
                                      </p:to>
                                    </p:set>
                                    <p:animEffect transition="in" filter="fade">
                                      <p:cBhvr>
                                        <p:cTn id="101" dur="200"/>
                                        <p:tgtEl>
                                          <p:spTgt spid="21615"/>
                                        </p:tgtEl>
                                      </p:cBhvr>
                                    </p:animEffect>
                                  </p:childTnLst>
                                </p:cTn>
                              </p:par>
                              <p:par>
                                <p:cTn id="102" presetID="10" presetClass="exit" presetSubtype="0" fill="hold" nodeType="withEffect">
                                  <p:stCondLst>
                                    <p:cond delay="200"/>
                                  </p:stCondLst>
                                  <p:childTnLst>
                                    <p:animEffect transition="out" filter="fade">
                                      <p:cBhvr>
                                        <p:cTn id="103" dur="200"/>
                                        <p:tgtEl>
                                          <p:spTgt spid="21614"/>
                                        </p:tgtEl>
                                      </p:cBhvr>
                                    </p:animEffect>
                                    <p:set>
                                      <p:cBhvr>
                                        <p:cTn id="104" dur="1" fill="hold">
                                          <p:stCondLst>
                                            <p:cond delay="199"/>
                                          </p:stCondLst>
                                        </p:cTn>
                                        <p:tgtEl>
                                          <p:spTgt spid="21614"/>
                                        </p:tgtEl>
                                        <p:attrNameLst>
                                          <p:attrName>style.visibility</p:attrName>
                                        </p:attrNameLst>
                                      </p:cBhvr>
                                      <p:to>
                                        <p:strVal val="hidden"/>
                                      </p:to>
                                    </p:set>
                                  </p:childTnLst>
                                </p:cTn>
                              </p:par>
                              <p:par>
                                <p:cTn id="105" presetID="10" presetClass="exit" presetSubtype="0" fill="hold" nodeType="withEffect">
                                  <p:stCondLst>
                                    <p:cond delay="200"/>
                                  </p:stCondLst>
                                  <p:childTnLst>
                                    <p:animEffect transition="out" filter="fade">
                                      <p:cBhvr>
                                        <p:cTn id="106" dur="200"/>
                                        <p:tgtEl>
                                          <p:spTgt spid="21613"/>
                                        </p:tgtEl>
                                      </p:cBhvr>
                                    </p:animEffect>
                                    <p:set>
                                      <p:cBhvr>
                                        <p:cTn id="107" dur="1" fill="hold">
                                          <p:stCondLst>
                                            <p:cond delay="199"/>
                                          </p:stCondLst>
                                        </p:cTn>
                                        <p:tgtEl>
                                          <p:spTgt spid="21613"/>
                                        </p:tgtEl>
                                        <p:attrNameLst>
                                          <p:attrName>style.visibility</p:attrName>
                                        </p:attrNameLst>
                                      </p:cBhvr>
                                      <p:to>
                                        <p:strVal val="hidden"/>
                                      </p:to>
                                    </p:set>
                                  </p:childTnLst>
                                </p:cTn>
                              </p:par>
                            </p:childTnLst>
                          </p:cTn>
                        </p:par>
                        <p:par>
                          <p:cTn id="108" fill="hold">
                            <p:stCondLst>
                              <p:cond delay="1200"/>
                            </p:stCondLst>
                            <p:childTnLst>
                              <p:par>
                                <p:cTn id="109" presetID="10" presetClass="entr" presetSubtype="0" fill="hold" nodeType="afterEffect">
                                  <p:stCondLst>
                                    <p:cond delay="0"/>
                                  </p:stCondLst>
                                  <p:childTnLst>
                                    <p:set>
                                      <p:cBhvr>
                                        <p:cTn id="110" dur="1" fill="hold">
                                          <p:stCondLst>
                                            <p:cond delay="0"/>
                                          </p:stCondLst>
                                        </p:cTn>
                                        <p:tgtEl>
                                          <p:spTgt spid="21617"/>
                                        </p:tgtEl>
                                        <p:attrNameLst>
                                          <p:attrName>style.visibility</p:attrName>
                                        </p:attrNameLst>
                                      </p:cBhvr>
                                      <p:to>
                                        <p:strVal val="visible"/>
                                      </p:to>
                                    </p:set>
                                    <p:animEffect transition="in" filter="fade">
                                      <p:cBhvr>
                                        <p:cTn id="111" dur="200"/>
                                        <p:tgtEl>
                                          <p:spTgt spid="21617"/>
                                        </p:tgtEl>
                                      </p:cBhvr>
                                    </p:animEffect>
                                  </p:childTnLst>
                                </p:cTn>
                              </p:par>
                              <p:par>
                                <p:cTn id="112" presetID="10" presetClass="entr" presetSubtype="0" fill="hold" nodeType="withEffect">
                                  <p:stCondLst>
                                    <p:cond delay="0"/>
                                  </p:stCondLst>
                                  <p:childTnLst>
                                    <p:set>
                                      <p:cBhvr>
                                        <p:cTn id="113" dur="1" fill="hold">
                                          <p:stCondLst>
                                            <p:cond delay="0"/>
                                          </p:stCondLst>
                                        </p:cTn>
                                        <p:tgtEl>
                                          <p:spTgt spid="21618"/>
                                        </p:tgtEl>
                                        <p:attrNameLst>
                                          <p:attrName>style.visibility</p:attrName>
                                        </p:attrNameLst>
                                      </p:cBhvr>
                                      <p:to>
                                        <p:strVal val="visible"/>
                                      </p:to>
                                    </p:set>
                                    <p:animEffect transition="in" filter="fade">
                                      <p:cBhvr>
                                        <p:cTn id="114" dur="200"/>
                                        <p:tgtEl>
                                          <p:spTgt spid="21618"/>
                                        </p:tgtEl>
                                      </p:cBhvr>
                                    </p:animEffect>
                                  </p:childTnLst>
                                </p:cTn>
                              </p:par>
                              <p:par>
                                <p:cTn id="115" presetID="10" presetClass="exit" presetSubtype="0" fill="hold" nodeType="withEffect">
                                  <p:stCondLst>
                                    <p:cond delay="200"/>
                                  </p:stCondLst>
                                  <p:childTnLst>
                                    <p:animEffect transition="out" filter="fade">
                                      <p:cBhvr>
                                        <p:cTn id="116" dur="200"/>
                                        <p:tgtEl>
                                          <p:spTgt spid="21616"/>
                                        </p:tgtEl>
                                      </p:cBhvr>
                                    </p:animEffect>
                                    <p:set>
                                      <p:cBhvr>
                                        <p:cTn id="117" dur="1" fill="hold">
                                          <p:stCondLst>
                                            <p:cond delay="199"/>
                                          </p:stCondLst>
                                        </p:cTn>
                                        <p:tgtEl>
                                          <p:spTgt spid="21616"/>
                                        </p:tgtEl>
                                        <p:attrNameLst>
                                          <p:attrName>style.visibility</p:attrName>
                                        </p:attrNameLst>
                                      </p:cBhvr>
                                      <p:to>
                                        <p:strVal val="hidden"/>
                                      </p:to>
                                    </p:set>
                                  </p:childTnLst>
                                </p:cTn>
                              </p:par>
                              <p:par>
                                <p:cTn id="118" presetID="10" presetClass="exit" presetSubtype="0" fill="hold" nodeType="withEffect">
                                  <p:stCondLst>
                                    <p:cond delay="200"/>
                                  </p:stCondLst>
                                  <p:childTnLst>
                                    <p:animEffect transition="out" filter="fade">
                                      <p:cBhvr>
                                        <p:cTn id="119" dur="200"/>
                                        <p:tgtEl>
                                          <p:spTgt spid="21615"/>
                                        </p:tgtEl>
                                      </p:cBhvr>
                                    </p:animEffect>
                                    <p:set>
                                      <p:cBhvr>
                                        <p:cTn id="120" dur="1" fill="hold">
                                          <p:stCondLst>
                                            <p:cond delay="199"/>
                                          </p:stCondLst>
                                        </p:cTn>
                                        <p:tgtEl>
                                          <p:spTgt spid="21615"/>
                                        </p:tgtEl>
                                        <p:attrNameLst>
                                          <p:attrName>style.visibility</p:attrName>
                                        </p:attrNameLst>
                                      </p:cBhvr>
                                      <p:to>
                                        <p:strVal val="hidden"/>
                                      </p:to>
                                    </p:set>
                                  </p:childTnLst>
                                </p:cTn>
                              </p:par>
                            </p:childTnLst>
                          </p:cTn>
                        </p:par>
                        <p:par>
                          <p:cTn id="121" fill="hold">
                            <p:stCondLst>
                              <p:cond delay="1600"/>
                            </p:stCondLst>
                            <p:childTnLst>
                              <p:par>
                                <p:cTn id="122" presetID="47" presetClass="entr" presetSubtype="0" fill="hold" grpId="0" nodeType="afterEffect">
                                  <p:stCondLst>
                                    <p:cond delay="0"/>
                                  </p:stCondLst>
                                  <p:childTnLst>
                                    <p:set>
                                      <p:cBhvr>
                                        <p:cTn id="123" dur="1" fill="hold">
                                          <p:stCondLst>
                                            <p:cond delay="0"/>
                                          </p:stCondLst>
                                        </p:cTn>
                                        <p:tgtEl>
                                          <p:spTgt spid="57"/>
                                        </p:tgtEl>
                                        <p:attrNameLst>
                                          <p:attrName>style.visibility</p:attrName>
                                        </p:attrNameLst>
                                      </p:cBhvr>
                                      <p:to>
                                        <p:strVal val="visible"/>
                                      </p:to>
                                    </p:set>
                                    <p:animEffect transition="in" filter="fade">
                                      <p:cBhvr>
                                        <p:cTn id="124" dur="1000"/>
                                        <p:tgtEl>
                                          <p:spTgt spid="57"/>
                                        </p:tgtEl>
                                      </p:cBhvr>
                                    </p:animEffect>
                                    <p:anim calcmode="lin" valueType="num">
                                      <p:cBhvr>
                                        <p:cTn id="125" dur="1000" fill="hold"/>
                                        <p:tgtEl>
                                          <p:spTgt spid="57"/>
                                        </p:tgtEl>
                                        <p:attrNameLst>
                                          <p:attrName>ppt_x</p:attrName>
                                        </p:attrNameLst>
                                      </p:cBhvr>
                                      <p:tavLst>
                                        <p:tav tm="0">
                                          <p:val>
                                            <p:strVal val="#ppt_x"/>
                                          </p:val>
                                        </p:tav>
                                        <p:tav tm="100000">
                                          <p:val>
                                            <p:strVal val="#ppt_x"/>
                                          </p:val>
                                        </p:tav>
                                      </p:tavLst>
                                    </p:anim>
                                    <p:anim calcmode="lin" valueType="num">
                                      <p:cBhvr>
                                        <p:cTn id="126" dur="1000" fill="hold"/>
                                        <p:tgtEl>
                                          <p:spTgt spid="57"/>
                                        </p:tgtEl>
                                        <p:attrNameLst>
                                          <p:attrName>ppt_y</p:attrName>
                                        </p:attrNameLst>
                                      </p:cBhvr>
                                      <p:tavLst>
                                        <p:tav tm="0">
                                          <p:val>
                                            <p:strVal val="#ppt_y-.1"/>
                                          </p:val>
                                        </p:tav>
                                        <p:tav tm="100000">
                                          <p:val>
                                            <p:strVal val="#ppt_y"/>
                                          </p:val>
                                        </p:tav>
                                      </p:tavLst>
                                    </p:anim>
                                  </p:childTnLst>
                                </p:cTn>
                              </p:par>
                            </p:childTnLst>
                          </p:cTn>
                        </p:par>
                        <p:par>
                          <p:cTn id="127" fill="hold">
                            <p:stCondLst>
                              <p:cond delay="2600"/>
                            </p:stCondLst>
                            <p:childTnLst>
                              <p:par>
                                <p:cTn id="128" presetID="47" presetClass="entr" presetSubtype="0" fill="hold" grpId="0" nodeType="afterEffect">
                                  <p:stCondLst>
                                    <p:cond delay="0"/>
                                  </p:stCondLst>
                                  <p:childTnLst>
                                    <p:set>
                                      <p:cBhvr>
                                        <p:cTn id="129" dur="1" fill="hold">
                                          <p:stCondLst>
                                            <p:cond delay="0"/>
                                          </p:stCondLst>
                                        </p:cTn>
                                        <p:tgtEl>
                                          <p:spTgt spid="1163273"/>
                                        </p:tgtEl>
                                        <p:attrNameLst>
                                          <p:attrName>style.visibility</p:attrName>
                                        </p:attrNameLst>
                                      </p:cBhvr>
                                      <p:to>
                                        <p:strVal val="visible"/>
                                      </p:to>
                                    </p:set>
                                    <p:animEffect transition="in" filter="fade">
                                      <p:cBhvr>
                                        <p:cTn id="130" dur="1000"/>
                                        <p:tgtEl>
                                          <p:spTgt spid="1163273"/>
                                        </p:tgtEl>
                                      </p:cBhvr>
                                    </p:animEffect>
                                    <p:anim calcmode="lin" valueType="num">
                                      <p:cBhvr>
                                        <p:cTn id="131" dur="1000" fill="hold"/>
                                        <p:tgtEl>
                                          <p:spTgt spid="1163273"/>
                                        </p:tgtEl>
                                        <p:attrNameLst>
                                          <p:attrName>ppt_x</p:attrName>
                                        </p:attrNameLst>
                                      </p:cBhvr>
                                      <p:tavLst>
                                        <p:tav tm="0">
                                          <p:val>
                                            <p:strVal val="#ppt_x"/>
                                          </p:val>
                                        </p:tav>
                                        <p:tav tm="100000">
                                          <p:val>
                                            <p:strVal val="#ppt_x"/>
                                          </p:val>
                                        </p:tav>
                                      </p:tavLst>
                                    </p:anim>
                                    <p:anim calcmode="lin" valueType="num">
                                      <p:cBhvr>
                                        <p:cTn id="132" dur="1000" fill="hold"/>
                                        <p:tgtEl>
                                          <p:spTgt spid="1163273"/>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21583"/>
                                        </p:tgtEl>
                                        <p:attrNameLst>
                                          <p:attrName>style.visibility</p:attrName>
                                        </p:attrNameLst>
                                      </p:cBhvr>
                                      <p:to>
                                        <p:strVal val="visible"/>
                                      </p:to>
                                    </p:set>
                                    <p:animEffect transition="in" filter="fade">
                                      <p:cBhvr>
                                        <p:cTn id="137" dur="200"/>
                                        <p:tgtEl>
                                          <p:spTgt spid="21583"/>
                                        </p:tgtEl>
                                      </p:cBhvr>
                                    </p:animEffect>
                                  </p:childTnLst>
                                </p:cTn>
                              </p:par>
                              <p:par>
                                <p:cTn id="138" presetID="10" presetClass="entr" presetSubtype="0" fill="hold" nodeType="withEffect">
                                  <p:stCondLst>
                                    <p:cond delay="0"/>
                                  </p:stCondLst>
                                  <p:childTnLst>
                                    <p:set>
                                      <p:cBhvr>
                                        <p:cTn id="139" dur="1" fill="hold">
                                          <p:stCondLst>
                                            <p:cond delay="0"/>
                                          </p:stCondLst>
                                        </p:cTn>
                                        <p:tgtEl>
                                          <p:spTgt spid="21584"/>
                                        </p:tgtEl>
                                        <p:attrNameLst>
                                          <p:attrName>style.visibility</p:attrName>
                                        </p:attrNameLst>
                                      </p:cBhvr>
                                      <p:to>
                                        <p:strVal val="visible"/>
                                      </p:to>
                                    </p:set>
                                    <p:animEffect transition="in" filter="fade">
                                      <p:cBhvr>
                                        <p:cTn id="140" dur="200"/>
                                        <p:tgtEl>
                                          <p:spTgt spid="21584"/>
                                        </p:tgtEl>
                                      </p:cBhvr>
                                    </p:animEffect>
                                  </p:childTnLst>
                                </p:cTn>
                              </p:par>
                              <p:par>
                                <p:cTn id="141" presetID="10" presetClass="exit" presetSubtype="0" fill="hold" nodeType="withEffect">
                                  <p:stCondLst>
                                    <p:cond delay="200"/>
                                  </p:stCondLst>
                                  <p:childTnLst>
                                    <p:animEffect transition="out" filter="fade">
                                      <p:cBhvr>
                                        <p:cTn id="142" dur="200"/>
                                        <p:tgtEl>
                                          <p:spTgt spid="21585"/>
                                        </p:tgtEl>
                                      </p:cBhvr>
                                    </p:animEffect>
                                    <p:set>
                                      <p:cBhvr>
                                        <p:cTn id="143" dur="1" fill="hold">
                                          <p:stCondLst>
                                            <p:cond delay="199"/>
                                          </p:stCondLst>
                                        </p:cTn>
                                        <p:tgtEl>
                                          <p:spTgt spid="21585"/>
                                        </p:tgtEl>
                                        <p:attrNameLst>
                                          <p:attrName>style.visibility</p:attrName>
                                        </p:attrNameLst>
                                      </p:cBhvr>
                                      <p:to>
                                        <p:strVal val="hidden"/>
                                      </p:to>
                                    </p:set>
                                  </p:childTnLst>
                                </p:cTn>
                              </p:par>
                              <p:par>
                                <p:cTn id="144" presetID="10" presetClass="exit" presetSubtype="0" fill="hold" nodeType="withEffect">
                                  <p:stCondLst>
                                    <p:cond delay="200"/>
                                  </p:stCondLst>
                                  <p:childTnLst>
                                    <p:animEffect transition="out" filter="fade">
                                      <p:cBhvr>
                                        <p:cTn id="145" dur="200"/>
                                        <p:tgtEl>
                                          <p:spTgt spid="21586"/>
                                        </p:tgtEl>
                                      </p:cBhvr>
                                    </p:animEffect>
                                    <p:set>
                                      <p:cBhvr>
                                        <p:cTn id="146" dur="1" fill="hold">
                                          <p:stCondLst>
                                            <p:cond delay="199"/>
                                          </p:stCondLst>
                                        </p:cTn>
                                        <p:tgtEl>
                                          <p:spTgt spid="21586"/>
                                        </p:tgtEl>
                                        <p:attrNameLst>
                                          <p:attrName>style.visibility</p:attrName>
                                        </p:attrNameLst>
                                      </p:cBhvr>
                                      <p:to>
                                        <p:strVal val="hidden"/>
                                      </p:to>
                                    </p:set>
                                  </p:childTnLst>
                                </p:cTn>
                              </p:par>
                            </p:childTnLst>
                          </p:cTn>
                        </p:par>
                        <p:par>
                          <p:cTn id="147" fill="hold">
                            <p:stCondLst>
                              <p:cond delay="400"/>
                            </p:stCondLst>
                            <p:childTnLst>
                              <p:par>
                                <p:cTn id="148" presetID="10" presetClass="entr" presetSubtype="0" fill="hold" nodeType="afterEffect">
                                  <p:stCondLst>
                                    <p:cond delay="0"/>
                                  </p:stCondLst>
                                  <p:childTnLst>
                                    <p:set>
                                      <p:cBhvr>
                                        <p:cTn id="149" dur="1" fill="hold">
                                          <p:stCondLst>
                                            <p:cond delay="0"/>
                                          </p:stCondLst>
                                        </p:cTn>
                                        <p:tgtEl>
                                          <p:spTgt spid="21587"/>
                                        </p:tgtEl>
                                        <p:attrNameLst>
                                          <p:attrName>style.visibility</p:attrName>
                                        </p:attrNameLst>
                                      </p:cBhvr>
                                      <p:to>
                                        <p:strVal val="visible"/>
                                      </p:to>
                                    </p:set>
                                    <p:animEffect transition="in" filter="fade">
                                      <p:cBhvr>
                                        <p:cTn id="150" dur="200"/>
                                        <p:tgtEl>
                                          <p:spTgt spid="21587"/>
                                        </p:tgtEl>
                                      </p:cBhvr>
                                    </p:animEffect>
                                  </p:childTnLst>
                                </p:cTn>
                              </p:par>
                              <p:par>
                                <p:cTn id="151" presetID="10" presetClass="entr" presetSubtype="0" fill="hold" nodeType="withEffect">
                                  <p:stCondLst>
                                    <p:cond delay="0"/>
                                  </p:stCondLst>
                                  <p:childTnLst>
                                    <p:set>
                                      <p:cBhvr>
                                        <p:cTn id="152" dur="1" fill="hold">
                                          <p:stCondLst>
                                            <p:cond delay="0"/>
                                          </p:stCondLst>
                                        </p:cTn>
                                        <p:tgtEl>
                                          <p:spTgt spid="21588"/>
                                        </p:tgtEl>
                                        <p:attrNameLst>
                                          <p:attrName>style.visibility</p:attrName>
                                        </p:attrNameLst>
                                      </p:cBhvr>
                                      <p:to>
                                        <p:strVal val="visible"/>
                                      </p:to>
                                    </p:set>
                                    <p:animEffect transition="in" filter="fade">
                                      <p:cBhvr>
                                        <p:cTn id="153" dur="200"/>
                                        <p:tgtEl>
                                          <p:spTgt spid="21588"/>
                                        </p:tgtEl>
                                      </p:cBhvr>
                                    </p:animEffect>
                                  </p:childTnLst>
                                </p:cTn>
                              </p:par>
                              <p:par>
                                <p:cTn id="154" presetID="10" presetClass="exit" presetSubtype="0" fill="hold" nodeType="withEffect">
                                  <p:stCondLst>
                                    <p:cond delay="200"/>
                                  </p:stCondLst>
                                  <p:childTnLst>
                                    <p:animEffect transition="out" filter="fade">
                                      <p:cBhvr>
                                        <p:cTn id="155" dur="200"/>
                                        <p:tgtEl>
                                          <p:spTgt spid="21584"/>
                                        </p:tgtEl>
                                      </p:cBhvr>
                                    </p:animEffect>
                                    <p:set>
                                      <p:cBhvr>
                                        <p:cTn id="156" dur="1" fill="hold">
                                          <p:stCondLst>
                                            <p:cond delay="199"/>
                                          </p:stCondLst>
                                        </p:cTn>
                                        <p:tgtEl>
                                          <p:spTgt spid="21584"/>
                                        </p:tgtEl>
                                        <p:attrNameLst>
                                          <p:attrName>style.visibility</p:attrName>
                                        </p:attrNameLst>
                                      </p:cBhvr>
                                      <p:to>
                                        <p:strVal val="hidden"/>
                                      </p:to>
                                    </p:set>
                                  </p:childTnLst>
                                </p:cTn>
                              </p:par>
                              <p:par>
                                <p:cTn id="157" presetID="10" presetClass="exit" presetSubtype="0" fill="hold" nodeType="withEffect">
                                  <p:stCondLst>
                                    <p:cond delay="200"/>
                                  </p:stCondLst>
                                  <p:childTnLst>
                                    <p:animEffect transition="out" filter="fade">
                                      <p:cBhvr>
                                        <p:cTn id="158" dur="200"/>
                                        <p:tgtEl>
                                          <p:spTgt spid="21583"/>
                                        </p:tgtEl>
                                      </p:cBhvr>
                                    </p:animEffect>
                                    <p:set>
                                      <p:cBhvr>
                                        <p:cTn id="159" dur="1" fill="hold">
                                          <p:stCondLst>
                                            <p:cond delay="199"/>
                                          </p:stCondLst>
                                        </p:cTn>
                                        <p:tgtEl>
                                          <p:spTgt spid="21583"/>
                                        </p:tgtEl>
                                        <p:attrNameLst>
                                          <p:attrName>style.visibility</p:attrName>
                                        </p:attrNameLst>
                                      </p:cBhvr>
                                      <p:to>
                                        <p:strVal val="hidden"/>
                                      </p:to>
                                    </p:set>
                                  </p:childTnLst>
                                </p:cTn>
                              </p:par>
                            </p:childTnLst>
                          </p:cTn>
                        </p:par>
                        <p:par>
                          <p:cTn id="160" fill="hold">
                            <p:stCondLst>
                              <p:cond delay="800"/>
                            </p:stCondLst>
                            <p:childTnLst>
                              <p:par>
                                <p:cTn id="161" presetID="10" presetClass="entr" presetSubtype="0" fill="hold" nodeType="afterEffect">
                                  <p:stCondLst>
                                    <p:cond delay="0"/>
                                  </p:stCondLst>
                                  <p:childTnLst>
                                    <p:set>
                                      <p:cBhvr>
                                        <p:cTn id="162" dur="1" fill="hold">
                                          <p:stCondLst>
                                            <p:cond delay="0"/>
                                          </p:stCondLst>
                                        </p:cTn>
                                        <p:tgtEl>
                                          <p:spTgt spid="21590"/>
                                        </p:tgtEl>
                                        <p:attrNameLst>
                                          <p:attrName>style.visibility</p:attrName>
                                        </p:attrNameLst>
                                      </p:cBhvr>
                                      <p:to>
                                        <p:strVal val="visible"/>
                                      </p:to>
                                    </p:set>
                                    <p:animEffect transition="in" filter="fade">
                                      <p:cBhvr>
                                        <p:cTn id="163" dur="200"/>
                                        <p:tgtEl>
                                          <p:spTgt spid="21590"/>
                                        </p:tgtEl>
                                      </p:cBhvr>
                                    </p:animEffect>
                                  </p:childTnLst>
                                </p:cTn>
                              </p:par>
                              <p:par>
                                <p:cTn id="164" presetID="10" presetClass="entr" presetSubtype="0" fill="hold" nodeType="withEffect">
                                  <p:stCondLst>
                                    <p:cond delay="0"/>
                                  </p:stCondLst>
                                  <p:childTnLst>
                                    <p:set>
                                      <p:cBhvr>
                                        <p:cTn id="165" dur="1" fill="hold">
                                          <p:stCondLst>
                                            <p:cond delay="0"/>
                                          </p:stCondLst>
                                        </p:cTn>
                                        <p:tgtEl>
                                          <p:spTgt spid="21589"/>
                                        </p:tgtEl>
                                        <p:attrNameLst>
                                          <p:attrName>style.visibility</p:attrName>
                                        </p:attrNameLst>
                                      </p:cBhvr>
                                      <p:to>
                                        <p:strVal val="visible"/>
                                      </p:to>
                                    </p:set>
                                    <p:animEffect transition="in" filter="fade">
                                      <p:cBhvr>
                                        <p:cTn id="166" dur="200"/>
                                        <p:tgtEl>
                                          <p:spTgt spid="21589"/>
                                        </p:tgtEl>
                                      </p:cBhvr>
                                    </p:animEffect>
                                  </p:childTnLst>
                                </p:cTn>
                              </p:par>
                              <p:par>
                                <p:cTn id="167" presetID="10" presetClass="exit" presetSubtype="0" fill="hold" nodeType="withEffect">
                                  <p:stCondLst>
                                    <p:cond delay="200"/>
                                  </p:stCondLst>
                                  <p:childTnLst>
                                    <p:animEffect transition="out" filter="fade">
                                      <p:cBhvr>
                                        <p:cTn id="168" dur="200"/>
                                        <p:tgtEl>
                                          <p:spTgt spid="21588"/>
                                        </p:tgtEl>
                                      </p:cBhvr>
                                    </p:animEffect>
                                    <p:set>
                                      <p:cBhvr>
                                        <p:cTn id="169" dur="1" fill="hold">
                                          <p:stCondLst>
                                            <p:cond delay="199"/>
                                          </p:stCondLst>
                                        </p:cTn>
                                        <p:tgtEl>
                                          <p:spTgt spid="21588"/>
                                        </p:tgtEl>
                                        <p:attrNameLst>
                                          <p:attrName>style.visibility</p:attrName>
                                        </p:attrNameLst>
                                      </p:cBhvr>
                                      <p:to>
                                        <p:strVal val="hidden"/>
                                      </p:to>
                                    </p:set>
                                  </p:childTnLst>
                                </p:cTn>
                              </p:par>
                              <p:par>
                                <p:cTn id="170" presetID="10" presetClass="exit" presetSubtype="0" fill="hold" nodeType="withEffect">
                                  <p:stCondLst>
                                    <p:cond delay="200"/>
                                  </p:stCondLst>
                                  <p:childTnLst>
                                    <p:animEffect transition="out" filter="fade">
                                      <p:cBhvr>
                                        <p:cTn id="171" dur="200"/>
                                        <p:tgtEl>
                                          <p:spTgt spid="21587"/>
                                        </p:tgtEl>
                                      </p:cBhvr>
                                    </p:animEffect>
                                    <p:set>
                                      <p:cBhvr>
                                        <p:cTn id="172" dur="1" fill="hold">
                                          <p:stCondLst>
                                            <p:cond delay="199"/>
                                          </p:stCondLst>
                                        </p:cTn>
                                        <p:tgtEl>
                                          <p:spTgt spid="21587"/>
                                        </p:tgtEl>
                                        <p:attrNameLst>
                                          <p:attrName>style.visibility</p:attrName>
                                        </p:attrNameLst>
                                      </p:cBhvr>
                                      <p:to>
                                        <p:strVal val="hidden"/>
                                      </p:to>
                                    </p:set>
                                  </p:childTnLst>
                                </p:cTn>
                              </p:par>
                            </p:childTnLst>
                          </p:cTn>
                        </p:par>
                        <p:par>
                          <p:cTn id="173" fill="hold">
                            <p:stCondLst>
                              <p:cond delay="1200"/>
                            </p:stCondLst>
                            <p:childTnLst>
                              <p:par>
                                <p:cTn id="174" presetID="10" presetClass="entr" presetSubtype="0" fill="hold" nodeType="afterEffect">
                                  <p:stCondLst>
                                    <p:cond delay="0"/>
                                  </p:stCondLst>
                                  <p:childTnLst>
                                    <p:set>
                                      <p:cBhvr>
                                        <p:cTn id="175" dur="1" fill="hold">
                                          <p:stCondLst>
                                            <p:cond delay="0"/>
                                          </p:stCondLst>
                                        </p:cTn>
                                        <p:tgtEl>
                                          <p:spTgt spid="21591"/>
                                        </p:tgtEl>
                                        <p:attrNameLst>
                                          <p:attrName>style.visibility</p:attrName>
                                        </p:attrNameLst>
                                      </p:cBhvr>
                                      <p:to>
                                        <p:strVal val="visible"/>
                                      </p:to>
                                    </p:set>
                                    <p:animEffect transition="in" filter="fade">
                                      <p:cBhvr>
                                        <p:cTn id="176" dur="200"/>
                                        <p:tgtEl>
                                          <p:spTgt spid="21591"/>
                                        </p:tgtEl>
                                      </p:cBhvr>
                                    </p:animEffect>
                                  </p:childTnLst>
                                </p:cTn>
                              </p:par>
                              <p:par>
                                <p:cTn id="177" presetID="10" presetClass="entr" presetSubtype="0" fill="hold" nodeType="withEffect">
                                  <p:stCondLst>
                                    <p:cond delay="0"/>
                                  </p:stCondLst>
                                  <p:childTnLst>
                                    <p:set>
                                      <p:cBhvr>
                                        <p:cTn id="178" dur="1" fill="hold">
                                          <p:stCondLst>
                                            <p:cond delay="0"/>
                                          </p:stCondLst>
                                        </p:cTn>
                                        <p:tgtEl>
                                          <p:spTgt spid="21592"/>
                                        </p:tgtEl>
                                        <p:attrNameLst>
                                          <p:attrName>style.visibility</p:attrName>
                                        </p:attrNameLst>
                                      </p:cBhvr>
                                      <p:to>
                                        <p:strVal val="visible"/>
                                      </p:to>
                                    </p:set>
                                    <p:animEffect transition="in" filter="fade">
                                      <p:cBhvr>
                                        <p:cTn id="179" dur="200"/>
                                        <p:tgtEl>
                                          <p:spTgt spid="21592"/>
                                        </p:tgtEl>
                                      </p:cBhvr>
                                    </p:animEffect>
                                  </p:childTnLst>
                                </p:cTn>
                              </p:par>
                              <p:par>
                                <p:cTn id="180" presetID="10" presetClass="exit" presetSubtype="0" fill="hold" nodeType="withEffect">
                                  <p:stCondLst>
                                    <p:cond delay="200"/>
                                  </p:stCondLst>
                                  <p:childTnLst>
                                    <p:animEffect transition="out" filter="fade">
                                      <p:cBhvr>
                                        <p:cTn id="181" dur="200"/>
                                        <p:tgtEl>
                                          <p:spTgt spid="21590"/>
                                        </p:tgtEl>
                                      </p:cBhvr>
                                    </p:animEffect>
                                    <p:set>
                                      <p:cBhvr>
                                        <p:cTn id="182" dur="1" fill="hold">
                                          <p:stCondLst>
                                            <p:cond delay="199"/>
                                          </p:stCondLst>
                                        </p:cTn>
                                        <p:tgtEl>
                                          <p:spTgt spid="21590"/>
                                        </p:tgtEl>
                                        <p:attrNameLst>
                                          <p:attrName>style.visibility</p:attrName>
                                        </p:attrNameLst>
                                      </p:cBhvr>
                                      <p:to>
                                        <p:strVal val="hidden"/>
                                      </p:to>
                                    </p:set>
                                  </p:childTnLst>
                                </p:cTn>
                              </p:par>
                              <p:par>
                                <p:cTn id="183" presetID="10" presetClass="exit" presetSubtype="0" fill="hold" nodeType="withEffect">
                                  <p:stCondLst>
                                    <p:cond delay="200"/>
                                  </p:stCondLst>
                                  <p:childTnLst>
                                    <p:animEffect transition="out" filter="fade">
                                      <p:cBhvr>
                                        <p:cTn id="184" dur="200"/>
                                        <p:tgtEl>
                                          <p:spTgt spid="21589"/>
                                        </p:tgtEl>
                                      </p:cBhvr>
                                    </p:animEffect>
                                    <p:set>
                                      <p:cBhvr>
                                        <p:cTn id="185" dur="1" fill="hold">
                                          <p:stCondLst>
                                            <p:cond delay="199"/>
                                          </p:stCondLst>
                                        </p:cTn>
                                        <p:tgtEl>
                                          <p:spTgt spid="21589"/>
                                        </p:tgtEl>
                                        <p:attrNameLst>
                                          <p:attrName>style.visibility</p:attrName>
                                        </p:attrNameLst>
                                      </p:cBhvr>
                                      <p:to>
                                        <p:strVal val="hidden"/>
                                      </p:to>
                                    </p:set>
                                  </p:childTnLst>
                                </p:cTn>
                              </p:par>
                            </p:childTnLst>
                          </p:cTn>
                        </p:par>
                        <p:par>
                          <p:cTn id="186" fill="hold">
                            <p:stCondLst>
                              <p:cond delay="1600"/>
                            </p:stCondLst>
                            <p:childTnLst>
                              <p:par>
                                <p:cTn id="187" presetID="47" presetClass="entr" presetSubtype="0" fill="hold" grpId="0" nodeType="afterEffect">
                                  <p:stCondLst>
                                    <p:cond delay="0"/>
                                  </p:stCondLst>
                                  <p:childTnLst>
                                    <p:set>
                                      <p:cBhvr>
                                        <p:cTn id="188" dur="1" fill="hold">
                                          <p:stCondLst>
                                            <p:cond delay="0"/>
                                          </p:stCondLst>
                                        </p:cTn>
                                        <p:tgtEl>
                                          <p:spTgt spid="58"/>
                                        </p:tgtEl>
                                        <p:attrNameLst>
                                          <p:attrName>style.visibility</p:attrName>
                                        </p:attrNameLst>
                                      </p:cBhvr>
                                      <p:to>
                                        <p:strVal val="visible"/>
                                      </p:to>
                                    </p:set>
                                    <p:animEffect transition="in" filter="fade">
                                      <p:cBhvr>
                                        <p:cTn id="189" dur="1000"/>
                                        <p:tgtEl>
                                          <p:spTgt spid="58"/>
                                        </p:tgtEl>
                                      </p:cBhvr>
                                    </p:animEffect>
                                    <p:anim calcmode="lin" valueType="num">
                                      <p:cBhvr>
                                        <p:cTn id="190" dur="1000" fill="hold"/>
                                        <p:tgtEl>
                                          <p:spTgt spid="58"/>
                                        </p:tgtEl>
                                        <p:attrNameLst>
                                          <p:attrName>ppt_x</p:attrName>
                                        </p:attrNameLst>
                                      </p:cBhvr>
                                      <p:tavLst>
                                        <p:tav tm="0">
                                          <p:val>
                                            <p:strVal val="#ppt_x"/>
                                          </p:val>
                                        </p:tav>
                                        <p:tav tm="100000">
                                          <p:val>
                                            <p:strVal val="#ppt_x"/>
                                          </p:val>
                                        </p:tav>
                                      </p:tavLst>
                                    </p:anim>
                                    <p:anim calcmode="lin" valueType="num">
                                      <p:cBhvr>
                                        <p:cTn id="191" dur="1000" fill="hold"/>
                                        <p:tgtEl>
                                          <p:spTgt spid="58"/>
                                        </p:tgtEl>
                                        <p:attrNameLst>
                                          <p:attrName>ppt_y</p:attrName>
                                        </p:attrNameLst>
                                      </p:cBhvr>
                                      <p:tavLst>
                                        <p:tav tm="0">
                                          <p:val>
                                            <p:strVal val="#ppt_y-.1"/>
                                          </p:val>
                                        </p:tav>
                                        <p:tav tm="100000">
                                          <p:val>
                                            <p:strVal val="#ppt_y"/>
                                          </p:val>
                                        </p:tav>
                                      </p:tavLst>
                                    </p:anim>
                                  </p:childTnLst>
                                </p:cTn>
                              </p:par>
                            </p:childTnLst>
                          </p:cTn>
                        </p:par>
                        <p:par>
                          <p:cTn id="192" fill="hold">
                            <p:stCondLst>
                              <p:cond delay="2600"/>
                            </p:stCondLst>
                            <p:childTnLst>
                              <p:par>
                                <p:cTn id="193" presetID="47" presetClass="entr" presetSubtype="0" fill="hold" grpId="0" nodeType="afterEffect">
                                  <p:stCondLst>
                                    <p:cond delay="0"/>
                                  </p:stCondLst>
                                  <p:childTnLst>
                                    <p:set>
                                      <p:cBhvr>
                                        <p:cTn id="194" dur="1" fill="hold">
                                          <p:stCondLst>
                                            <p:cond delay="0"/>
                                          </p:stCondLst>
                                        </p:cTn>
                                        <p:tgtEl>
                                          <p:spTgt spid="1163272"/>
                                        </p:tgtEl>
                                        <p:attrNameLst>
                                          <p:attrName>style.visibility</p:attrName>
                                        </p:attrNameLst>
                                      </p:cBhvr>
                                      <p:to>
                                        <p:strVal val="visible"/>
                                      </p:to>
                                    </p:set>
                                    <p:animEffect transition="in" filter="fade">
                                      <p:cBhvr>
                                        <p:cTn id="195" dur="1000"/>
                                        <p:tgtEl>
                                          <p:spTgt spid="1163272"/>
                                        </p:tgtEl>
                                      </p:cBhvr>
                                    </p:animEffect>
                                    <p:anim calcmode="lin" valueType="num">
                                      <p:cBhvr>
                                        <p:cTn id="196" dur="1000" fill="hold"/>
                                        <p:tgtEl>
                                          <p:spTgt spid="1163272"/>
                                        </p:tgtEl>
                                        <p:attrNameLst>
                                          <p:attrName>ppt_x</p:attrName>
                                        </p:attrNameLst>
                                      </p:cBhvr>
                                      <p:tavLst>
                                        <p:tav tm="0">
                                          <p:val>
                                            <p:strVal val="#ppt_x"/>
                                          </p:val>
                                        </p:tav>
                                        <p:tav tm="100000">
                                          <p:val>
                                            <p:strVal val="#ppt_x"/>
                                          </p:val>
                                        </p:tav>
                                      </p:tavLst>
                                    </p:anim>
                                    <p:anim calcmode="lin" valueType="num">
                                      <p:cBhvr>
                                        <p:cTn id="197" dur="1000" fill="hold"/>
                                        <p:tgtEl>
                                          <p:spTgt spid="1163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3271" grpId="0"/>
      <p:bldP spid="1163272" grpId="0"/>
      <p:bldP spid="1163273" grpId="0"/>
      <p:bldP spid="55" grpId="0"/>
      <p:bldP spid="57" grpId="0"/>
      <p:bldP spid="5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C:\Program Files\Microsoft Resource DVD Artwork\DVD_ART\Artwork_Imagery\Shapes and Graphics\Box\Rectangle - Vivid round edge\Vivid Blue round edge Rect horiz med.png"/>
          <p:cNvPicPr>
            <a:picLocks noChangeAspect="1" noChangeArrowheads="1"/>
          </p:cNvPicPr>
          <p:nvPr/>
        </p:nvPicPr>
        <p:blipFill>
          <a:blip r:embed="rId3"/>
          <a:srcRect/>
          <a:stretch>
            <a:fillRect/>
          </a:stretch>
        </p:blipFill>
        <p:spPr bwMode="auto">
          <a:xfrm>
            <a:off x="1089025" y="3260725"/>
            <a:ext cx="6599238" cy="2212975"/>
          </a:xfrm>
          <a:prstGeom prst="rect">
            <a:avLst/>
          </a:prstGeom>
          <a:noFill/>
          <a:ln w="9525">
            <a:noFill/>
            <a:miter lim="800000"/>
            <a:headEnd/>
            <a:tailEnd/>
          </a:ln>
        </p:spPr>
      </p:pic>
      <p:grpSp>
        <p:nvGrpSpPr>
          <p:cNvPr id="2" name="Group 38"/>
          <p:cNvGrpSpPr>
            <a:grpSpLocks/>
          </p:cNvGrpSpPr>
          <p:nvPr/>
        </p:nvGrpSpPr>
        <p:grpSpPr bwMode="auto">
          <a:xfrm>
            <a:off x="1657350" y="1012825"/>
            <a:ext cx="5611813" cy="3178175"/>
            <a:chOff x="722" y="933"/>
            <a:chExt cx="6046" cy="3651"/>
          </a:xfrm>
        </p:grpSpPr>
        <p:pic>
          <p:nvPicPr>
            <p:cNvPr id="10261" name="Picture 2" descr="two spheres touching closer"/>
            <p:cNvPicPr>
              <a:picLocks noChangeAspect="1" noChangeArrowheads="1"/>
            </p:cNvPicPr>
            <p:nvPr/>
          </p:nvPicPr>
          <p:blipFill>
            <a:blip r:embed="rId4"/>
            <a:srcRect/>
            <a:stretch>
              <a:fillRect/>
            </a:stretch>
          </p:blipFill>
          <p:spPr bwMode="auto">
            <a:xfrm>
              <a:off x="722" y="933"/>
              <a:ext cx="6046" cy="3651"/>
            </a:xfrm>
            <a:prstGeom prst="rect">
              <a:avLst/>
            </a:prstGeom>
            <a:noFill/>
            <a:ln w="9525">
              <a:noFill/>
              <a:miter lim="800000"/>
              <a:headEnd/>
              <a:tailEnd/>
            </a:ln>
          </p:spPr>
        </p:pic>
        <p:pic>
          <p:nvPicPr>
            <p:cNvPr id="10262" name="Picture 15" descr="Content 2"/>
            <p:cNvPicPr>
              <a:picLocks noChangeAspect="1" noChangeArrowheads="1"/>
            </p:cNvPicPr>
            <p:nvPr/>
          </p:nvPicPr>
          <p:blipFill>
            <a:blip r:embed="rId5"/>
            <a:srcRect/>
            <a:stretch>
              <a:fillRect/>
            </a:stretch>
          </p:blipFill>
          <p:spPr bwMode="auto">
            <a:xfrm rot="-903004">
              <a:off x="904" y="1445"/>
              <a:ext cx="1630" cy="1704"/>
            </a:xfrm>
            <a:prstGeom prst="rect">
              <a:avLst/>
            </a:prstGeom>
            <a:noFill/>
            <a:ln w="9525">
              <a:noFill/>
              <a:miter lim="800000"/>
              <a:headEnd/>
              <a:tailEnd/>
            </a:ln>
          </p:spPr>
        </p:pic>
        <p:pic>
          <p:nvPicPr>
            <p:cNvPr id="10263" name="Picture 16" descr="Community 2"/>
            <p:cNvPicPr>
              <a:picLocks noChangeAspect="1" noChangeArrowheads="1"/>
            </p:cNvPicPr>
            <p:nvPr/>
          </p:nvPicPr>
          <p:blipFill>
            <a:blip r:embed="rId6"/>
            <a:srcRect/>
            <a:stretch>
              <a:fillRect/>
            </a:stretch>
          </p:blipFill>
          <p:spPr bwMode="auto">
            <a:xfrm rot="586898">
              <a:off x="4602" y="1269"/>
              <a:ext cx="2050" cy="1935"/>
            </a:xfrm>
            <a:prstGeom prst="rect">
              <a:avLst/>
            </a:prstGeom>
            <a:noFill/>
            <a:ln w="9525">
              <a:noFill/>
              <a:miter lim="800000"/>
              <a:headEnd/>
              <a:tailEnd/>
            </a:ln>
          </p:spPr>
        </p:pic>
      </p:grpSp>
      <p:pic>
        <p:nvPicPr>
          <p:cNvPr id="10244" name="Picture 17" descr="3 white arrows"/>
          <p:cNvPicPr>
            <a:picLocks noChangeAspect="1" noChangeArrowheads="1"/>
          </p:cNvPicPr>
          <p:nvPr/>
        </p:nvPicPr>
        <p:blipFill>
          <a:blip r:embed="rId7"/>
          <a:srcRect/>
          <a:stretch>
            <a:fillRect/>
          </a:stretch>
        </p:blipFill>
        <p:spPr bwMode="auto">
          <a:xfrm>
            <a:off x="3262313" y="2135188"/>
            <a:ext cx="2606675" cy="2486025"/>
          </a:xfrm>
          <a:prstGeom prst="rect">
            <a:avLst/>
          </a:prstGeom>
          <a:noFill/>
          <a:ln w="9525">
            <a:noFill/>
            <a:miter lim="800000"/>
            <a:headEnd/>
            <a:tailEnd/>
          </a:ln>
        </p:spPr>
      </p:pic>
      <p:pic>
        <p:nvPicPr>
          <p:cNvPr id="10245" name="Picture 27" descr="Experiences 2"/>
          <p:cNvPicPr>
            <a:picLocks noChangeAspect="1" noChangeArrowheads="1"/>
          </p:cNvPicPr>
          <p:nvPr/>
        </p:nvPicPr>
        <p:blipFill>
          <a:blip r:embed="rId8"/>
          <a:srcRect/>
          <a:stretch>
            <a:fillRect/>
          </a:stretch>
        </p:blipFill>
        <p:spPr bwMode="auto">
          <a:xfrm>
            <a:off x="3724275" y="2933700"/>
            <a:ext cx="1838325" cy="284163"/>
          </a:xfrm>
          <a:prstGeom prst="rect">
            <a:avLst/>
          </a:prstGeom>
          <a:noFill/>
          <a:ln w="9525">
            <a:noFill/>
            <a:miter lim="800000"/>
            <a:headEnd/>
            <a:tailEnd/>
          </a:ln>
        </p:spPr>
      </p:pic>
      <p:pic>
        <p:nvPicPr>
          <p:cNvPr id="10246" name="Picture 6" descr="C:\Program Files\Microsoft Resource DVD Artwork\DVD_ART\Artwork_Imagery\Shapes and Graphics\Windows XP Illustration Icon\XP icon gaming options.png"/>
          <p:cNvPicPr>
            <a:picLocks noChangeAspect="1" noChangeArrowheads="1"/>
          </p:cNvPicPr>
          <p:nvPr/>
        </p:nvPicPr>
        <p:blipFill>
          <a:blip r:embed="rId9"/>
          <a:srcRect/>
          <a:stretch>
            <a:fillRect/>
          </a:stretch>
        </p:blipFill>
        <p:spPr bwMode="auto">
          <a:xfrm>
            <a:off x="3935413" y="3157538"/>
            <a:ext cx="1285875" cy="904875"/>
          </a:xfrm>
          <a:prstGeom prst="rect">
            <a:avLst/>
          </a:prstGeom>
          <a:noFill/>
          <a:ln w="9525">
            <a:noFill/>
            <a:miter lim="800000"/>
            <a:headEnd/>
            <a:tailEnd/>
          </a:ln>
        </p:spPr>
      </p:pic>
      <p:sp>
        <p:nvSpPr>
          <p:cNvPr id="16" name="Rectangle 15"/>
          <p:cNvSpPr/>
          <p:nvPr/>
        </p:nvSpPr>
        <p:spPr>
          <a:xfrm>
            <a:off x="2209800" y="4627641"/>
            <a:ext cx="4691204" cy="584775"/>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3200" b="1" dirty="0">
                <a:ln>
                  <a:prstDash val="solid"/>
                </a:ln>
                <a:solidFill>
                  <a:schemeClr val="bg2"/>
                </a:solidFill>
                <a:effectLst>
                  <a:outerShdw blurRad="88000" dist="50800" dir="5040000" algn="tl">
                    <a:schemeClr val="accent4">
                      <a:tint val="80000"/>
                      <a:satMod val="250000"/>
                      <a:alpha val="45000"/>
                    </a:schemeClr>
                  </a:outerShdw>
                </a:effectLst>
                <a:cs typeface="+mn-cs"/>
              </a:rPr>
              <a:t>Technology</a:t>
            </a:r>
          </a:p>
        </p:txBody>
      </p:sp>
      <p:pic>
        <p:nvPicPr>
          <p:cNvPr id="10248" name="Picture 16" descr="XNA_Box_transBack_reflection.png"/>
          <p:cNvPicPr>
            <a:picLocks noChangeAspect="1"/>
          </p:cNvPicPr>
          <p:nvPr/>
        </p:nvPicPr>
        <p:blipFill>
          <a:blip r:embed="rId10" cstate="print"/>
          <a:srcRect/>
          <a:stretch>
            <a:fillRect/>
          </a:stretch>
        </p:blipFill>
        <p:spPr bwMode="auto">
          <a:xfrm>
            <a:off x="1371600" y="3435350"/>
            <a:ext cx="1246188" cy="1806575"/>
          </a:xfrm>
          <a:prstGeom prst="rect">
            <a:avLst/>
          </a:prstGeom>
          <a:noFill/>
          <a:ln w="9525">
            <a:noFill/>
            <a:miter lim="800000"/>
            <a:headEnd/>
            <a:tailEnd/>
          </a:ln>
        </p:spPr>
      </p:pic>
      <p:pic>
        <p:nvPicPr>
          <p:cNvPr id="10249" name="Picture 17" descr="3 white arrows"/>
          <p:cNvPicPr>
            <a:picLocks noChangeAspect="1" noChangeArrowheads="1"/>
          </p:cNvPicPr>
          <p:nvPr/>
        </p:nvPicPr>
        <p:blipFill>
          <a:blip r:embed="rId7"/>
          <a:srcRect/>
          <a:stretch>
            <a:fillRect/>
          </a:stretch>
        </p:blipFill>
        <p:spPr bwMode="auto">
          <a:xfrm rot="3693738">
            <a:off x="459774" y="-408650"/>
            <a:ext cx="7561686" cy="7581178"/>
          </a:xfrm>
          <a:prstGeom prst="rect">
            <a:avLst/>
          </a:prstGeom>
          <a:noFill/>
          <a:ln w="9525">
            <a:noFill/>
            <a:miter lim="800000"/>
            <a:headEnd/>
            <a:tailEnd/>
          </a:ln>
        </p:spPr>
      </p:pic>
      <p:pic>
        <p:nvPicPr>
          <p:cNvPr id="10251" name="Picture 4" descr="Blobbit Push Screenshot"/>
          <p:cNvPicPr>
            <a:picLocks noChangeAspect="1" noChangeArrowheads="1"/>
          </p:cNvPicPr>
          <p:nvPr/>
        </p:nvPicPr>
        <p:blipFill>
          <a:blip r:embed="rId11"/>
          <a:srcRect/>
          <a:stretch>
            <a:fillRect/>
          </a:stretch>
        </p:blipFill>
        <p:spPr bwMode="auto">
          <a:xfrm>
            <a:off x="3106738" y="1530350"/>
            <a:ext cx="428625" cy="320675"/>
          </a:xfrm>
          <a:prstGeom prst="rect">
            <a:avLst/>
          </a:prstGeom>
          <a:noFill/>
          <a:ln w="9525">
            <a:noFill/>
            <a:miter lim="800000"/>
            <a:headEnd/>
            <a:tailEnd/>
          </a:ln>
        </p:spPr>
      </p:pic>
      <p:pic>
        <p:nvPicPr>
          <p:cNvPr id="10252" name="Picture 12" descr="WildBoarders early Gameplay screenshot">
            <a:hlinkClick r:id="rId12"/>
          </p:cNvPr>
          <p:cNvPicPr>
            <a:picLocks noChangeAspect="1" noChangeArrowheads="1"/>
          </p:cNvPicPr>
          <p:nvPr/>
        </p:nvPicPr>
        <p:blipFill>
          <a:blip r:embed="rId13"/>
          <a:srcRect/>
          <a:stretch>
            <a:fillRect/>
          </a:stretch>
        </p:blipFill>
        <p:spPr bwMode="auto">
          <a:xfrm>
            <a:off x="3290888" y="1762125"/>
            <a:ext cx="412750" cy="319088"/>
          </a:xfrm>
          <a:prstGeom prst="rect">
            <a:avLst/>
          </a:prstGeom>
          <a:noFill/>
          <a:ln w="9525">
            <a:noFill/>
            <a:miter lim="800000"/>
            <a:headEnd/>
            <a:tailEnd/>
          </a:ln>
        </p:spPr>
      </p:pic>
      <p:pic>
        <p:nvPicPr>
          <p:cNvPr id="10253" name="Picture 18" descr="prog_20061024_00"/>
          <p:cNvPicPr>
            <a:picLocks noChangeAspect="1" noChangeArrowheads="1"/>
          </p:cNvPicPr>
          <p:nvPr/>
        </p:nvPicPr>
        <p:blipFill>
          <a:blip r:embed="rId14"/>
          <a:srcRect/>
          <a:stretch>
            <a:fillRect/>
          </a:stretch>
        </p:blipFill>
        <p:spPr bwMode="auto">
          <a:xfrm>
            <a:off x="3609975" y="1574800"/>
            <a:ext cx="466725" cy="350838"/>
          </a:xfrm>
          <a:prstGeom prst="rect">
            <a:avLst/>
          </a:prstGeom>
          <a:noFill/>
          <a:ln w="9525">
            <a:noFill/>
            <a:miter lim="800000"/>
            <a:headEnd/>
            <a:tailEnd/>
          </a:ln>
        </p:spPr>
      </p:pic>
      <p:pic>
        <p:nvPicPr>
          <p:cNvPr id="10254" name="Picture 18"/>
          <p:cNvPicPr>
            <a:picLocks noChangeAspect="1" noChangeArrowheads="1"/>
          </p:cNvPicPr>
          <p:nvPr/>
        </p:nvPicPr>
        <p:blipFill>
          <a:blip r:embed="rId15"/>
          <a:srcRect/>
          <a:stretch>
            <a:fillRect/>
          </a:stretch>
        </p:blipFill>
        <p:spPr bwMode="auto">
          <a:xfrm>
            <a:off x="2514600" y="3105150"/>
            <a:ext cx="454025" cy="373063"/>
          </a:xfrm>
          <a:prstGeom prst="rect">
            <a:avLst/>
          </a:prstGeom>
          <a:noFill/>
          <a:ln w="12700" algn="ctr">
            <a:noFill/>
            <a:miter lim="800000"/>
            <a:headEnd/>
            <a:tailEnd/>
          </a:ln>
        </p:spPr>
      </p:pic>
      <p:pic>
        <p:nvPicPr>
          <p:cNvPr id="10255" name="Picture 19"/>
          <p:cNvPicPr>
            <a:picLocks noChangeAspect="1" noChangeArrowheads="1"/>
          </p:cNvPicPr>
          <p:nvPr/>
        </p:nvPicPr>
        <p:blipFill>
          <a:blip r:embed="rId16"/>
          <a:srcRect/>
          <a:stretch>
            <a:fillRect/>
          </a:stretch>
        </p:blipFill>
        <p:spPr bwMode="auto">
          <a:xfrm>
            <a:off x="2833688" y="2855913"/>
            <a:ext cx="487362" cy="400050"/>
          </a:xfrm>
          <a:prstGeom prst="rect">
            <a:avLst/>
          </a:prstGeom>
          <a:noFill/>
          <a:ln w="12700" algn="ctr">
            <a:noFill/>
            <a:miter lim="800000"/>
            <a:headEnd/>
            <a:tailEnd/>
          </a:ln>
        </p:spPr>
      </p:pic>
      <p:pic>
        <p:nvPicPr>
          <p:cNvPr id="10256" name="Picture 23"/>
          <p:cNvPicPr>
            <a:picLocks noChangeAspect="1" noChangeArrowheads="1"/>
          </p:cNvPicPr>
          <p:nvPr/>
        </p:nvPicPr>
        <p:blipFill>
          <a:blip r:embed="rId17"/>
          <a:srcRect/>
          <a:stretch>
            <a:fillRect/>
          </a:stretch>
        </p:blipFill>
        <p:spPr bwMode="auto">
          <a:xfrm>
            <a:off x="2617788" y="2619375"/>
            <a:ext cx="531812" cy="436563"/>
          </a:xfrm>
          <a:prstGeom prst="rect">
            <a:avLst/>
          </a:prstGeom>
          <a:noFill/>
          <a:ln w="12700" algn="ctr">
            <a:noFill/>
            <a:miter lim="800000"/>
            <a:headEnd/>
            <a:tailEnd/>
          </a:ln>
        </p:spPr>
      </p:pic>
      <p:pic>
        <p:nvPicPr>
          <p:cNvPr id="10257" name="Picture 25" descr="X_Logo_FINAL_trans_bugged.png"/>
          <p:cNvPicPr>
            <a:picLocks noChangeAspect="1"/>
          </p:cNvPicPr>
          <p:nvPr/>
        </p:nvPicPr>
        <p:blipFill>
          <a:blip r:embed="rId18"/>
          <a:srcRect/>
          <a:stretch>
            <a:fillRect/>
          </a:stretch>
        </p:blipFill>
        <p:spPr bwMode="auto">
          <a:xfrm>
            <a:off x="5494338" y="1743075"/>
            <a:ext cx="654050" cy="574675"/>
          </a:xfrm>
          <a:prstGeom prst="rect">
            <a:avLst/>
          </a:prstGeom>
          <a:noFill/>
          <a:ln w="9525">
            <a:noFill/>
            <a:miter lim="800000"/>
            <a:headEnd/>
            <a:tailEnd/>
          </a:ln>
        </p:spPr>
      </p:pic>
      <p:sp>
        <p:nvSpPr>
          <p:cNvPr id="28" name="Rectangle 27"/>
          <p:cNvSpPr/>
          <p:nvPr/>
        </p:nvSpPr>
        <p:spPr>
          <a:xfrm rot="5231160">
            <a:off x="5302343" y="3333410"/>
            <a:ext cx="4691204" cy="584775"/>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3200" b="1" dirty="0" smtClean="0">
                <a:ln>
                  <a:prstDash val="solid"/>
                </a:ln>
                <a:solidFill>
                  <a:schemeClr val="bg2"/>
                </a:solidFill>
                <a:effectLst>
                  <a:outerShdw blurRad="88000" dist="50800" dir="5040000" algn="tl">
                    <a:schemeClr val="accent4">
                      <a:tint val="80000"/>
                      <a:satMod val="250000"/>
                      <a:alpha val="45000"/>
                    </a:schemeClr>
                  </a:outerShdw>
                </a:effectLst>
                <a:cs typeface="+mn-cs"/>
              </a:rPr>
              <a:t>Canal de </a:t>
            </a:r>
            <a:r>
              <a:rPr lang="en-US" sz="3200" b="1" dirty="0" err="1" smtClean="0">
                <a:ln>
                  <a:prstDash val="solid"/>
                </a:ln>
                <a:solidFill>
                  <a:schemeClr val="bg2"/>
                </a:solidFill>
                <a:effectLst>
                  <a:outerShdw blurRad="88000" dist="50800" dir="5040000" algn="tl">
                    <a:schemeClr val="accent4">
                      <a:tint val="80000"/>
                      <a:satMod val="250000"/>
                      <a:alpha val="45000"/>
                    </a:schemeClr>
                  </a:outerShdw>
                </a:effectLst>
                <a:cs typeface="+mn-cs"/>
              </a:rPr>
              <a:t>talentos</a:t>
            </a:r>
            <a:endParaRPr lang="en-US" sz="3200" b="1" dirty="0">
              <a:ln>
                <a:prstDash val="solid"/>
              </a:ln>
              <a:solidFill>
                <a:schemeClr val="bg2"/>
              </a:solidFill>
              <a:effectLst>
                <a:outerShdw blurRad="88000" dist="50800" dir="5040000" algn="tl">
                  <a:schemeClr val="accent4">
                    <a:tint val="80000"/>
                    <a:satMod val="250000"/>
                    <a:alpha val="45000"/>
                  </a:schemeClr>
                </a:outerShdw>
              </a:effectLst>
              <a:cs typeface="+mn-cs"/>
            </a:endParaRPr>
          </a:p>
        </p:txBody>
      </p:sp>
      <p:sp>
        <p:nvSpPr>
          <p:cNvPr id="29" name="Rectangle 28"/>
          <p:cNvSpPr/>
          <p:nvPr/>
        </p:nvSpPr>
        <p:spPr>
          <a:xfrm rot="20380505">
            <a:off x="770217" y="316517"/>
            <a:ext cx="4691204" cy="584775"/>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3200" b="1" dirty="0" err="1" smtClean="0">
                <a:ln>
                  <a:prstDash val="solid"/>
                </a:ln>
                <a:solidFill>
                  <a:schemeClr val="bg2"/>
                </a:solidFill>
                <a:effectLst>
                  <a:outerShdw blurRad="88000" dist="50800" dir="5040000" algn="tl">
                    <a:schemeClr val="accent4">
                      <a:tint val="80000"/>
                      <a:satMod val="250000"/>
                      <a:alpha val="45000"/>
                    </a:schemeClr>
                  </a:outerShdw>
                </a:effectLst>
                <a:cs typeface="+mn-cs"/>
              </a:rPr>
              <a:t>Universidade</a:t>
            </a:r>
            <a:endParaRPr lang="en-US" sz="3200" b="1" dirty="0">
              <a:ln>
                <a:prstDash val="solid"/>
              </a:ln>
              <a:solidFill>
                <a:schemeClr val="bg2"/>
              </a:solidFill>
              <a:effectLst>
                <a:outerShdw blurRad="88000" dist="50800" dir="5040000" algn="tl">
                  <a:schemeClr val="accent4">
                    <a:tint val="80000"/>
                    <a:satMod val="250000"/>
                    <a:alpha val="45000"/>
                  </a:schemeClr>
                </a:outerShdw>
              </a:effectLst>
              <a:cs typeface="+mn-cs"/>
            </a:endParaRPr>
          </a:p>
        </p:txBody>
      </p:sp>
      <p:sp>
        <p:nvSpPr>
          <p:cNvPr id="30" name="Rectangle 29"/>
          <p:cNvSpPr/>
          <p:nvPr/>
        </p:nvSpPr>
        <p:spPr>
          <a:xfrm rot="2648710">
            <a:off x="854998" y="5567888"/>
            <a:ext cx="3442988" cy="584775"/>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3200" b="1" dirty="0" err="1" smtClean="0">
                <a:ln>
                  <a:prstDash val="solid"/>
                </a:ln>
                <a:solidFill>
                  <a:schemeClr val="bg2"/>
                </a:solidFill>
                <a:effectLst>
                  <a:outerShdw blurRad="88000" dist="50800" dir="5040000" algn="tl">
                    <a:schemeClr val="accent4">
                      <a:tint val="80000"/>
                      <a:satMod val="250000"/>
                      <a:alpha val="45000"/>
                    </a:schemeClr>
                  </a:outerShdw>
                </a:effectLst>
                <a:cs typeface="+mn-cs"/>
              </a:rPr>
              <a:t>Crescimento</a:t>
            </a:r>
            <a:endParaRPr lang="en-US" sz="3200" b="1" dirty="0">
              <a:ln>
                <a:prstDash val="solid"/>
              </a:ln>
              <a:solidFill>
                <a:schemeClr val="bg2"/>
              </a:solidFill>
              <a:effectLst>
                <a:outerShdw blurRad="88000" dist="50800" dir="5040000" algn="tl">
                  <a:schemeClr val="accent4">
                    <a:tint val="80000"/>
                    <a:satMod val="250000"/>
                    <a:alpha val="45000"/>
                  </a:schemeClr>
                </a:outerShdw>
              </a:effectLst>
              <a:cs typeface="+mn-cs"/>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Porém</a:t>
            </a:r>
            <a:r>
              <a:rPr lang="en-US" dirty="0" smtClean="0"/>
              <a:t>…</a:t>
            </a:r>
            <a:endParaRPr lang="pt-BR" dirty="0"/>
          </a:p>
        </p:txBody>
      </p:sp>
      <p:sp>
        <p:nvSpPr>
          <p:cNvPr id="3" name="Content Placeholder 2"/>
          <p:cNvSpPr>
            <a:spLocks noGrp="1"/>
          </p:cNvSpPr>
          <p:nvPr>
            <p:ph idx="1"/>
          </p:nvPr>
        </p:nvSpPr>
        <p:spPr>
          <a:xfrm>
            <a:off x="504498" y="1417637"/>
            <a:ext cx="8320416" cy="4636321"/>
          </a:xfrm>
        </p:spPr>
        <p:txBody>
          <a:bodyPr/>
          <a:lstStyle/>
          <a:p>
            <a:r>
              <a:rPr lang="en-US" dirty="0" smtClean="0"/>
              <a:t>A </a:t>
            </a:r>
            <a:r>
              <a:rPr lang="en-US" dirty="0" err="1" smtClean="0"/>
              <a:t>discussão</a:t>
            </a:r>
            <a:r>
              <a:rPr lang="en-US" dirty="0" smtClean="0"/>
              <a:t> </a:t>
            </a:r>
            <a:r>
              <a:rPr lang="en-US" dirty="0" err="1" smtClean="0"/>
              <a:t>não</a:t>
            </a:r>
            <a:r>
              <a:rPr lang="en-US" dirty="0" smtClean="0"/>
              <a:t> se </a:t>
            </a:r>
            <a:r>
              <a:rPr lang="en-US" dirty="0" err="1" smtClean="0"/>
              <a:t>restringe</a:t>
            </a:r>
            <a:r>
              <a:rPr lang="en-US" dirty="0" smtClean="0"/>
              <a:t> </a:t>
            </a:r>
            <a:r>
              <a:rPr lang="en-US" dirty="0" err="1" smtClean="0"/>
              <a:t>apenas</a:t>
            </a:r>
            <a:r>
              <a:rPr lang="en-US" dirty="0" smtClean="0"/>
              <a:t> à </a:t>
            </a:r>
            <a:r>
              <a:rPr lang="en-US" dirty="0" err="1" smtClean="0"/>
              <a:t>evolução</a:t>
            </a:r>
            <a:r>
              <a:rPr lang="en-US" dirty="0" smtClean="0"/>
              <a:t> </a:t>
            </a:r>
            <a:r>
              <a:rPr lang="en-US" dirty="0" err="1" smtClean="0"/>
              <a:t>na</a:t>
            </a:r>
            <a:r>
              <a:rPr lang="en-US" dirty="0" smtClean="0"/>
              <a:t> </a:t>
            </a:r>
            <a:r>
              <a:rPr lang="en-US" b="1" dirty="0" err="1" smtClean="0"/>
              <a:t>qualidade</a:t>
            </a:r>
            <a:r>
              <a:rPr lang="en-US" b="1" dirty="0" smtClean="0"/>
              <a:t> </a:t>
            </a:r>
            <a:r>
              <a:rPr lang="en-US" b="1" dirty="0" err="1" smtClean="0"/>
              <a:t>gráfica</a:t>
            </a:r>
            <a:r>
              <a:rPr lang="en-US" dirty="0" smtClean="0"/>
              <a:t> dos </a:t>
            </a:r>
            <a:r>
              <a:rPr lang="en-US" dirty="0" err="1" smtClean="0"/>
              <a:t>jogos</a:t>
            </a:r>
            <a:r>
              <a:rPr lang="en-US" dirty="0" smtClean="0"/>
              <a:t>!</a:t>
            </a:r>
          </a:p>
          <a:p>
            <a:r>
              <a:rPr lang="en-US" dirty="0" smtClean="0"/>
              <a:t>O </a:t>
            </a:r>
            <a:r>
              <a:rPr lang="en-US" dirty="0" err="1" smtClean="0"/>
              <a:t>que</a:t>
            </a:r>
            <a:r>
              <a:rPr lang="en-US" dirty="0" smtClean="0"/>
              <a:t> </a:t>
            </a:r>
            <a:r>
              <a:rPr lang="en-US" dirty="0" err="1" smtClean="0"/>
              <a:t>esperar</a:t>
            </a:r>
            <a:r>
              <a:rPr lang="en-US" dirty="0" smtClean="0"/>
              <a:t>, </a:t>
            </a:r>
            <a:r>
              <a:rPr lang="en-US" dirty="0" err="1" smtClean="0"/>
              <a:t>amanhã</a:t>
            </a:r>
            <a:r>
              <a:rPr lang="en-US" dirty="0" smtClean="0"/>
              <a:t>, …</a:t>
            </a:r>
          </a:p>
          <a:p>
            <a:pPr lvl="1"/>
            <a:r>
              <a:rPr lang="en-US" dirty="0" smtClean="0"/>
              <a:t>Da </a:t>
            </a:r>
            <a:r>
              <a:rPr lang="en-US" dirty="0" err="1" smtClean="0"/>
              <a:t>facilidade</a:t>
            </a:r>
            <a:r>
              <a:rPr lang="en-US" dirty="0" smtClean="0"/>
              <a:t> </a:t>
            </a:r>
            <a:r>
              <a:rPr lang="en-US" dirty="0" err="1" smtClean="0"/>
              <a:t>na</a:t>
            </a:r>
            <a:r>
              <a:rPr lang="en-US" dirty="0" smtClean="0"/>
              <a:t> </a:t>
            </a:r>
            <a:r>
              <a:rPr lang="en-US" dirty="0" err="1" smtClean="0"/>
              <a:t>criação</a:t>
            </a:r>
            <a:r>
              <a:rPr lang="en-US" dirty="0" smtClean="0"/>
              <a:t>?</a:t>
            </a:r>
          </a:p>
          <a:p>
            <a:pPr lvl="1"/>
            <a:r>
              <a:rPr lang="en-US" dirty="0" smtClean="0"/>
              <a:t>Da </a:t>
            </a:r>
            <a:r>
              <a:rPr lang="en-US" dirty="0" err="1" smtClean="0"/>
              <a:t>ajuda</a:t>
            </a:r>
            <a:r>
              <a:rPr lang="en-US" dirty="0" smtClean="0"/>
              <a:t> de </a:t>
            </a:r>
            <a:r>
              <a:rPr lang="en-US" dirty="0" err="1" smtClean="0"/>
              <a:t>comunidades</a:t>
            </a:r>
            <a:r>
              <a:rPr lang="en-US" dirty="0" smtClean="0"/>
              <a:t>?</a:t>
            </a:r>
          </a:p>
          <a:p>
            <a:pPr lvl="1"/>
            <a:r>
              <a:rPr lang="en-US" dirty="0" smtClean="0"/>
              <a:t>Da interface com o </a:t>
            </a:r>
            <a:r>
              <a:rPr lang="en-US" dirty="0" err="1" smtClean="0"/>
              <a:t>jogador</a:t>
            </a:r>
            <a:r>
              <a:rPr lang="en-US" dirty="0" smtClean="0"/>
              <a:t>?</a:t>
            </a:r>
          </a:p>
          <a:p>
            <a:pPr lvl="1"/>
            <a:r>
              <a:rPr lang="en-US" dirty="0" smtClean="0"/>
              <a:t>Da </a:t>
            </a:r>
            <a:r>
              <a:rPr lang="en-US" b="1" dirty="0" err="1" smtClean="0"/>
              <a:t>inovação</a:t>
            </a:r>
            <a:r>
              <a:rPr lang="en-US" dirty="0" smtClean="0"/>
              <a:t>?</a:t>
            </a:r>
          </a:p>
          <a:p>
            <a:pPr lvl="1"/>
            <a:r>
              <a:rPr lang="en-US" dirty="0" smtClean="0"/>
              <a:t>Do </a:t>
            </a:r>
            <a:r>
              <a:rPr lang="en-US" dirty="0" err="1" smtClean="0"/>
              <a:t>prazer</a:t>
            </a:r>
            <a:r>
              <a:rPr lang="en-US" dirty="0" smtClean="0"/>
              <a:t> de </a:t>
            </a:r>
            <a:r>
              <a:rPr lang="en-US" dirty="0" err="1" smtClean="0"/>
              <a:t>jogar</a:t>
            </a:r>
            <a:r>
              <a:rPr lang="en-US" dirty="0" smtClean="0"/>
              <a:t> </a:t>
            </a:r>
            <a:r>
              <a:rPr lang="en-US" dirty="0" err="1" smtClean="0"/>
              <a:t>por</a:t>
            </a:r>
            <a:r>
              <a:rPr lang="en-US" dirty="0" smtClean="0"/>
              <a:t> </a:t>
            </a:r>
            <a:r>
              <a:rPr lang="en-US" dirty="0" err="1" smtClean="0"/>
              <a:t>horas</a:t>
            </a:r>
            <a:r>
              <a:rPr lang="en-US" dirty="0" smtClean="0"/>
              <a:t> e </a:t>
            </a:r>
            <a:r>
              <a:rPr lang="en-US" dirty="0" err="1" smtClean="0"/>
              <a:t>horas</a:t>
            </a:r>
            <a:r>
              <a:rPr lang="en-US" dirty="0" smtClean="0"/>
              <a:t>?</a:t>
            </a:r>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XNA e Academia no </a:t>
            </a:r>
            <a:r>
              <a:rPr lang="en-US" b="1" dirty="0" err="1" smtClean="0"/>
              <a:t>Brasil</a:t>
            </a:r>
            <a:endParaRPr lang="pt-BR" b="1" dirty="0"/>
          </a:p>
        </p:txBody>
      </p:sp>
      <p:sp>
        <p:nvSpPr>
          <p:cNvPr id="3" name="Text Placeholder 2"/>
          <p:cNvSpPr>
            <a:spLocks noGrp="1"/>
          </p:cNvSpPr>
          <p:nvPr>
            <p:ph type="body" idx="1"/>
          </p:nvPr>
        </p:nvSpPr>
        <p:spPr>
          <a:xfrm>
            <a:off x="1692166" y="1417638"/>
            <a:ext cx="7132747" cy="4154984"/>
          </a:xfrm>
        </p:spPr>
        <p:txBody>
          <a:bodyPr/>
          <a:lstStyle/>
          <a:p>
            <a:r>
              <a:rPr lang="en-US" dirty="0" err="1" smtClean="0"/>
              <a:t>Articulações</a:t>
            </a:r>
            <a:r>
              <a:rPr lang="en-US" dirty="0" smtClean="0"/>
              <a:t> com:</a:t>
            </a:r>
          </a:p>
          <a:p>
            <a:pPr lvl="1"/>
            <a:r>
              <a:rPr lang="en-US" dirty="0" smtClean="0"/>
              <a:t>UFPE</a:t>
            </a:r>
          </a:p>
          <a:p>
            <a:pPr lvl="1"/>
            <a:r>
              <a:rPr lang="en-US" dirty="0" smtClean="0"/>
              <a:t>UFF</a:t>
            </a:r>
            <a:endParaRPr lang="en-US" dirty="0" smtClean="0"/>
          </a:p>
          <a:p>
            <a:pPr lvl="1"/>
            <a:r>
              <a:rPr lang="en-US" dirty="0" smtClean="0"/>
              <a:t>PUC-Rio</a:t>
            </a:r>
          </a:p>
          <a:p>
            <a:pPr lvl="1"/>
            <a:r>
              <a:rPr lang="en-US" dirty="0" err="1" smtClean="0"/>
              <a:t>Unicamp</a:t>
            </a:r>
            <a:endParaRPr lang="en-US" dirty="0" smtClean="0"/>
          </a:p>
          <a:p>
            <a:pPr lvl="1"/>
            <a:r>
              <a:rPr lang="en-US" dirty="0" err="1" smtClean="0"/>
              <a:t>Unip</a:t>
            </a:r>
            <a:r>
              <a:rPr lang="en-US" dirty="0" smtClean="0"/>
              <a:t> – SP</a:t>
            </a:r>
          </a:p>
          <a:p>
            <a:pPr lvl="1"/>
            <a:r>
              <a:rPr lang="en-US" dirty="0" smtClean="0"/>
              <a:t>IESB (DF)</a:t>
            </a:r>
          </a:p>
          <a:p>
            <a:pPr lvl="1"/>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98786" y="1905000"/>
            <a:ext cx="7964214" cy="757130"/>
          </a:xfrm>
        </p:spPr>
        <p:txBody>
          <a:bodyPr/>
          <a:lstStyle/>
          <a:p>
            <a:pPr algn="ctr"/>
            <a:r>
              <a:rPr lang="en-US" dirty="0" err="1" smtClean="0"/>
              <a:t>Em</a:t>
            </a:r>
            <a:r>
              <a:rPr lang="en-US" dirty="0" smtClean="0"/>
              <a:t> um </a:t>
            </a:r>
            <a:r>
              <a:rPr lang="en-US" dirty="0" err="1" smtClean="0"/>
              <a:t>futuro</a:t>
            </a:r>
            <a:r>
              <a:rPr lang="en-US" dirty="0" smtClean="0"/>
              <a:t> </a:t>
            </a:r>
            <a:r>
              <a:rPr lang="en-US" dirty="0" err="1" smtClean="0"/>
              <a:t>breve</a:t>
            </a:r>
            <a:endParaRPr lang="pt-BR" dirty="0"/>
          </a:p>
        </p:txBody>
      </p:sp>
      <p:sp>
        <p:nvSpPr>
          <p:cNvPr id="4" name="Subtitle 3"/>
          <p:cNvSpPr>
            <a:spLocks noGrp="1"/>
          </p:cNvSpPr>
          <p:nvPr>
            <p:ph type="subTitle" idx="1"/>
          </p:nvPr>
        </p:nvSpPr>
        <p:spPr>
          <a:xfrm>
            <a:off x="2659116" y="3386193"/>
            <a:ext cx="6103883" cy="535531"/>
          </a:xfrm>
        </p:spPr>
        <p:txBody>
          <a:bodyPr/>
          <a:lstStyle/>
          <a:p>
            <a:r>
              <a:rPr lang="en-US" dirty="0" smtClean="0"/>
              <a:t>O </a:t>
            </a:r>
            <a:r>
              <a:rPr lang="en-US" dirty="0" err="1" smtClean="0"/>
              <a:t>que</a:t>
            </a:r>
            <a:r>
              <a:rPr lang="en-US" dirty="0" smtClean="0"/>
              <a:t> </a:t>
            </a:r>
            <a:r>
              <a:rPr lang="en-US" dirty="0" err="1" smtClean="0"/>
              <a:t>vem</a:t>
            </a:r>
            <a:r>
              <a:rPr lang="en-US" dirty="0" smtClean="0"/>
              <a:t> </a:t>
            </a:r>
            <a:r>
              <a:rPr lang="en-US" dirty="0" err="1" smtClean="0"/>
              <a:t>por</a:t>
            </a:r>
            <a:r>
              <a:rPr lang="en-US" dirty="0" smtClean="0"/>
              <a:t> </a:t>
            </a:r>
            <a:r>
              <a:rPr lang="en-US" dirty="0" err="1" smtClean="0"/>
              <a:t>aí</a:t>
            </a:r>
            <a:r>
              <a:rPr lang="en-US" dirty="0" smtClean="0"/>
              <a:t>…</a:t>
            </a:r>
            <a:endParaRPr lang="pt-BR" dirty="0"/>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xfrm>
            <a:off x="472966" y="228600"/>
            <a:ext cx="8366233" cy="757130"/>
          </a:xfrm>
        </p:spPr>
        <p:txBody>
          <a:bodyPr/>
          <a:lstStyle/>
          <a:p>
            <a:pPr eaLnBrk="1" hangingPunct="1">
              <a:defRPr/>
            </a:pPr>
            <a:r>
              <a:rPr lang="en-US" dirty="0" smtClean="0"/>
              <a:t>XNA 3.0 no </a:t>
            </a:r>
            <a:r>
              <a:rPr lang="en-US" dirty="0" err="1" smtClean="0"/>
              <a:t>Brasil</a:t>
            </a:r>
            <a:r>
              <a:rPr lang="en-US" dirty="0" smtClean="0"/>
              <a:t> e no </a:t>
            </a:r>
            <a:r>
              <a:rPr lang="en-US" dirty="0" err="1" smtClean="0"/>
              <a:t>Mundo</a:t>
            </a:r>
            <a:endParaRPr lang="en-US" sz="3600" dirty="0" smtClean="0">
              <a:solidFill>
                <a:srgbClr val="FBF3C5"/>
              </a:solidFill>
            </a:endParaRPr>
          </a:p>
        </p:txBody>
      </p:sp>
      <p:sp>
        <p:nvSpPr>
          <p:cNvPr id="8" name="Rounded Rectangle 7"/>
          <p:cNvSpPr/>
          <p:nvPr/>
        </p:nvSpPr>
        <p:spPr bwMode="auto">
          <a:xfrm>
            <a:off x="407252" y="1216841"/>
            <a:ext cx="4023360" cy="228600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182880"/>
          <a:lstStyle/>
          <a:p>
            <a:pPr>
              <a:defRPr/>
            </a:pPr>
            <a:r>
              <a:rPr lang="en-US" sz="2400" b="1" dirty="0" err="1" smtClean="0">
                <a:effectLst>
                  <a:outerShdw blurRad="50800" dist="38100" dir="2700000" algn="tl" rotWithShape="0">
                    <a:schemeClr val="bg2">
                      <a:alpha val="70000"/>
                    </a:schemeClr>
                  </a:outerShdw>
                </a:effectLst>
                <a:cs typeface="+mn-cs"/>
              </a:rPr>
              <a:t>Suporte</a:t>
            </a:r>
            <a:r>
              <a:rPr lang="en-US" sz="2400" b="1" dirty="0" smtClean="0">
                <a:effectLst>
                  <a:outerShdw blurRad="50800" dist="38100" dir="2700000" algn="tl" rotWithShape="0">
                    <a:schemeClr val="bg2">
                      <a:alpha val="70000"/>
                    </a:schemeClr>
                  </a:outerShdw>
                </a:effectLst>
                <a:cs typeface="+mn-cs"/>
              </a:rPr>
              <a:t> </a:t>
            </a:r>
            <a:r>
              <a:rPr lang="en-US" sz="2400" b="1" dirty="0" err="1" smtClean="0">
                <a:effectLst>
                  <a:outerShdw blurRad="50800" dist="38100" dir="2700000" algn="tl" rotWithShape="0">
                    <a:schemeClr val="bg2">
                      <a:alpha val="70000"/>
                    </a:schemeClr>
                  </a:outerShdw>
                </a:effectLst>
                <a:cs typeface="+mn-cs"/>
              </a:rPr>
              <a:t>ao</a:t>
            </a:r>
            <a:r>
              <a:rPr lang="en-US" sz="2400" b="1" dirty="0" smtClean="0">
                <a:effectLst>
                  <a:outerShdw blurRad="50800" dist="38100" dir="2700000" algn="tl" rotWithShape="0">
                    <a:schemeClr val="bg2">
                      <a:alpha val="70000"/>
                    </a:schemeClr>
                  </a:outerShdw>
                </a:effectLst>
                <a:cs typeface="+mn-cs"/>
              </a:rPr>
              <a:t> Zune</a:t>
            </a:r>
            <a:endParaRPr lang="en-US" sz="2400" b="1" dirty="0">
              <a:effectLst>
                <a:outerShdw blurRad="50800" dist="38100" dir="2700000" algn="tl" rotWithShape="0">
                  <a:schemeClr val="bg2">
                    <a:alpha val="70000"/>
                  </a:schemeClr>
                </a:outerShdw>
              </a:effectLst>
              <a:cs typeface="+mn-cs"/>
            </a:endParaRPr>
          </a:p>
          <a:p>
            <a:pPr>
              <a:buFont typeface="Arial" pitchFamily="34" charset="0"/>
              <a:buChar char="•"/>
              <a:defRPr/>
            </a:pPr>
            <a:endParaRPr lang="en-US" sz="500" dirty="0">
              <a:effectLst>
                <a:outerShdw blurRad="50800" dist="38100" dir="2700000" algn="tl" rotWithShape="0">
                  <a:schemeClr val="bg2">
                    <a:alpha val="70000"/>
                  </a:schemeClr>
                </a:outerShdw>
              </a:effectLst>
              <a:cs typeface="+mn-cs"/>
            </a:endParaRPr>
          </a:p>
          <a:p>
            <a:pPr>
              <a:buFont typeface="Arial" pitchFamily="34" charset="0"/>
              <a:buChar char="•"/>
              <a:defRPr/>
            </a:pPr>
            <a:r>
              <a:rPr lang="en-US" sz="2400" dirty="0">
                <a:effectLst>
                  <a:outerShdw blurRad="50800" dist="38100" dir="2700000" algn="tl" rotWithShape="0">
                    <a:schemeClr val="bg2">
                      <a:alpha val="70000"/>
                    </a:schemeClr>
                  </a:outerShdw>
                </a:effectLst>
                <a:cs typeface="+mn-cs"/>
              </a:rPr>
              <a:t> </a:t>
            </a:r>
            <a:r>
              <a:rPr lang="en-US" sz="2400" dirty="0" err="1" smtClean="0">
                <a:effectLst>
                  <a:outerShdw blurRad="50800" dist="38100" dir="2700000" algn="tl" rotWithShape="0">
                    <a:schemeClr val="bg2">
                      <a:alpha val="70000"/>
                    </a:schemeClr>
                  </a:outerShdw>
                </a:effectLst>
                <a:cs typeface="+mn-cs"/>
              </a:rPr>
              <a:t>Conexão</a:t>
            </a:r>
            <a:r>
              <a:rPr lang="en-US" sz="2400" dirty="0" smtClean="0">
                <a:effectLst>
                  <a:outerShdw blurRad="50800" dist="38100" dir="2700000" algn="tl" rotWithShape="0">
                    <a:schemeClr val="bg2">
                      <a:alpha val="70000"/>
                    </a:schemeClr>
                  </a:outerShdw>
                </a:effectLst>
                <a:cs typeface="+mn-cs"/>
              </a:rPr>
              <a:t> </a:t>
            </a:r>
            <a:r>
              <a:rPr lang="en-US" sz="2400" dirty="0" err="1" smtClean="0">
                <a:effectLst>
                  <a:outerShdw blurRad="50800" dist="38100" dir="2700000" algn="tl" rotWithShape="0">
                    <a:schemeClr val="bg2">
                      <a:alpha val="70000"/>
                    </a:schemeClr>
                  </a:outerShdw>
                </a:effectLst>
                <a:cs typeface="+mn-cs"/>
              </a:rPr>
              <a:t>até</a:t>
            </a:r>
            <a:r>
              <a:rPr lang="en-US" sz="2400" dirty="0" smtClean="0">
                <a:effectLst>
                  <a:outerShdw blurRad="50800" dist="38100" dir="2700000" algn="tl" rotWithShape="0">
                    <a:schemeClr val="bg2">
                      <a:alpha val="70000"/>
                    </a:schemeClr>
                  </a:outerShdw>
                </a:effectLst>
                <a:cs typeface="+mn-cs"/>
              </a:rPr>
              <a:t> 8 </a:t>
            </a:r>
            <a:r>
              <a:rPr lang="en-US" sz="2400" dirty="0" err="1" smtClean="0">
                <a:effectLst>
                  <a:outerShdw blurRad="50800" dist="38100" dir="2700000" algn="tl" rotWithShape="0">
                    <a:schemeClr val="bg2">
                      <a:alpha val="70000"/>
                    </a:schemeClr>
                  </a:outerShdw>
                </a:effectLst>
                <a:cs typeface="+mn-cs"/>
              </a:rPr>
              <a:t>Zunes</a:t>
            </a:r>
            <a:r>
              <a:rPr lang="en-US" sz="2400" dirty="0" smtClean="0">
                <a:effectLst>
                  <a:outerShdw blurRad="50800" dist="38100" dir="2700000" algn="tl" rotWithShape="0">
                    <a:schemeClr val="bg2">
                      <a:alpha val="70000"/>
                    </a:schemeClr>
                  </a:outerShdw>
                </a:effectLst>
                <a:cs typeface="+mn-cs"/>
              </a:rPr>
              <a:t>!</a:t>
            </a:r>
            <a:endParaRPr lang="en-US" sz="2400" dirty="0">
              <a:effectLst>
                <a:outerShdw blurRad="50800" dist="38100" dir="2700000" algn="tl" rotWithShape="0">
                  <a:schemeClr val="bg2">
                    <a:alpha val="70000"/>
                  </a:schemeClr>
                </a:outerShdw>
              </a:effectLst>
              <a:cs typeface="+mn-cs"/>
            </a:endParaRPr>
          </a:p>
          <a:p>
            <a:pPr>
              <a:buFont typeface="Arial" pitchFamily="34" charset="0"/>
              <a:buChar char="•"/>
              <a:defRPr/>
            </a:pPr>
            <a:r>
              <a:rPr lang="en-US" sz="2400" dirty="0">
                <a:effectLst>
                  <a:outerShdw blurRad="50800" dist="38100" dir="2700000" algn="tl" rotWithShape="0">
                    <a:schemeClr val="bg2">
                      <a:alpha val="70000"/>
                    </a:schemeClr>
                  </a:outerShdw>
                </a:effectLst>
                <a:cs typeface="+mn-cs"/>
              </a:rPr>
              <a:t> </a:t>
            </a:r>
            <a:r>
              <a:rPr lang="en-US" sz="2400" dirty="0" err="1" smtClean="0">
                <a:effectLst>
                  <a:outerShdw blurRad="50800" dist="38100" dir="2700000" algn="tl" rotWithShape="0">
                    <a:schemeClr val="bg2">
                      <a:alpha val="70000"/>
                    </a:schemeClr>
                  </a:outerShdw>
                </a:effectLst>
                <a:cs typeface="+mn-cs"/>
              </a:rPr>
              <a:t>Gráficos</a:t>
            </a:r>
            <a:r>
              <a:rPr lang="en-US" sz="2400" dirty="0" smtClean="0">
                <a:effectLst>
                  <a:outerShdw blurRad="50800" dist="38100" dir="2700000" algn="tl" rotWithShape="0">
                    <a:schemeClr val="bg2">
                      <a:alpha val="70000"/>
                    </a:schemeClr>
                  </a:outerShdw>
                </a:effectLst>
                <a:cs typeface="+mn-cs"/>
              </a:rPr>
              <a:t> 2D</a:t>
            </a:r>
            <a:endParaRPr lang="en-US" sz="2400" dirty="0">
              <a:effectLst>
                <a:outerShdw blurRad="50800" dist="38100" dir="2700000" algn="tl" rotWithShape="0">
                  <a:schemeClr val="bg2">
                    <a:alpha val="70000"/>
                  </a:schemeClr>
                </a:outerShdw>
              </a:effectLst>
              <a:cs typeface="+mn-cs"/>
            </a:endParaRPr>
          </a:p>
          <a:p>
            <a:pPr>
              <a:buFont typeface="Arial" pitchFamily="34" charset="0"/>
              <a:buChar char="•"/>
              <a:defRPr/>
            </a:pPr>
            <a:r>
              <a:rPr lang="en-US" sz="2400" dirty="0">
                <a:effectLst>
                  <a:outerShdw blurRad="50800" dist="38100" dir="2700000" algn="tl" rotWithShape="0">
                    <a:schemeClr val="bg2">
                      <a:alpha val="70000"/>
                    </a:schemeClr>
                  </a:outerShdw>
                </a:effectLst>
                <a:cs typeface="+mn-cs"/>
              </a:rPr>
              <a:t> </a:t>
            </a:r>
            <a:r>
              <a:rPr lang="en-US" sz="2400" dirty="0" err="1" smtClean="0">
                <a:effectLst>
                  <a:outerShdw blurRad="50800" dist="38100" dir="2700000" algn="tl" rotWithShape="0">
                    <a:schemeClr val="bg2">
                      <a:alpha val="70000"/>
                    </a:schemeClr>
                  </a:outerShdw>
                </a:effectLst>
                <a:cs typeface="+mn-cs"/>
              </a:rPr>
              <a:t>Busca</a:t>
            </a:r>
            <a:r>
              <a:rPr lang="en-US" sz="2400" dirty="0" smtClean="0">
                <a:effectLst>
                  <a:outerShdw blurRad="50800" dist="38100" dir="2700000" algn="tl" rotWithShape="0">
                    <a:schemeClr val="bg2">
                      <a:alpha val="70000"/>
                    </a:schemeClr>
                  </a:outerShdw>
                </a:effectLst>
                <a:cs typeface="+mn-cs"/>
              </a:rPr>
              <a:t> e </a:t>
            </a:r>
            <a:r>
              <a:rPr lang="en-US" sz="2400" dirty="0" err="1" smtClean="0">
                <a:effectLst>
                  <a:outerShdw blurRad="50800" dist="38100" dir="2700000" algn="tl" rotWithShape="0">
                    <a:schemeClr val="bg2">
                      <a:alpha val="70000"/>
                    </a:schemeClr>
                  </a:outerShdw>
                </a:effectLst>
                <a:cs typeface="+mn-cs"/>
              </a:rPr>
              <a:t>execução</a:t>
            </a:r>
            <a:r>
              <a:rPr lang="en-US" sz="2400" dirty="0" smtClean="0">
                <a:effectLst>
                  <a:outerShdw blurRad="50800" dist="38100" dir="2700000" algn="tl" rotWithShape="0">
                    <a:schemeClr val="bg2">
                      <a:alpha val="70000"/>
                    </a:schemeClr>
                  </a:outerShdw>
                </a:effectLst>
                <a:cs typeface="+mn-cs"/>
              </a:rPr>
              <a:t> de </a:t>
            </a:r>
          </a:p>
          <a:p>
            <a:pPr>
              <a:defRPr/>
            </a:pPr>
            <a:r>
              <a:rPr lang="en-US" sz="2400" dirty="0" err="1" smtClean="0">
                <a:effectLst>
                  <a:outerShdw blurRad="50800" dist="38100" dir="2700000" algn="tl" rotWithShape="0">
                    <a:schemeClr val="bg2">
                      <a:alpha val="70000"/>
                    </a:schemeClr>
                  </a:outerShdw>
                </a:effectLst>
              </a:rPr>
              <a:t>músicas</a:t>
            </a:r>
            <a:endParaRPr lang="en-US" sz="2400" dirty="0">
              <a:effectLst>
                <a:outerShdw blurRad="50800" dist="38100" dir="2700000" algn="tl" rotWithShape="0">
                  <a:schemeClr val="bg2">
                    <a:alpha val="70000"/>
                  </a:schemeClr>
                </a:outerShdw>
              </a:effectLst>
              <a:cs typeface="+mn-cs"/>
            </a:endParaRPr>
          </a:p>
          <a:p>
            <a:pPr>
              <a:defRPr/>
            </a:pPr>
            <a:endParaRPr lang="en-US" sz="1600" dirty="0">
              <a:effectLst>
                <a:outerShdw blurRad="50800" dist="38100" dir="2700000" algn="tl" rotWithShape="0">
                  <a:schemeClr val="bg2">
                    <a:alpha val="70000"/>
                  </a:schemeClr>
                </a:outerShdw>
              </a:effectLst>
              <a:cs typeface="+mn-cs"/>
            </a:endParaRPr>
          </a:p>
        </p:txBody>
      </p:sp>
      <p:sp>
        <p:nvSpPr>
          <p:cNvPr id="10" name="Rounded Rectangle 9"/>
          <p:cNvSpPr/>
          <p:nvPr/>
        </p:nvSpPr>
        <p:spPr bwMode="auto">
          <a:xfrm>
            <a:off x="407254" y="3728798"/>
            <a:ext cx="4023360" cy="2286000"/>
          </a:xfrm>
          <a:prstGeom prst="roundRect">
            <a:avLst/>
          </a:prstGeom>
          <a:solidFill>
            <a:srgbClr val="7030A0"/>
          </a:soli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182880"/>
          <a:lstStyle/>
          <a:p>
            <a:pPr>
              <a:defRPr/>
            </a:pPr>
            <a:r>
              <a:rPr lang="en-US" sz="2400" b="1" dirty="0" err="1" smtClean="0">
                <a:effectLst>
                  <a:outerShdw blurRad="50800" dist="38100" dir="2700000" algn="tl" rotWithShape="0">
                    <a:schemeClr val="bg2">
                      <a:alpha val="70000"/>
                    </a:schemeClr>
                  </a:outerShdw>
                </a:effectLst>
              </a:rPr>
              <a:t>Jogos</a:t>
            </a:r>
            <a:r>
              <a:rPr lang="en-US" sz="2400" b="1" dirty="0" smtClean="0">
                <a:effectLst>
                  <a:outerShdw blurRad="50800" dist="38100" dir="2700000" algn="tl" rotWithShape="0">
                    <a:schemeClr val="bg2">
                      <a:alpha val="70000"/>
                    </a:schemeClr>
                  </a:outerShdw>
                </a:effectLst>
              </a:rPr>
              <a:t> </a:t>
            </a:r>
            <a:r>
              <a:rPr lang="en-US" sz="2400" b="1" dirty="0" err="1" smtClean="0">
                <a:effectLst>
                  <a:outerShdw blurRad="50800" dist="38100" dir="2700000" algn="tl" rotWithShape="0">
                    <a:schemeClr val="bg2">
                      <a:alpha val="70000"/>
                    </a:schemeClr>
                  </a:outerShdw>
                </a:effectLst>
              </a:rPr>
              <a:t>da</a:t>
            </a:r>
            <a:r>
              <a:rPr lang="en-US" sz="2400" b="1" dirty="0" smtClean="0">
                <a:effectLst>
                  <a:outerShdw blurRad="50800" dist="38100" dir="2700000" algn="tl" rotWithShape="0">
                    <a:schemeClr val="bg2">
                      <a:alpha val="70000"/>
                    </a:schemeClr>
                  </a:outerShdw>
                </a:effectLst>
              </a:rPr>
              <a:t> </a:t>
            </a:r>
            <a:r>
              <a:rPr lang="en-US" sz="2400" b="1" dirty="0" err="1" smtClean="0">
                <a:effectLst>
                  <a:outerShdw blurRad="50800" dist="38100" dir="2700000" algn="tl" rotWithShape="0">
                    <a:schemeClr val="bg2">
                      <a:alpha val="70000"/>
                    </a:schemeClr>
                  </a:outerShdw>
                </a:effectLst>
              </a:rPr>
              <a:t>Comunidade</a:t>
            </a:r>
            <a:endParaRPr lang="en-US" sz="2400" b="1" dirty="0" smtClean="0">
              <a:effectLst>
                <a:outerShdw blurRad="50800" dist="38100" dir="2700000" algn="tl" rotWithShape="0">
                  <a:schemeClr val="bg2">
                    <a:alpha val="70000"/>
                  </a:schemeClr>
                </a:outerShdw>
              </a:effectLst>
            </a:endParaRPr>
          </a:p>
          <a:p>
            <a:pPr>
              <a:buFont typeface="Arial" pitchFamily="34" charset="0"/>
              <a:buChar char="•"/>
              <a:defRPr/>
            </a:pPr>
            <a:endParaRPr lang="en-US" sz="500" dirty="0">
              <a:effectLst>
                <a:outerShdw blurRad="50800" dist="38100" dir="2700000" algn="tl" rotWithShape="0">
                  <a:schemeClr val="bg2">
                    <a:alpha val="70000"/>
                  </a:schemeClr>
                </a:outerShdw>
              </a:effectLst>
              <a:cs typeface="+mn-cs"/>
            </a:endParaRPr>
          </a:p>
          <a:p>
            <a:pPr>
              <a:buFont typeface="Arial" pitchFamily="34" charset="0"/>
              <a:buChar char="•"/>
              <a:defRPr/>
            </a:pPr>
            <a:r>
              <a:rPr lang="en-US" sz="2400" dirty="0" smtClean="0">
                <a:effectLst>
                  <a:outerShdw blurRad="50800" dist="38100" dir="2700000" algn="tl" rotWithShape="0">
                    <a:schemeClr val="bg2">
                      <a:alpha val="70000"/>
                    </a:schemeClr>
                  </a:outerShdw>
                </a:effectLst>
              </a:rPr>
              <a:t> </a:t>
            </a:r>
            <a:r>
              <a:rPr lang="en-US" sz="2400" dirty="0" err="1" smtClean="0">
                <a:effectLst>
                  <a:outerShdw blurRad="50800" dist="38100" dir="2700000" algn="tl" rotWithShape="0">
                    <a:schemeClr val="bg2">
                      <a:alpha val="70000"/>
                    </a:schemeClr>
                  </a:outerShdw>
                </a:effectLst>
              </a:rPr>
              <a:t>Compartilhar</a:t>
            </a:r>
            <a:r>
              <a:rPr lang="en-US" sz="2400" dirty="0" smtClean="0">
                <a:effectLst>
                  <a:outerShdw blurRad="50800" dist="38100" dir="2700000" algn="tl" rotWithShape="0">
                    <a:schemeClr val="bg2">
                      <a:alpha val="70000"/>
                    </a:schemeClr>
                  </a:outerShdw>
                </a:effectLst>
              </a:rPr>
              <a:t> </a:t>
            </a:r>
            <a:r>
              <a:rPr lang="en-US" sz="2400" dirty="0" err="1" smtClean="0">
                <a:effectLst>
                  <a:outerShdw blurRad="50800" dist="38100" dir="2700000" algn="tl" rotWithShape="0">
                    <a:schemeClr val="bg2">
                      <a:alpha val="70000"/>
                    </a:schemeClr>
                  </a:outerShdw>
                </a:effectLst>
              </a:rPr>
              <a:t>jogos</a:t>
            </a:r>
            <a:r>
              <a:rPr lang="en-US" sz="2400" dirty="0" smtClean="0">
                <a:effectLst>
                  <a:outerShdw blurRad="50800" dist="38100" dir="2700000" algn="tl" rotWithShape="0">
                    <a:schemeClr val="bg2">
                      <a:alpha val="70000"/>
                    </a:schemeClr>
                  </a:outerShdw>
                </a:effectLst>
              </a:rPr>
              <a:t> com</a:t>
            </a:r>
            <a:br>
              <a:rPr lang="en-US" sz="2400" dirty="0" smtClean="0">
                <a:effectLst>
                  <a:outerShdw blurRad="50800" dist="38100" dir="2700000" algn="tl" rotWithShape="0">
                    <a:schemeClr val="bg2">
                      <a:alpha val="70000"/>
                    </a:schemeClr>
                  </a:outerShdw>
                </a:effectLst>
              </a:rPr>
            </a:br>
            <a:r>
              <a:rPr lang="en-US" sz="2400" dirty="0" smtClean="0">
                <a:effectLst>
                  <a:outerShdw blurRad="50800" dist="38100" dir="2700000" algn="tl" rotWithShape="0">
                    <a:schemeClr val="bg2">
                      <a:alpha val="70000"/>
                    </a:schemeClr>
                  </a:outerShdw>
                </a:effectLst>
              </a:rPr>
              <a:t>  </a:t>
            </a:r>
            <a:r>
              <a:rPr lang="en-US" sz="2400" dirty="0" err="1" smtClean="0">
                <a:effectLst>
                  <a:outerShdw blurRad="50800" dist="38100" dir="2700000" algn="tl" rotWithShape="0">
                    <a:schemeClr val="bg2">
                      <a:alpha val="70000"/>
                    </a:schemeClr>
                  </a:outerShdw>
                </a:effectLst>
              </a:rPr>
              <a:t>todo</a:t>
            </a:r>
            <a:r>
              <a:rPr lang="en-US" sz="2400" dirty="0" smtClean="0">
                <a:effectLst>
                  <a:outerShdw blurRad="50800" dist="38100" dir="2700000" algn="tl" rotWithShape="0">
                    <a:schemeClr val="bg2">
                      <a:alpha val="70000"/>
                    </a:schemeClr>
                  </a:outerShdw>
                </a:effectLst>
              </a:rPr>
              <a:t> </a:t>
            </a:r>
            <a:r>
              <a:rPr lang="en-US" sz="2400" dirty="0" err="1" smtClean="0">
                <a:effectLst>
                  <a:outerShdw blurRad="50800" dist="38100" dir="2700000" algn="tl" rotWithShape="0">
                    <a:schemeClr val="bg2">
                      <a:alpha val="70000"/>
                    </a:schemeClr>
                  </a:outerShdw>
                </a:effectLst>
              </a:rPr>
              <a:t>mundo</a:t>
            </a:r>
            <a:endParaRPr lang="en-US" sz="2400" dirty="0" smtClean="0">
              <a:effectLst>
                <a:outerShdw blurRad="50800" dist="38100" dir="2700000" algn="tl" rotWithShape="0">
                  <a:schemeClr val="bg2">
                    <a:alpha val="70000"/>
                  </a:schemeClr>
                </a:outerShdw>
              </a:effectLst>
            </a:endParaRPr>
          </a:p>
          <a:p>
            <a:pPr>
              <a:buFont typeface="Arial" pitchFamily="34" charset="0"/>
              <a:buChar char="•"/>
              <a:defRPr/>
            </a:pPr>
            <a:r>
              <a:rPr lang="en-US" sz="2400" dirty="0" smtClean="0">
                <a:effectLst>
                  <a:outerShdw blurRad="50800" dist="38100" dir="2700000" algn="tl" rotWithShape="0">
                    <a:schemeClr val="bg2">
                      <a:alpha val="70000"/>
                    </a:schemeClr>
                  </a:outerShdw>
                </a:effectLst>
              </a:rPr>
              <a:t> Vender </a:t>
            </a:r>
            <a:r>
              <a:rPr lang="en-US" sz="2400" dirty="0" err="1" smtClean="0">
                <a:effectLst>
                  <a:outerShdw blurRad="50800" dist="38100" dir="2700000" algn="tl" rotWithShape="0">
                    <a:schemeClr val="bg2">
                      <a:alpha val="70000"/>
                    </a:schemeClr>
                  </a:outerShdw>
                </a:effectLst>
              </a:rPr>
              <a:t>jogos</a:t>
            </a:r>
            <a:r>
              <a:rPr lang="en-US" sz="2400" dirty="0" smtClean="0">
                <a:effectLst>
                  <a:outerShdw blurRad="50800" dist="38100" dir="2700000" algn="tl" rotWithShape="0">
                    <a:schemeClr val="bg2">
                      <a:alpha val="70000"/>
                    </a:schemeClr>
                  </a:outerShdw>
                </a:effectLst>
              </a:rPr>
              <a:t> </a:t>
            </a:r>
            <a:r>
              <a:rPr lang="en-US" sz="2400" dirty="0" err="1" smtClean="0">
                <a:effectLst>
                  <a:outerShdw blurRad="50800" dist="38100" dir="2700000" algn="tl" rotWithShape="0">
                    <a:schemeClr val="bg2">
                      <a:alpha val="70000"/>
                    </a:schemeClr>
                  </a:outerShdw>
                </a:effectLst>
              </a:rPr>
              <a:t>na</a:t>
            </a:r>
            <a:r>
              <a:rPr lang="en-US" sz="2400" dirty="0" smtClean="0">
                <a:effectLst>
                  <a:outerShdw blurRad="50800" dist="38100" dir="2700000" algn="tl" rotWithShape="0">
                    <a:schemeClr val="bg2">
                      <a:alpha val="70000"/>
                    </a:schemeClr>
                  </a:outerShdw>
                </a:effectLst>
              </a:rPr>
              <a:t/>
            </a:r>
            <a:br>
              <a:rPr lang="en-US" sz="2400" dirty="0" smtClean="0">
                <a:effectLst>
                  <a:outerShdw blurRad="50800" dist="38100" dir="2700000" algn="tl" rotWithShape="0">
                    <a:schemeClr val="bg2">
                      <a:alpha val="70000"/>
                    </a:schemeClr>
                  </a:outerShdw>
                </a:effectLst>
              </a:rPr>
            </a:br>
            <a:r>
              <a:rPr lang="en-US" sz="2400" dirty="0" smtClean="0">
                <a:effectLst>
                  <a:outerShdw blurRad="50800" dist="38100" dir="2700000" algn="tl" rotWithShape="0">
                    <a:schemeClr val="bg2">
                      <a:alpha val="70000"/>
                    </a:schemeClr>
                  </a:outerShdw>
                </a:effectLst>
              </a:rPr>
              <a:t>  </a:t>
            </a:r>
            <a:r>
              <a:rPr lang="en-US" sz="2400" dirty="0" err="1" smtClean="0">
                <a:effectLst>
                  <a:outerShdw blurRad="50800" dist="38100" dir="2700000" algn="tl" rotWithShape="0">
                    <a:schemeClr val="bg2">
                      <a:alpha val="70000"/>
                    </a:schemeClr>
                  </a:outerShdw>
                </a:effectLst>
              </a:rPr>
              <a:t>comunidade</a:t>
            </a:r>
            <a:endParaRPr lang="en-US" sz="2400" dirty="0">
              <a:effectLst>
                <a:outerShdw blurRad="50800" dist="38100" dir="2700000" algn="tl" rotWithShape="0">
                  <a:schemeClr val="bg2">
                    <a:alpha val="70000"/>
                  </a:schemeClr>
                </a:outerShdw>
              </a:effectLst>
            </a:endParaRPr>
          </a:p>
        </p:txBody>
      </p:sp>
      <p:sp>
        <p:nvSpPr>
          <p:cNvPr id="11" name="Rounded Rectangle 10"/>
          <p:cNvSpPr/>
          <p:nvPr/>
        </p:nvSpPr>
        <p:spPr bwMode="auto">
          <a:xfrm>
            <a:off x="4645093" y="1216843"/>
            <a:ext cx="4025378" cy="2286000"/>
          </a:xfrm>
          <a:prstGeom prst="roundRect">
            <a:avLst/>
          </a:prstGeom>
          <a:solidFill>
            <a:schemeClr val="accent1">
              <a:lumMod val="50000"/>
            </a:schemeClr>
          </a:soli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182880"/>
          <a:lstStyle/>
          <a:p>
            <a:pPr>
              <a:defRPr/>
            </a:pPr>
            <a:r>
              <a:rPr lang="en-US" sz="2400" b="1" dirty="0" err="1" smtClean="0">
                <a:effectLst>
                  <a:outerShdw blurRad="50800" dist="38100" dir="2700000" algn="tl" rotWithShape="0">
                    <a:schemeClr val="bg2">
                      <a:alpha val="70000"/>
                    </a:schemeClr>
                  </a:outerShdw>
                </a:effectLst>
                <a:cs typeface="+mn-cs"/>
              </a:rPr>
              <a:t>Versão</a:t>
            </a:r>
            <a:r>
              <a:rPr lang="en-US" sz="2400" b="1" dirty="0" smtClean="0">
                <a:effectLst>
                  <a:outerShdw blurRad="50800" dist="38100" dir="2700000" algn="tl" rotWithShape="0">
                    <a:schemeClr val="bg2">
                      <a:alpha val="70000"/>
                    </a:schemeClr>
                  </a:outerShdw>
                </a:effectLst>
                <a:cs typeface="+mn-cs"/>
              </a:rPr>
              <a:t> 3.0 </a:t>
            </a:r>
            <a:endParaRPr lang="en-US" sz="2400" b="1" dirty="0">
              <a:effectLst>
                <a:outerShdw blurRad="50800" dist="38100" dir="2700000" algn="tl" rotWithShape="0">
                  <a:schemeClr val="bg2">
                    <a:alpha val="70000"/>
                  </a:schemeClr>
                </a:outerShdw>
              </a:effectLst>
              <a:cs typeface="+mn-cs"/>
            </a:endParaRPr>
          </a:p>
          <a:p>
            <a:pPr>
              <a:buFont typeface="Arial" pitchFamily="34" charset="0"/>
              <a:buChar char="•"/>
              <a:defRPr/>
            </a:pPr>
            <a:endParaRPr lang="en-US" sz="500" dirty="0">
              <a:effectLst>
                <a:outerShdw blurRad="50800" dist="38100" dir="2700000" algn="tl" rotWithShape="0">
                  <a:schemeClr val="bg2">
                    <a:alpha val="70000"/>
                  </a:schemeClr>
                </a:outerShdw>
              </a:effectLst>
              <a:cs typeface="+mn-cs"/>
            </a:endParaRPr>
          </a:p>
          <a:p>
            <a:pPr>
              <a:buFont typeface="Arial" pitchFamily="34" charset="0"/>
              <a:buChar char="•"/>
              <a:defRPr/>
            </a:pPr>
            <a:r>
              <a:rPr lang="en-US" sz="2400" dirty="0">
                <a:effectLst>
                  <a:outerShdw blurRad="50800" dist="38100" dir="2700000" algn="tl" rotWithShape="0">
                    <a:schemeClr val="bg2">
                      <a:alpha val="70000"/>
                    </a:schemeClr>
                  </a:outerShdw>
                </a:effectLst>
                <a:cs typeface="+mn-cs"/>
              </a:rPr>
              <a:t> </a:t>
            </a:r>
            <a:r>
              <a:rPr lang="en-US" sz="2400" dirty="0" err="1" smtClean="0">
                <a:effectLst>
                  <a:outerShdw blurRad="50800" dist="38100" dir="2700000" algn="tl" rotWithShape="0">
                    <a:schemeClr val="bg2">
                      <a:alpha val="70000"/>
                    </a:schemeClr>
                  </a:outerShdw>
                </a:effectLst>
                <a:cs typeface="+mn-cs"/>
              </a:rPr>
              <a:t>Sincronização</a:t>
            </a:r>
            <a:r>
              <a:rPr lang="en-US" sz="2400" dirty="0" smtClean="0">
                <a:effectLst>
                  <a:outerShdw blurRad="50800" dist="38100" dir="2700000" algn="tl" rotWithShape="0">
                    <a:schemeClr val="bg2">
                      <a:alpha val="70000"/>
                    </a:schemeClr>
                  </a:outerShdw>
                </a:effectLst>
                <a:cs typeface="+mn-cs"/>
              </a:rPr>
              <a:t> de </a:t>
            </a:r>
            <a:r>
              <a:rPr lang="en-US" sz="2400" dirty="0" err="1" smtClean="0">
                <a:effectLst>
                  <a:outerShdw blurRad="50800" dist="38100" dir="2700000" algn="tl" rotWithShape="0">
                    <a:schemeClr val="bg2">
                      <a:alpha val="70000"/>
                    </a:schemeClr>
                  </a:outerShdw>
                </a:effectLst>
                <a:cs typeface="+mn-cs"/>
              </a:rPr>
              <a:t>projetos</a:t>
            </a:r>
            <a:endParaRPr lang="en-US" sz="2400" dirty="0" smtClean="0">
              <a:effectLst>
                <a:outerShdw blurRad="50800" dist="38100" dir="2700000" algn="tl" rotWithShape="0">
                  <a:schemeClr val="bg2">
                    <a:alpha val="70000"/>
                  </a:schemeClr>
                </a:outerShdw>
              </a:effectLst>
              <a:cs typeface="+mn-cs"/>
            </a:endParaRPr>
          </a:p>
          <a:p>
            <a:pPr>
              <a:defRPr/>
            </a:pPr>
            <a:r>
              <a:rPr lang="en-US" sz="2400" dirty="0" smtClean="0">
                <a:effectLst>
                  <a:outerShdw blurRad="50800" dist="38100" dir="2700000" algn="tl" rotWithShape="0">
                    <a:schemeClr val="bg2">
                      <a:alpha val="70000"/>
                    </a:schemeClr>
                  </a:outerShdw>
                </a:effectLst>
              </a:rPr>
              <a:t>entre </a:t>
            </a:r>
            <a:r>
              <a:rPr lang="en-US" sz="2400" dirty="0" err="1" smtClean="0">
                <a:effectLst>
                  <a:outerShdw blurRad="50800" dist="38100" dir="2700000" algn="tl" rotWithShape="0">
                    <a:schemeClr val="bg2">
                      <a:alpha val="70000"/>
                    </a:schemeClr>
                  </a:outerShdw>
                </a:effectLst>
              </a:rPr>
              <a:t>plataformas</a:t>
            </a:r>
            <a:endParaRPr lang="en-US" sz="2400" dirty="0" smtClean="0">
              <a:effectLst>
                <a:outerShdw blurRad="50800" dist="38100" dir="2700000" algn="tl" rotWithShape="0">
                  <a:schemeClr val="bg2">
                    <a:alpha val="70000"/>
                  </a:schemeClr>
                </a:outerShdw>
              </a:effectLst>
              <a:cs typeface="+mn-cs"/>
            </a:endParaRPr>
          </a:p>
          <a:p>
            <a:pPr>
              <a:buFont typeface="Arial" pitchFamily="34" charset="0"/>
              <a:buChar char="•"/>
              <a:defRPr/>
            </a:pPr>
            <a:r>
              <a:rPr lang="en-US" sz="2400" dirty="0" smtClean="0">
                <a:effectLst>
                  <a:outerShdw blurRad="50800" dist="38100" dir="2700000" algn="tl" rotWithShape="0">
                    <a:schemeClr val="bg2">
                      <a:alpha val="70000"/>
                    </a:schemeClr>
                  </a:outerShdw>
                </a:effectLst>
                <a:cs typeface="+mn-cs"/>
              </a:rPr>
              <a:t> </a:t>
            </a:r>
            <a:r>
              <a:rPr lang="en-US" sz="2400" dirty="0" err="1" smtClean="0">
                <a:effectLst>
                  <a:outerShdw blurRad="50800" dist="38100" dir="2700000" algn="tl" rotWithShape="0">
                    <a:schemeClr val="bg2">
                      <a:alpha val="70000"/>
                    </a:schemeClr>
                  </a:outerShdw>
                </a:effectLst>
                <a:cs typeface="+mn-cs"/>
              </a:rPr>
              <a:t>Suporte</a:t>
            </a:r>
            <a:r>
              <a:rPr lang="en-US" sz="2400" dirty="0" smtClean="0">
                <a:effectLst>
                  <a:outerShdw blurRad="50800" dist="38100" dir="2700000" algn="tl" rotWithShape="0">
                    <a:schemeClr val="bg2">
                      <a:alpha val="70000"/>
                    </a:schemeClr>
                  </a:outerShdw>
                </a:effectLst>
                <a:cs typeface="+mn-cs"/>
              </a:rPr>
              <a:t> </a:t>
            </a:r>
            <a:r>
              <a:rPr lang="en-US" sz="2400" dirty="0" err="1" smtClean="0">
                <a:effectLst>
                  <a:outerShdw blurRad="50800" dist="38100" dir="2700000" algn="tl" rotWithShape="0">
                    <a:schemeClr val="bg2">
                      <a:alpha val="70000"/>
                    </a:schemeClr>
                  </a:outerShdw>
                </a:effectLst>
                <a:cs typeface="+mn-cs"/>
              </a:rPr>
              <a:t>ao</a:t>
            </a:r>
            <a:r>
              <a:rPr lang="en-US" sz="2400" dirty="0" smtClean="0">
                <a:effectLst>
                  <a:outerShdw blurRad="50800" dist="38100" dir="2700000" algn="tl" rotWithShape="0">
                    <a:schemeClr val="bg2">
                      <a:alpha val="70000"/>
                    </a:schemeClr>
                  </a:outerShdw>
                </a:effectLst>
                <a:cs typeface="+mn-cs"/>
              </a:rPr>
              <a:t> Zune</a:t>
            </a:r>
            <a:endParaRPr lang="en-US" sz="2400" dirty="0">
              <a:effectLst>
                <a:outerShdw blurRad="50800" dist="38100" dir="2700000" algn="tl" rotWithShape="0">
                  <a:schemeClr val="bg2">
                    <a:alpha val="70000"/>
                  </a:schemeClr>
                </a:outerShdw>
              </a:effectLst>
              <a:cs typeface="+mn-cs"/>
            </a:endParaRPr>
          </a:p>
          <a:p>
            <a:pPr>
              <a:defRPr/>
            </a:pPr>
            <a:endParaRPr lang="en-US" sz="1600" dirty="0">
              <a:effectLst>
                <a:outerShdw blurRad="50800" dist="38100" dir="2700000" algn="tl" rotWithShape="0">
                  <a:schemeClr val="bg2">
                    <a:alpha val="70000"/>
                  </a:schemeClr>
                </a:outerShdw>
              </a:effectLst>
              <a:cs typeface="+mn-cs"/>
            </a:endParaRPr>
          </a:p>
        </p:txBody>
      </p:sp>
      <p:sp>
        <p:nvSpPr>
          <p:cNvPr id="12" name="Rounded Rectangle 11"/>
          <p:cNvSpPr/>
          <p:nvPr/>
        </p:nvSpPr>
        <p:spPr bwMode="auto">
          <a:xfrm>
            <a:off x="4645093" y="3728798"/>
            <a:ext cx="4023360" cy="2286000"/>
          </a:xfrm>
          <a:prstGeom prst="roundRect">
            <a:avLst/>
          </a:prstGeom>
          <a:solidFill>
            <a:srgbClr val="0070C0"/>
          </a:solid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182880"/>
          <a:lstStyle/>
          <a:p>
            <a:pPr>
              <a:defRPr/>
            </a:pPr>
            <a:r>
              <a:rPr lang="en-US" sz="2400" b="1" dirty="0" err="1" smtClean="0">
                <a:effectLst>
                  <a:outerShdw blurRad="50800" dist="38100" dir="2700000" algn="tl" rotWithShape="0">
                    <a:schemeClr val="bg2">
                      <a:alpha val="70000"/>
                    </a:schemeClr>
                  </a:outerShdw>
                </a:effectLst>
                <a:cs typeface="+mn-cs"/>
              </a:rPr>
              <a:t>Eventos</a:t>
            </a:r>
            <a:r>
              <a:rPr lang="en-US" sz="2400" b="1" dirty="0" smtClean="0">
                <a:effectLst>
                  <a:outerShdw blurRad="50800" dist="38100" dir="2700000" algn="tl" rotWithShape="0">
                    <a:schemeClr val="bg2">
                      <a:alpha val="70000"/>
                    </a:schemeClr>
                  </a:outerShdw>
                </a:effectLst>
                <a:cs typeface="+mn-cs"/>
              </a:rPr>
              <a:t> no </a:t>
            </a:r>
            <a:r>
              <a:rPr lang="en-US" sz="2400" b="1" dirty="0" err="1" smtClean="0">
                <a:effectLst>
                  <a:outerShdw blurRad="50800" dist="38100" dir="2700000" algn="tl" rotWithShape="0">
                    <a:schemeClr val="bg2">
                      <a:alpha val="70000"/>
                    </a:schemeClr>
                  </a:outerShdw>
                </a:effectLst>
                <a:cs typeface="+mn-cs"/>
              </a:rPr>
              <a:t>Brasil</a:t>
            </a:r>
            <a:r>
              <a:rPr lang="en-US" sz="2400" b="1" dirty="0" smtClean="0">
                <a:effectLst>
                  <a:outerShdw blurRad="50800" dist="38100" dir="2700000" algn="tl" rotWithShape="0">
                    <a:schemeClr val="bg2">
                      <a:alpha val="70000"/>
                    </a:schemeClr>
                  </a:outerShdw>
                </a:effectLst>
                <a:cs typeface="+mn-cs"/>
              </a:rPr>
              <a:t>!</a:t>
            </a:r>
            <a:endParaRPr lang="en-US" sz="2400" b="1" dirty="0">
              <a:effectLst>
                <a:outerShdw blurRad="50800" dist="38100" dir="2700000" algn="tl" rotWithShape="0">
                  <a:schemeClr val="bg2">
                    <a:alpha val="70000"/>
                  </a:schemeClr>
                </a:outerShdw>
              </a:effectLst>
              <a:cs typeface="+mn-cs"/>
            </a:endParaRPr>
          </a:p>
          <a:p>
            <a:pPr>
              <a:buFont typeface="Arial" pitchFamily="34" charset="0"/>
              <a:buChar char="•"/>
              <a:defRPr/>
            </a:pPr>
            <a:endParaRPr lang="en-US" sz="500" dirty="0">
              <a:effectLst>
                <a:outerShdw blurRad="50800" dist="38100" dir="2700000" algn="tl" rotWithShape="0">
                  <a:schemeClr val="bg2">
                    <a:alpha val="70000"/>
                  </a:schemeClr>
                </a:outerShdw>
              </a:effectLst>
              <a:cs typeface="+mn-cs"/>
            </a:endParaRPr>
          </a:p>
          <a:p>
            <a:pPr>
              <a:buFont typeface="Arial" pitchFamily="34" charset="0"/>
              <a:buChar char="•"/>
              <a:defRPr/>
            </a:pPr>
            <a:r>
              <a:rPr lang="en-US" sz="2400" dirty="0">
                <a:effectLst>
                  <a:outerShdw blurRad="50800" dist="38100" dir="2700000" algn="tl" rotWithShape="0">
                    <a:schemeClr val="bg2">
                      <a:alpha val="70000"/>
                    </a:schemeClr>
                  </a:outerShdw>
                </a:effectLst>
                <a:cs typeface="+mn-cs"/>
              </a:rPr>
              <a:t> </a:t>
            </a:r>
            <a:r>
              <a:rPr lang="en-US" sz="2400" dirty="0" err="1" smtClean="0">
                <a:effectLst>
                  <a:outerShdw blurRad="50800" dist="38100" dir="2700000" algn="tl" rotWithShape="0">
                    <a:schemeClr val="bg2">
                      <a:alpha val="70000"/>
                    </a:schemeClr>
                  </a:outerShdw>
                </a:effectLst>
              </a:rPr>
              <a:t>Concurso</a:t>
            </a:r>
            <a:r>
              <a:rPr lang="en-US" sz="2400" dirty="0" smtClean="0">
                <a:effectLst>
                  <a:outerShdw blurRad="50800" dist="38100" dir="2700000" algn="tl" rotWithShape="0">
                    <a:schemeClr val="bg2">
                      <a:alpha val="70000"/>
                    </a:schemeClr>
                  </a:outerShdw>
                </a:effectLst>
              </a:rPr>
              <a:t> de mini-games </a:t>
            </a:r>
          </a:p>
          <a:p>
            <a:pPr>
              <a:defRPr/>
            </a:pPr>
            <a:r>
              <a:rPr lang="en-US" sz="2400" dirty="0" err="1" smtClean="0">
                <a:effectLst>
                  <a:outerShdw blurRad="50800" dist="38100" dir="2700000" algn="tl" rotWithShape="0">
                    <a:schemeClr val="bg2">
                      <a:alpha val="70000"/>
                    </a:schemeClr>
                  </a:outerShdw>
                </a:effectLst>
              </a:rPr>
              <a:t>da</a:t>
            </a:r>
            <a:r>
              <a:rPr lang="en-US" sz="2400" dirty="0" smtClean="0">
                <a:effectLst>
                  <a:outerShdw blurRad="50800" dist="38100" dir="2700000" algn="tl" rotWithShape="0">
                    <a:schemeClr val="bg2">
                      <a:alpha val="70000"/>
                    </a:schemeClr>
                  </a:outerShdw>
                </a:effectLst>
              </a:rPr>
              <a:t> </a:t>
            </a:r>
            <a:r>
              <a:rPr lang="en-US" sz="2400" dirty="0" err="1" smtClean="0">
                <a:effectLst>
                  <a:outerShdw blurRad="50800" dist="38100" dir="2700000" algn="tl" rotWithShape="0">
                    <a:schemeClr val="bg2">
                      <a:alpha val="70000"/>
                    </a:schemeClr>
                  </a:outerShdw>
                </a:effectLst>
              </a:rPr>
              <a:t>Revista</a:t>
            </a:r>
            <a:r>
              <a:rPr lang="en-US" sz="2400" dirty="0" smtClean="0">
                <a:effectLst>
                  <a:outerShdw blurRad="50800" dist="38100" dir="2700000" algn="tl" rotWithShape="0">
                    <a:schemeClr val="bg2">
                      <a:alpha val="70000"/>
                    </a:schemeClr>
                  </a:outerShdw>
                </a:effectLst>
              </a:rPr>
              <a:t> Xbox 360</a:t>
            </a:r>
            <a:endParaRPr lang="en-US" sz="2400" dirty="0" smtClean="0">
              <a:effectLst>
                <a:outerShdw blurRad="50800" dist="38100" dir="2700000" algn="tl" rotWithShape="0">
                  <a:schemeClr val="bg2">
                    <a:alpha val="70000"/>
                  </a:schemeClr>
                </a:outerShdw>
              </a:effectLst>
              <a:cs typeface="+mn-cs"/>
            </a:endParaRPr>
          </a:p>
          <a:p>
            <a:pPr>
              <a:buFont typeface="Arial" pitchFamily="34" charset="0"/>
              <a:buChar char="•"/>
              <a:defRPr/>
            </a:pPr>
            <a:r>
              <a:rPr lang="en-US" sz="2400" dirty="0" smtClean="0">
                <a:effectLst>
                  <a:outerShdw blurRad="50800" dist="38100" dir="2700000" algn="tl" rotWithShape="0">
                    <a:schemeClr val="bg2">
                      <a:alpha val="70000"/>
                    </a:schemeClr>
                  </a:outerShdw>
                </a:effectLst>
                <a:cs typeface="+mn-cs"/>
              </a:rPr>
              <a:t> 3</a:t>
            </a:r>
            <a:r>
              <a:rPr lang="en-US" sz="2400" baseline="30000" dirty="0" smtClean="0">
                <a:effectLst>
                  <a:outerShdw blurRad="50800" dist="38100" dir="2700000" algn="tl" rotWithShape="0">
                    <a:schemeClr val="bg2">
                      <a:alpha val="70000"/>
                    </a:schemeClr>
                  </a:outerShdw>
                </a:effectLst>
                <a:cs typeface="+mn-cs"/>
              </a:rPr>
              <a:t>o</a:t>
            </a:r>
            <a:r>
              <a:rPr lang="en-US" sz="2400" dirty="0" smtClean="0">
                <a:effectLst>
                  <a:outerShdw blurRad="50800" dist="38100" dir="2700000" algn="tl" rotWithShape="0">
                    <a:schemeClr val="bg2">
                      <a:alpha val="70000"/>
                    </a:schemeClr>
                  </a:outerShdw>
                </a:effectLst>
                <a:cs typeface="+mn-cs"/>
              </a:rPr>
              <a:t> </a:t>
            </a:r>
            <a:r>
              <a:rPr lang="en-US" sz="2400" dirty="0" smtClean="0">
                <a:effectLst>
                  <a:outerShdw blurRad="50800" dist="38100" dir="2700000" algn="tl" rotWithShape="0">
                    <a:schemeClr val="bg2">
                      <a:alpha val="70000"/>
                    </a:schemeClr>
                  </a:outerShdw>
                </a:effectLst>
              </a:rPr>
              <a:t>XNA challenge</a:t>
            </a:r>
          </a:p>
          <a:p>
            <a:pPr>
              <a:buFont typeface="Arial" pitchFamily="34" charset="0"/>
              <a:buChar char="•"/>
              <a:defRPr/>
            </a:pPr>
            <a:r>
              <a:rPr lang="en-US" sz="2400" dirty="0" smtClean="0">
                <a:effectLst>
                  <a:outerShdw blurRad="50800" dist="38100" dir="2700000" algn="tl" rotWithShape="0">
                    <a:schemeClr val="bg2">
                      <a:alpha val="70000"/>
                    </a:schemeClr>
                  </a:outerShdw>
                </a:effectLst>
                <a:cs typeface="+mn-cs"/>
              </a:rPr>
              <a:t> Microsoft Academic Days</a:t>
            </a:r>
            <a:endParaRPr lang="en-US" sz="2400" dirty="0">
              <a:effectLst>
                <a:outerShdw blurRad="50800" dist="38100" dir="2700000" algn="tl" rotWithShape="0">
                  <a:schemeClr val="bg2">
                    <a:alpha val="70000"/>
                  </a:schemeClr>
                </a:outerShdw>
              </a:effectLst>
              <a:cs typeface="+mn-cs"/>
            </a:endParaRPr>
          </a:p>
          <a:p>
            <a:pPr>
              <a:defRPr/>
            </a:pPr>
            <a:endParaRPr lang="en-US" sz="1600" dirty="0">
              <a:effectLst>
                <a:outerShdw blurRad="50800" dist="38100" dir="2700000" algn="tl" rotWithShape="0">
                  <a:schemeClr val="bg2">
                    <a:alpha val="70000"/>
                  </a:schemeClr>
                </a:outerShdw>
              </a:effectLs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5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fade">
                                      <p:cBhvr>
                                        <p:cTn id="25" dur="500"/>
                                        <p:tgtEl>
                                          <p:spTgt spid="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fade">
                                      <p:cBhvr>
                                        <p:cTn id="30" dur="500"/>
                                        <p:tgtEl>
                                          <p:spTgt spid="8">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bg/>
                                          </p:spTgt>
                                        </p:tgtEl>
                                        <p:attrNameLst>
                                          <p:attrName>style.visibility</p:attrName>
                                        </p:attrNameLst>
                                      </p:cBhvr>
                                      <p:to>
                                        <p:strVal val="visible"/>
                                      </p:to>
                                    </p:set>
                                    <p:animEffect transition="in" filter="fade">
                                      <p:cBhvr>
                                        <p:cTn id="35" dur="500"/>
                                        <p:tgtEl>
                                          <p:spTgt spid="10">
                                            <p:bg/>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xEl>
                                              <p:pRg st="2" end="2"/>
                                            </p:txEl>
                                          </p:spTgt>
                                        </p:tgtEl>
                                        <p:attrNameLst>
                                          <p:attrName>style.visibility</p:attrName>
                                        </p:attrNameLst>
                                      </p:cBhvr>
                                      <p:to>
                                        <p:strVal val="visible"/>
                                      </p:to>
                                    </p:set>
                                    <p:animEffect transition="in" filter="fade">
                                      <p:cBhvr>
                                        <p:cTn id="40" dur="500"/>
                                        <p:tgtEl>
                                          <p:spTgt spid="10">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xEl>
                                              <p:pRg st="3" end="3"/>
                                            </p:txEl>
                                          </p:spTgt>
                                        </p:tgtEl>
                                        <p:attrNameLst>
                                          <p:attrName>style.visibility</p:attrName>
                                        </p:attrNameLst>
                                      </p:cBhvr>
                                      <p:to>
                                        <p:strVal val="visible"/>
                                      </p:to>
                                    </p:set>
                                    <p:animEffect transition="in" filter="fade">
                                      <p:cBhvr>
                                        <p:cTn id="45" dur="500"/>
                                        <p:tgtEl>
                                          <p:spTgt spid="10">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bg/>
                                          </p:spTgt>
                                        </p:tgtEl>
                                        <p:attrNameLst>
                                          <p:attrName>style.visibility</p:attrName>
                                        </p:attrNameLst>
                                      </p:cBhvr>
                                      <p:to>
                                        <p:strVal val="visible"/>
                                      </p:to>
                                    </p:set>
                                    <p:animEffect transition="in" filter="fade">
                                      <p:cBhvr>
                                        <p:cTn id="50" dur="500"/>
                                        <p:tgtEl>
                                          <p:spTgt spid="11">
                                            <p:bg/>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animEffect transition="in" filter="fade">
                                      <p:cBhvr>
                                        <p:cTn id="53" dur="500"/>
                                        <p:tgtEl>
                                          <p:spTgt spid="11">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1">
                                            <p:txEl>
                                              <p:pRg st="2" end="2"/>
                                            </p:txEl>
                                          </p:spTgt>
                                        </p:tgtEl>
                                        <p:attrNameLst>
                                          <p:attrName>style.visibility</p:attrName>
                                        </p:attrNameLst>
                                      </p:cBhvr>
                                      <p:to>
                                        <p:strVal val="visible"/>
                                      </p:to>
                                    </p:set>
                                    <p:animEffect transition="in" filter="fade">
                                      <p:cBhvr>
                                        <p:cTn id="58" dur="500"/>
                                        <p:tgtEl>
                                          <p:spTgt spid="11">
                                            <p:txEl>
                                              <p:pRg st="2" end="2"/>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
                                            <p:txEl>
                                              <p:pRg st="3" end="3"/>
                                            </p:txEl>
                                          </p:spTgt>
                                        </p:tgtEl>
                                        <p:attrNameLst>
                                          <p:attrName>style.visibility</p:attrName>
                                        </p:attrNameLst>
                                      </p:cBhvr>
                                      <p:to>
                                        <p:strVal val="visible"/>
                                      </p:to>
                                    </p:set>
                                    <p:animEffect transition="in" filter="fade">
                                      <p:cBhvr>
                                        <p:cTn id="61" dur="500"/>
                                        <p:tgtEl>
                                          <p:spTgt spid="11">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1">
                                            <p:txEl>
                                              <p:pRg st="4" end="4"/>
                                            </p:txEl>
                                          </p:spTgt>
                                        </p:tgtEl>
                                        <p:attrNameLst>
                                          <p:attrName>style.visibility</p:attrName>
                                        </p:attrNameLst>
                                      </p:cBhvr>
                                      <p:to>
                                        <p:strVal val="visible"/>
                                      </p:to>
                                    </p:set>
                                    <p:animEffect transition="in" filter="fade">
                                      <p:cBhvr>
                                        <p:cTn id="66" dur="500"/>
                                        <p:tgtEl>
                                          <p:spTgt spid="11">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2">
                                            <p:bg/>
                                          </p:spTgt>
                                        </p:tgtEl>
                                        <p:attrNameLst>
                                          <p:attrName>style.visibility</p:attrName>
                                        </p:attrNameLst>
                                      </p:cBhvr>
                                      <p:to>
                                        <p:strVal val="visible"/>
                                      </p:to>
                                    </p:set>
                                    <p:animEffect transition="in" filter="fade">
                                      <p:cBhvr>
                                        <p:cTn id="71" dur="500"/>
                                        <p:tgtEl>
                                          <p:spTgt spid="12">
                                            <p:bg/>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2">
                                            <p:txEl>
                                              <p:pRg st="0" end="0"/>
                                            </p:txEl>
                                          </p:spTgt>
                                        </p:tgtEl>
                                        <p:attrNameLst>
                                          <p:attrName>style.visibility</p:attrName>
                                        </p:attrNameLst>
                                      </p:cBhvr>
                                      <p:to>
                                        <p:strVal val="visible"/>
                                      </p:to>
                                    </p:set>
                                    <p:animEffect transition="in" filter="fade">
                                      <p:cBhvr>
                                        <p:cTn id="74" dur="500"/>
                                        <p:tgtEl>
                                          <p:spTgt spid="12">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2">
                                            <p:txEl>
                                              <p:pRg st="2" end="2"/>
                                            </p:txEl>
                                          </p:spTgt>
                                        </p:tgtEl>
                                        <p:attrNameLst>
                                          <p:attrName>style.visibility</p:attrName>
                                        </p:attrNameLst>
                                      </p:cBhvr>
                                      <p:to>
                                        <p:strVal val="visible"/>
                                      </p:to>
                                    </p:set>
                                    <p:animEffect transition="in" filter="fade">
                                      <p:cBhvr>
                                        <p:cTn id="79" dur="500"/>
                                        <p:tgtEl>
                                          <p:spTgt spid="12">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2">
                                            <p:txEl>
                                              <p:pRg st="3" end="3"/>
                                            </p:txEl>
                                          </p:spTgt>
                                        </p:tgtEl>
                                        <p:attrNameLst>
                                          <p:attrName>style.visibility</p:attrName>
                                        </p:attrNameLst>
                                      </p:cBhvr>
                                      <p:to>
                                        <p:strVal val="visible"/>
                                      </p:to>
                                    </p:set>
                                    <p:animEffect transition="in" filter="fade">
                                      <p:cBhvr>
                                        <p:cTn id="84" dur="500"/>
                                        <p:tgtEl>
                                          <p:spTgt spid="12">
                                            <p:txEl>
                                              <p:pRg st="3" end="3"/>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2">
                                            <p:txEl>
                                              <p:pRg st="4" end="4"/>
                                            </p:txEl>
                                          </p:spTgt>
                                        </p:tgtEl>
                                        <p:attrNameLst>
                                          <p:attrName>style.visibility</p:attrName>
                                        </p:attrNameLst>
                                      </p:cBhvr>
                                      <p:to>
                                        <p:strVal val="visible"/>
                                      </p:to>
                                    </p:set>
                                    <p:animEffect transition="in" filter="fade">
                                      <p:cBhvr>
                                        <p:cTn id="89" dur="500"/>
                                        <p:tgtEl>
                                          <p:spTgt spid="12">
                                            <p:txEl>
                                              <p:pRg st="4" end="4"/>
                                            </p:txEl>
                                          </p:spTgt>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2">
                                            <p:txEl>
                                              <p:pRg st="5" end="5"/>
                                            </p:txEl>
                                          </p:spTgt>
                                        </p:tgtEl>
                                        <p:attrNameLst>
                                          <p:attrName>style.visibility</p:attrName>
                                        </p:attrNameLst>
                                      </p:cBhvr>
                                      <p:to>
                                        <p:strVal val="visible"/>
                                      </p:to>
                                    </p:set>
                                    <p:animEffect transition="in" filter="fade">
                                      <p:cBhvr>
                                        <p:cTn id="9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10" grpId="0" build="allAtOnce" animBg="1"/>
      <p:bldP spid="11" grpId="0" build="allAtOnce" animBg="1"/>
      <p:bldP spid="12" grpId="0" build="allAtOnce"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662" y="274638"/>
            <a:ext cx="8014137" cy="590931"/>
          </a:xfrm>
        </p:spPr>
        <p:txBody>
          <a:bodyPr/>
          <a:lstStyle/>
          <a:p>
            <a:r>
              <a:rPr lang="en-US" sz="3600" dirty="0" err="1" smtClean="0"/>
              <a:t>Em</a:t>
            </a:r>
            <a:r>
              <a:rPr lang="en-US" sz="3600" dirty="0" smtClean="0"/>
              <a:t> um </a:t>
            </a:r>
            <a:r>
              <a:rPr lang="en-US" sz="3600" dirty="0" err="1" smtClean="0"/>
              <a:t>futuro</a:t>
            </a:r>
            <a:r>
              <a:rPr lang="en-US" sz="3600" dirty="0" smtClean="0"/>
              <a:t> </a:t>
            </a:r>
            <a:r>
              <a:rPr lang="en-US" sz="3600" dirty="0" err="1" smtClean="0"/>
              <a:t>não</a:t>
            </a:r>
            <a:r>
              <a:rPr lang="en-US" sz="3600" dirty="0" smtClean="0"/>
              <a:t> </a:t>
            </a:r>
            <a:r>
              <a:rPr lang="en-US" sz="3600" dirty="0" err="1" smtClean="0"/>
              <a:t>tão</a:t>
            </a:r>
            <a:r>
              <a:rPr lang="en-US" sz="3600" dirty="0" smtClean="0"/>
              <a:t> </a:t>
            </a:r>
            <a:r>
              <a:rPr lang="en-US" sz="3600" dirty="0" err="1" smtClean="0"/>
              <a:t>breve</a:t>
            </a:r>
            <a:endParaRPr lang="pt-BR" sz="3600" dirty="0"/>
          </a:p>
        </p:txBody>
      </p:sp>
      <p:sp>
        <p:nvSpPr>
          <p:cNvPr id="3" name="Text Placeholder 2"/>
          <p:cNvSpPr>
            <a:spLocks noGrp="1"/>
          </p:cNvSpPr>
          <p:nvPr>
            <p:ph type="body" idx="1"/>
          </p:nvPr>
        </p:nvSpPr>
        <p:spPr>
          <a:xfrm>
            <a:off x="357352" y="1321197"/>
            <a:ext cx="5150069" cy="757130"/>
          </a:xfrm>
        </p:spPr>
        <p:txBody>
          <a:bodyPr/>
          <a:lstStyle/>
          <a:p>
            <a:r>
              <a:rPr lang="en-US" b="0" dirty="0" err="1" smtClean="0"/>
              <a:t>Acesso</a:t>
            </a:r>
            <a:r>
              <a:rPr lang="en-US" b="0" dirty="0" smtClean="0"/>
              <a:t> </a:t>
            </a:r>
            <a:r>
              <a:rPr lang="en-US" b="0" dirty="0" smtClean="0">
                <a:solidFill>
                  <a:srgbClr val="FFFF00"/>
                </a:solidFill>
              </a:rPr>
              <a:t>via XNA </a:t>
            </a:r>
            <a:r>
              <a:rPr lang="en-US" b="0" dirty="0" err="1" smtClean="0"/>
              <a:t>ao</a:t>
            </a:r>
            <a:r>
              <a:rPr lang="en-US" b="0" dirty="0" smtClean="0"/>
              <a:t> </a:t>
            </a:r>
            <a:r>
              <a:rPr lang="en-US" b="0" i="1" dirty="0" smtClean="0"/>
              <a:t>Xbox 360 Live Vision</a:t>
            </a:r>
            <a:r>
              <a:rPr lang="en-US" b="0" dirty="0" smtClean="0"/>
              <a:t>? </a:t>
            </a:r>
            <a:r>
              <a:rPr lang="en-US" dirty="0" err="1" smtClean="0"/>
              <a:t>Vamos</a:t>
            </a:r>
            <a:r>
              <a:rPr lang="en-US" dirty="0" smtClean="0"/>
              <a:t> </a:t>
            </a:r>
            <a:r>
              <a:rPr lang="en-US" dirty="0" err="1" smtClean="0"/>
              <a:t>torcer</a:t>
            </a:r>
            <a:r>
              <a:rPr lang="en-US" dirty="0" smtClean="0"/>
              <a:t>!</a:t>
            </a:r>
            <a:endParaRPr lang="pt-BR" dirty="0"/>
          </a:p>
        </p:txBody>
      </p:sp>
      <p:sp>
        <p:nvSpPr>
          <p:cNvPr id="9" name="Content Placeholder 8"/>
          <p:cNvSpPr>
            <a:spLocks noGrp="1"/>
          </p:cNvSpPr>
          <p:nvPr>
            <p:ph sz="half" idx="2"/>
          </p:nvPr>
        </p:nvSpPr>
        <p:spPr>
          <a:xfrm>
            <a:off x="472967" y="2134534"/>
            <a:ext cx="4981902" cy="2308324"/>
          </a:xfrm>
        </p:spPr>
        <p:txBody>
          <a:bodyPr/>
          <a:lstStyle/>
          <a:p>
            <a:r>
              <a:rPr lang="pt-BR" dirty="0" smtClean="0"/>
              <a:t>Câmera do Xbox 360</a:t>
            </a:r>
          </a:p>
          <a:p>
            <a:r>
              <a:rPr lang="pt-BR" dirty="0" err="1" smtClean="0"/>
              <a:t>Video-chat</a:t>
            </a:r>
            <a:r>
              <a:rPr lang="pt-BR" dirty="0" smtClean="0"/>
              <a:t>, inserção de texturas no jogo a partir de fotos e…</a:t>
            </a:r>
          </a:p>
          <a:p>
            <a:r>
              <a:rPr lang="pt-BR" dirty="0" smtClean="0"/>
              <a:t>Jogos com </a:t>
            </a:r>
            <a:r>
              <a:rPr lang="pt-BR" b="1" dirty="0" err="1" smtClean="0"/>
              <a:t>gesture</a:t>
            </a:r>
            <a:r>
              <a:rPr lang="pt-BR" b="1" dirty="0" smtClean="0"/>
              <a:t> </a:t>
            </a:r>
            <a:r>
              <a:rPr lang="pt-BR" b="1" dirty="0" err="1" smtClean="0"/>
              <a:t>recognition</a:t>
            </a:r>
            <a:r>
              <a:rPr lang="pt-BR" dirty="0" smtClean="0"/>
              <a:t>!</a:t>
            </a:r>
          </a:p>
        </p:txBody>
      </p:sp>
      <p:pic>
        <p:nvPicPr>
          <p:cNvPr id="1026" name="Picture 2" descr="http://www.cin.ufpe.br/~awbf/temp/gdcfinal/30.jpg"/>
          <p:cNvPicPr>
            <a:picLocks noChangeAspect="1" noChangeArrowheads="1"/>
          </p:cNvPicPr>
          <p:nvPr/>
        </p:nvPicPr>
        <p:blipFill>
          <a:blip r:embed="rId2"/>
          <a:srcRect/>
          <a:stretch>
            <a:fillRect/>
          </a:stretch>
        </p:blipFill>
        <p:spPr bwMode="auto">
          <a:xfrm>
            <a:off x="1052778" y="4593238"/>
            <a:ext cx="3014494" cy="2004639"/>
          </a:xfrm>
          <a:prstGeom prst="rect">
            <a:avLst/>
          </a:prstGeom>
          <a:ln>
            <a:noFill/>
          </a:ln>
          <a:effectLst>
            <a:outerShdw blurRad="292100" dist="139700" dir="2700000" algn="tl" rotWithShape="0">
              <a:srgbClr val="333333">
                <a:alpha val="65000"/>
              </a:srgbClr>
            </a:outerShdw>
          </a:effectLst>
        </p:spPr>
      </p:pic>
      <p:pic>
        <p:nvPicPr>
          <p:cNvPr id="1028" name="Picture 4" descr="http://www.cin.ufpe.br/~awbf/temp/gdcfinal/28.jpg"/>
          <p:cNvPicPr>
            <a:picLocks noChangeAspect="1" noChangeArrowheads="1"/>
          </p:cNvPicPr>
          <p:nvPr/>
        </p:nvPicPr>
        <p:blipFill>
          <a:blip r:embed="rId3"/>
          <a:srcRect/>
          <a:stretch>
            <a:fillRect/>
          </a:stretch>
        </p:blipFill>
        <p:spPr bwMode="auto">
          <a:xfrm>
            <a:off x="5622037" y="1148846"/>
            <a:ext cx="3354107" cy="2515580"/>
          </a:xfrm>
          <a:prstGeom prst="rect">
            <a:avLst/>
          </a:prstGeom>
          <a:ln>
            <a:noFill/>
          </a:ln>
          <a:effectLst>
            <a:outerShdw blurRad="292100" dist="139700" dir="2700000" algn="tl" rotWithShape="0">
              <a:srgbClr val="333333">
                <a:alpha val="65000"/>
              </a:srgbClr>
            </a:outerShdw>
          </a:effectLst>
        </p:spPr>
      </p:pic>
      <p:pic>
        <p:nvPicPr>
          <p:cNvPr id="1030" name="Picture 6" descr="http://www.cin.ufpe.br/~awbf/temp/gdcfinal/29.jpg"/>
          <p:cNvPicPr>
            <a:picLocks noChangeAspect="1" noChangeArrowheads="1"/>
          </p:cNvPicPr>
          <p:nvPr/>
        </p:nvPicPr>
        <p:blipFill>
          <a:blip r:embed="rId4"/>
          <a:srcRect/>
          <a:stretch>
            <a:fillRect/>
          </a:stretch>
        </p:blipFill>
        <p:spPr bwMode="auto">
          <a:xfrm>
            <a:off x="5788462" y="3930993"/>
            <a:ext cx="3355538" cy="251665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500"/>
                                        <p:tgtEl>
                                          <p:spTgt spid="9">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1000"/>
                                        <p:tgtEl>
                                          <p:spTgt spid="1028"/>
                                        </p:tgtEl>
                                      </p:cBhvr>
                                    </p:animEffect>
                                    <p:anim calcmode="lin" valueType="num">
                                      <p:cBhvr>
                                        <p:cTn id="26" dur="1000" fill="hold"/>
                                        <p:tgtEl>
                                          <p:spTgt spid="1028"/>
                                        </p:tgtEl>
                                        <p:attrNameLst>
                                          <p:attrName>ppt_x</p:attrName>
                                        </p:attrNameLst>
                                      </p:cBhvr>
                                      <p:tavLst>
                                        <p:tav tm="0">
                                          <p:val>
                                            <p:strVal val="#ppt_x"/>
                                          </p:val>
                                        </p:tav>
                                        <p:tav tm="100000">
                                          <p:val>
                                            <p:strVal val="#ppt_x"/>
                                          </p:val>
                                        </p:tav>
                                      </p:tavLst>
                                    </p:anim>
                                    <p:anim calcmode="lin" valueType="num">
                                      <p:cBhvr>
                                        <p:cTn id="27" dur="1000" fill="hold"/>
                                        <p:tgtEl>
                                          <p:spTgt spid="10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nodeType="after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fade">
                                      <p:cBhvr>
                                        <p:cTn id="31" dur="1000"/>
                                        <p:tgtEl>
                                          <p:spTgt spid="1030"/>
                                        </p:tgtEl>
                                      </p:cBhvr>
                                    </p:animEffect>
                                    <p:anim calcmode="lin" valueType="num">
                                      <p:cBhvr>
                                        <p:cTn id="32" dur="1000" fill="hold"/>
                                        <p:tgtEl>
                                          <p:spTgt spid="1030"/>
                                        </p:tgtEl>
                                        <p:attrNameLst>
                                          <p:attrName>ppt_x</p:attrName>
                                        </p:attrNameLst>
                                      </p:cBhvr>
                                      <p:tavLst>
                                        <p:tav tm="0">
                                          <p:val>
                                            <p:strVal val="#ppt_x"/>
                                          </p:val>
                                        </p:tav>
                                        <p:tav tm="100000">
                                          <p:val>
                                            <p:strVal val="#ppt_x"/>
                                          </p:val>
                                        </p:tav>
                                      </p:tavLst>
                                    </p:anim>
                                    <p:anim calcmode="lin" valueType="num">
                                      <p:cBhvr>
                                        <p:cTn id="33"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45325" y="2031124"/>
            <a:ext cx="6705600" cy="1421928"/>
          </a:xfrm>
        </p:spPr>
        <p:txBody>
          <a:bodyPr/>
          <a:lstStyle/>
          <a:p>
            <a:r>
              <a:rPr lang="en-US" dirty="0" err="1" smtClean="0"/>
              <a:t>Considerações</a:t>
            </a:r>
            <a:r>
              <a:rPr lang="en-US" dirty="0" smtClean="0"/>
              <a:t> </a:t>
            </a:r>
            <a:r>
              <a:rPr lang="en-US" dirty="0" err="1" smtClean="0"/>
              <a:t>finais</a:t>
            </a:r>
            <a:endParaRPr lang="pt-BR" dirty="0"/>
          </a:p>
        </p:txBody>
      </p:sp>
      <p:sp>
        <p:nvSpPr>
          <p:cNvPr id="5" name="Subtitle 4"/>
          <p:cNvSpPr>
            <a:spLocks noGrp="1"/>
          </p:cNvSpPr>
          <p:nvPr>
            <p:ph type="subTitle" idx="1"/>
          </p:nvPr>
        </p:nvSpPr>
        <p:spPr/>
        <p:txBody>
          <a:bodyPr/>
          <a:lstStyle/>
          <a:p>
            <a:endParaRPr lang="pt-B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008" y="228600"/>
            <a:ext cx="8324192" cy="590931"/>
          </a:xfrm>
        </p:spPr>
        <p:txBody>
          <a:bodyPr/>
          <a:lstStyle/>
          <a:p>
            <a:r>
              <a:rPr lang="en-US" sz="3600" dirty="0" err="1" smtClean="0"/>
              <a:t>Considerações</a:t>
            </a:r>
            <a:r>
              <a:rPr lang="en-US" sz="3600" dirty="0" smtClean="0"/>
              <a:t> de Performance</a:t>
            </a:r>
            <a:endParaRPr lang="pt-BR" sz="3600" dirty="0"/>
          </a:p>
        </p:txBody>
      </p:sp>
      <p:sp>
        <p:nvSpPr>
          <p:cNvPr id="3" name="Content Placeholder 2"/>
          <p:cNvSpPr>
            <a:spLocks noGrp="1"/>
          </p:cNvSpPr>
          <p:nvPr>
            <p:ph idx="1"/>
          </p:nvPr>
        </p:nvSpPr>
        <p:spPr>
          <a:xfrm>
            <a:off x="599091" y="1267510"/>
            <a:ext cx="8225822" cy="5632311"/>
          </a:xfrm>
        </p:spPr>
        <p:txBody>
          <a:bodyPr/>
          <a:lstStyle/>
          <a:p>
            <a:r>
              <a:rPr lang="pt-BR" dirty="0" smtClean="0"/>
              <a:t>Não! Código gerenciado </a:t>
            </a:r>
            <a:r>
              <a:rPr lang="pt-BR" b="1" dirty="0" smtClean="0"/>
              <a:t>não é igual</a:t>
            </a:r>
            <a:r>
              <a:rPr lang="pt-BR" dirty="0" smtClean="0"/>
              <a:t> a baixo desempenho!</a:t>
            </a:r>
          </a:p>
          <a:p>
            <a:r>
              <a:rPr lang="pt-BR" dirty="0" smtClean="0"/>
              <a:t>Todo o processamento de baixo nível é feito através das bibliotecas do </a:t>
            </a:r>
            <a:r>
              <a:rPr lang="pt-BR" dirty="0" err="1" smtClean="0"/>
              <a:t>DirectX</a:t>
            </a:r>
            <a:r>
              <a:rPr lang="pt-BR" dirty="0" smtClean="0"/>
              <a:t> 9.0c</a:t>
            </a:r>
          </a:p>
          <a:p>
            <a:r>
              <a:rPr lang="pt-BR" dirty="0" err="1" smtClean="0"/>
              <a:t>Tim</a:t>
            </a:r>
            <a:r>
              <a:rPr lang="pt-BR" dirty="0" smtClean="0"/>
              <a:t> </a:t>
            </a:r>
            <a:r>
              <a:rPr lang="pt-BR" dirty="0" err="1" smtClean="0"/>
              <a:t>Sweeney</a:t>
            </a:r>
            <a:r>
              <a:rPr lang="pt-BR" dirty="0" smtClean="0"/>
              <a:t> (</a:t>
            </a:r>
            <a:r>
              <a:rPr lang="pt-BR" dirty="0" err="1" smtClean="0"/>
              <a:t>Unreal</a:t>
            </a:r>
            <a:r>
              <a:rPr lang="pt-BR" dirty="0" smtClean="0"/>
              <a:t> 3, </a:t>
            </a:r>
            <a:r>
              <a:rPr lang="pt-BR" dirty="0" err="1" smtClean="0"/>
              <a:t>Epic</a:t>
            </a:r>
            <a:r>
              <a:rPr lang="pt-BR" dirty="0" smtClean="0"/>
              <a:t> Games)</a:t>
            </a:r>
          </a:p>
          <a:p>
            <a:pPr lvl="1"/>
            <a:r>
              <a:rPr lang="pt-BR" sz="2400" dirty="0" smtClean="0"/>
              <a:t>"</a:t>
            </a:r>
            <a:r>
              <a:rPr lang="pt-BR" sz="2400" dirty="0" err="1" smtClean="0"/>
              <a:t>Productivity</a:t>
            </a:r>
            <a:r>
              <a:rPr lang="pt-BR" sz="2400" dirty="0" smtClean="0"/>
              <a:t> is </a:t>
            </a:r>
            <a:r>
              <a:rPr lang="pt-BR" sz="2400" dirty="0" err="1" smtClean="0"/>
              <a:t>just</a:t>
            </a:r>
            <a:r>
              <a:rPr lang="pt-BR" sz="2400" dirty="0" smtClean="0"/>
              <a:t> as </a:t>
            </a:r>
            <a:r>
              <a:rPr lang="pt-BR" sz="2400" dirty="0" err="1" smtClean="0"/>
              <a:t>important</a:t>
            </a:r>
            <a:r>
              <a:rPr lang="pt-BR" sz="2400" dirty="0" smtClean="0"/>
              <a:t> as performance"</a:t>
            </a:r>
          </a:p>
          <a:p>
            <a:pPr lvl="1"/>
            <a:r>
              <a:rPr lang="pt-BR" sz="2400" dirty="0" smtClean="0"/>
              <a:t>"</a:t>
            </a:r>
            <a:r>
              <a:rPr lang="pt-BR" sz="2400" dirty="0" err="1" smtClean="0"/>
              <a:t>We</a:t>
            </a:r>
            <a:r>
              <a:rPr lang="pt-BR" sz="2400" dirty="0" smtClean="0"/>
              <a:t> </a:t>
            </a:r>
            <a:r>
              <a:rPr lang="pt-BR" sz="2400" dirty="0" err="1" smtClean="0"/>
              <a:t>will</a:t>
            </a:r>
            <a:r>
              <a:rPr lang="pt-BR" sz="2400" dirty="0" smtClean="0"/>
              <a:t> </a:t>
            </a:r>
            <a:r>
              <a:rPr lang="pt-BR" sz="2400" dirty="0" err="1" smtClean="0"/>
              <a:t>gladly</a:t>
            </a:r>
            <a:r>
              <a:rPr lang="pt-BR" sz="2400" dirty="0" smtClean="0"/>
              <a:t> </a:t>
            </a:r>
            <a:r>
              <a:rPr lang="pt-BR" sz="2400" dirty="0" err="1" smtClean="0"/>
              <a:t>sacrifice</a:t>
            </a:r>
            <a:r>
              <a:rPr lang="pt-BR" sz="2400" dirty="0" smtClean="0"/>
              <a:t> 10% </a:t>
            </a:r>
            <a:r>
              <a:rPr lang="pt-BR" sz="2400" dirty="0" err="1" smtClean="0"/>
              <a:t>of</a:t>
            </a:r>
            <a:r>
              <a:rPr lang="pt-BR" sz="2400" dirty="0" smtClean="0"/>
              <a:t> </a:t>
            </a:r>
            <a:r>
              <a:rPr lang="pt-BR" sz="2400" dirty="0" err="1" smtClean="0"/>
              <a:t>our</a:t>
            </a:r>
            <a:r>
              <a:rPr lang="pt-BR" sz="2400" dirty="0" smtClean="0"/>
              <a:t> performance for 10% </a:t>
            </a:r>
            <a:r>
              <a:rPr lang="pt-BR" sz="2400" dirty="0" err="1" smtClean="0"/>
              <a:t>higher</a:t>
            </a:r>
            <a:r>
              <a:rPr lang="pt-BR" sz="2400" dirty="0" smtClean="0"/>
              <a:t> </a:t>
            </a:r>
            <a:r>
              <a:rPr lang="pt-BR" sz="2400" dirty="0" err="1" smtClean="0"/>
              <a:t>productivity</a:t>
            </a:r>
            <a:r>
              <a:rPr lang="pt-BR" sz="2400" dirty="0" smtClean="0"/>
              <a:t>"</a:t>
            </a:r>
          </a:p>
          <a:p>
            <a:pPr lvl="1"/>
            <a:r>
              <a:rPr lang="pt-BR" sz="2400" dirty="0" smtClean="0"/>
              <a:t>"</a:t>
            </a:r>
            <a:r>
              <a:rPr lang="pt-BR" sz="2400" dirty="0" err="1" smtClean="0"/>
              <a:t>We</a:t>
            </a:r>
            <a:r>
              <a:rPr lang="pt-BR" sz="2400" dirty="0" smtClean="0"/>
              <a:t> </a:t>
            </a:r>
            <a:r>
              <a:rPr lang="pt-BR" sz="2400" dirty="0" err="1" smtClean="0"/>
              <a:t>never</a:t>
            </a:r>
            <a:r>
              <a:rPr lang="pt-BR" sz="2400" dirty="0" smtClean="0"/>
              <a:t> use </a:t>
            </a:r>
            <a:r>
              <a:rPr lang="pt-BR" sz="2400" dirty="0" err="1" smtClean="0"/>
              <a:t>Assembly</a:t>
            </a:r>
            <a:r>
              <a:rPr lang="pt-BR" sz="2400" dirty="0" smtClean="0"/>
              <a:t> </a:t>
            </a:r>
            <a:r>
              <a:rPr lang="pt-BR" sz="2400" dirty="0" err="1" smtClean="0"/>
              <a:t>language</a:t>
            </a:r>
            <a:r>
              <a:rPr lang="pt-BR" sz="2400" dirty="0" smtClean="0"/>
              <a:t>"</a:t>
            </a:r>
            <a:endParaRPr lang="pt-BR" sz="2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Considerações</a:t>
            </a:r>
            <a:r>
              <a:rPr lang="en-US" dirty="0" smtClean="0"/>
              <a:t> </a:t>
            </a:r>
            <a:r>
              <a:rPr lang="en-US" dirty="0" err="1" smtClean="0"/>
              <a:t>Finais</a:t>
            </a:r>
            <a:endParaRPr lang="pt-BR" dirty="0"/>
          </a:p>
        </p:txBody>
      </p:sp>
      <p:sp>
        <p:nvSpPr>
          <p:cNvPr id="3" name="Content Placeholder 2"/>
          <p:cNvSpPr>
            <a:spLocks noGrp="1"/>
          </p:cNvSpPr>
          <p:nvPr>
            <p:ph type="body" idx="1"/>
          </p:nvPr>
        </p:nvSpPr>
        <p:spPr>
          <a:xfrm>
            <a:off x="388884" y="1417638"/>
            <a:ext cx="8436030" cy="4672048"/>
          </a:xfrm>
        </p:spPr>
        <p:txBody>
          <a:bodyPr/>
          <a:lstStyle/>
          <a:p>
            <a:r>
              <a:rPr lang="en-US" dirty="0" smtClean="0"/>
              <a:t>O </a:t>
            </a:r>
            <a:r>
              <a:rPr lang="en-US" dirty="0" err="1" smtClean="0"/>
              <a:t>desenvolvimento</a:t>
            </a:r>
            <a:r>
              <a:rPr lang="en-US" dirty="0" smtClean="0"/>
              <a:t> de </a:t>
            </a:r>
            <a:r>
              <a:rPr lang="en-US" dirty="0" err="1" smtClean="0"/>
              <a:t>jogos</a:t>
            </a:r>
            <a:r>
              <a:rPr lang="en-US" dirty="0" smtClean="0"/>
              <a:t> agora </a:t>
            </a:r>
            <a:r>
              <a:rPr lang="en-US" dirty="0" err="1" smtClean="0"/>
              <a:t>está</a:t>
            </a:r>
            <a:r>
              <a:rPr lang="en-US" dirty="0" smtClean="0"/>
              <a:t> </a:t>
            </a:r>
            <a:r>
              <a:rPr lang="en-US" b="1" dirty="0" err="1" smtClean="0">
                <a:solidFill>
                  <a:srgbClr val="FFC000"/>
                </a:solidFill>
              </a:rPr>
              <a:t>fácil</a:t>
            </a:r>
            <a:r>
              <a:rPr lang="en-US" dirty="0" smtClean="0"/>
              <a:t> e </a:t>
            </a:r>
            <a:r>
              <a:rPr lang="en-US" b="1" dirty="0" err="1" smtClean="0">
                <a:solidFill>
                  <a:srgbClr val="FFC000"/>
                </a:solidFill>
              </a:rPr>
              <a:t>acessível</a:t>
            </a:r>
            <a:endParaRPr lang="en-US" b="1" dirty="0" smtClean="0">
              <a:solidFill>
                <a:srgbClr val="FFC000"/>
              </a:solidFill>
            </a:endParaRPr>
          </a:p>
          <a:p>
            <a:endParaRPr lang="en-US" b="1" dirty="0" smtClean="0">
              <a:solidFill>
                <a:srgbClr val="FFC000"/>
              </a:solidFill>
            </a:endParaRPr>
          </a:p>
          <a:p>
            <a:r>
              <a:rPr lang="en-US" dirty="0" err="1" smtClean="0"/>
              <a:t>Qualquer</a:t>
            </a:r>
            <a:r>
              <a:rPr lang="en-US" dirty="0" smtClean="0"/>
              <a:t> um com Windows XP SP2 </a:t>
            </a:r>
            <a:r>
              <a:rPr lang="en-US" dirty="0" err="1" smtClean="0"/>
              <a:t>ou</a:t>
            </a:r>
            <a:r>
              <a:rPr lang="en-US" dirty="0" smtClean="0"/>
              <a:t> Vista </a:t>
            </a:r>
            <a:r>
              <a:rPr lang="en-US" dirty="0" err="1" smtClean="0"/>
              <a:t>pode</a:t>
            </a:r>
            <a:r>
              <a:rPr lang="en-US" dirty="0" smtClean="0"/>
              <a:t> </a:t>
            </a:r>
            <a:r>
              <a:rPr lang="en-US" dirty="0" err="1" smtClean="0"/>
              <a:t>fazer</a:t>
            </a:r>
            <a:r>
              <a:rPr lang="en-US" dirty="0" smtClean="0"/>
              <a:t> </a:t>
            </a:r>
            <a:r>
              <a:rPr lang="en-US" dirty="0" err="1" smtClean="0"/>
              <a:t>jogos</a:t>
            </a:r>
            <a:r>
              <a:rPr lang="en-US" dirty="0" smtClean="0"/>
              <a:t> </a:t>
            </a:r>
            <a:r>
              <a:rPr lang="en-US" dirty="0" err="1" smtClean="0"/>
              <a:t>para</a:t>
            </a:r>
            <a:r>
              <a:rPr lang="en-US" dirty="0" smtClean="0"/>
              <a:t> Windows, Xbox 360 e Zune!</a:t>
            </a:r>
          </a:p>
          <a:p>
            <a:endParaRPr lang="en-US" dirty="0" smtClean="0"/>
          </a:p>
          <a:p>
            <a:r>
              <a:rPr lang="en-US" dirty="0" smtClean="0"/>
              <a:t>Novo </a:t>
            </a:r>
            <a:r>
              <a:rPr lang="en-US" dirty="0" err="1" smtClean="0"/>
              <a:t>modelo</a:t>
            </a:r>
            <a:r>
              <a:rPr lang="en-US" dirty="0" smtClean="0"/>
              <a:t> </a:t>
            </a:r>
            <a:r>
              <a:rPr lang="en-US" dirty="0" err="1" smtClean="0"/>
              <a:t>para</a:t>
            </a:r>
            <a:r>
              <a:rPr lang="en-US" dirty="0" smtClean="0"/>
              <a:t> </a:t>
            </a:r>
            <a:r>
              <a:rPr lang="en-US" dirty="0" err="1" smtClean="0"/>
              <a:t>compartilhar</a:t>
            </a:r>
            <a:r>
              <a:rPr lang="en-US" dirty="0" smtClean="0"/>
              <a:t>, </a:t>
            </a:r>
            <a:r>
              <a:rPr lang="en-US" dirty="0" err="1" smtClean="0"/>
              <a:t>distribuir</a:t>
            </a:r>
            <a:r>
              <a:rPr lang="en-US" dirty="0" smtClean="0"/>
              <a:t> e vender </a:t>
            </a:r>
            <a:r>
              <a:rPr lang="en-US" dirty="0" err="1" smtClean="0"/>
              <a:t>jogos</a:t>
            </a:r>
            <a:r>
              <a:rPr lang="en-US" dirty="0" smtClean="0"/>
              <a:t>!</a:t>
            </a:r>
            <a:endParaRPr lang="pt-B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Por</a:t>
            </a:r>
            <a:r>
              <a:rPr lang="en-US" dirty="0" smtClean="0"/>
              <a:t> </a:t>
            </a:r>
            <a:r>
              <a:rPr lang="en-US" dirty="0" err="1" smtClean="0"/>
              <a:t>onde</a:t>
            </a:r>
            <a:r>
              <a:rPr lang="en-US" dirty="0" smtClean="0"/>
              <a:t> </a:t>
            </a:r>
            <a:r>
              <a:rPr lang="en-US" dirty="0" err="1" smtClean="0"/>
              <a:t>começar</a:t>
            </a:r>
            <a:r>
              <a:rPr lang="en-US" dirty="0" smtClean="0"/>
              <a:t>?</a:t>
            </a:r>
            <a:endParaRPr lang="pt-BR" dirty="0"/>
          </a:p>
        </p:txBody>
      </p:sp>
      <p:sp>
        <p:nvSpPr>
          <p:cNvPr id="3" name="Text Placeholder 2"/>
          <p:cNvSpPr>
            <a:spLocks noGrp="1"/>
          </p:cNvSpPr>
          <p:nvPr>
            <p:ph type="body" idx="1"/>
          </p:nvPr>
        </p:nvSpPr>
        <p:spPr>
          <a:xfrm>
            <a:off x="462455" y="1417638"/>
            <a:ext cx="8502869" cy="5096780"/>
          </a:xfrm>
        </p:spPr>
        <p:txBody>
          <a:bodyPr/>
          <a:lstStyle/>
          <a:p>
            <a:r>
              <a:rPr lang="en-US" sz="2800" dirty="0" err="1" smtClean="0"/>
              <a:t>Baixe</a:t>
            </a:r>
            <a:r>
              <a:rPr lang="en-US" sz="2800" dirty="0" smtClean="0"/>
              <a:t> o XNA Game Studio </a:t>
            </a:r>
            <a:r>
              <a:rPr lang="en-US" sz="2800" b="1" dirty="0" err="1" smtClean="0"/>
              <a:t>hoje</a:t>
            </a:r>
            <a:r>
              <a:rPr lang="en-US" sz="2800" b="1" dirty="0" smtClean="0"/>
              <a:t> </a:t>
            </a:r>
            <a:r>
              <a:rPr lang="en-US" sz="2800" b="1" dirty="0" err="1" smtClean="0"/>
              <a:t>mesmo</a:t>
            </a:r>
            <a:r>
              <a:rPr lang="en-US" sz="2800" dirty="0" smtClean="0"/>
              <a:t>!</a:t>
            </a:r>
          </a:p>
          <a:p>
            <a:r>
              <a:rPr lang="en-US" sz="2800" dirty="0" err="1" smtClean="0"/>
              <a:t>Enquanto</a:t>
            </a:r>
            <a:r>
              <a:rPr lang="en-US" sz="2800" dirty="0" smtClean="0"/>
              <a:t> </a:t>
            </a:r>
            <a:r>
              <a:rPr lang="en-US" sz="2800" dirty="0" err="1" smtClean="0"/>
              <a:t>espera</a:t>
            </a:r>
            <a:r>
              <a:rPr lang="en-US" sz="2800" dirty="0" smtClean="0"/>
              <a:t> as </a:t>
            </a:r>
            <a:r>
              <a:rPr lang="en-US" sz="2800" dirty="0" err="1" smtClean="0"/>
              <a:t>próximas</a:t>
            </a:r>
            <a:r>
              <a:rPr lang="en-US" sz="2800" dirty="0" smtClean="0"/>
              <a:t> </a:t>
            </a:r>
            <a:r>
              <a:rPr lang="en-US" sz="2800" dirty="0" err="1" smtClean="0"/>
              <a:t>aulas</a:t>
            </a:r>
            <a:r>
              <a:rPr lang="en-US" sz="2800" dirty="0" smtClean="0"/>
              <a:t>…</a:t>
            </a:r>
          </a:p>
          <a:p>
            <a:r>
              <a:rPr lang="en-US" sz="2800" dirty="0" err="1" smtClean="0"/>
              <a:t>Conheça</a:t>
            </a:r>
            <a:r>
              <a:rPr lang="en-US" sz="2800" dirty="0" smtClean="0"/>
              <a:t> a </a:t>
            </a:r>
            <a:r>
              <a:rPr lang="en-US" sz="2800" dirty="0" err="1" smtClean="0"/>
              <a:t>comunidade</a:t>
            </a:r>
            <a:r>
              <a:rPr lang="en-US" sz="2800" dirty="0" smtClean="0"/>
              <a:t> </a:t>
            </a:r>
            <a:r>
              <a:rPr lang="en-US" sz="2800" b="1" dirty="0" err="1" smtClean="0"/>
              <a:t>SharpGames</a:t>
            </a:r>
            <a:r>
              <a:rPr lang="en-US" sz="2800" dirty="0" smtClean="0"/>
              <a:t>!</a:t>
            </a:r>
          </a:p>
          <a:p>
            <a:pPr lvl="1"/>
            <a:r>
              <a:rPr lang="en-US" sz="2400" dirty="0" smtClean="0">
                <a:solidFill>
                  <a:schemeClr val="accent1">
                    <a:lumMod val="75000"/>
                  </a:schemeClr>
                </a:solidFill>
              </a:rPr>
              <a:t>www.sharpgames.net</a:t>
            </a:r>
            <a:endParaRPr lang="pt-BR" sz="2400" dirty="0" smtClean="0">
              <a:solidFill>
                <a:schemeClr val="accent1">
                  <a:lumMod val="75000"/>
                </a:schemeClr>
              </a:solidFill>
            </a:endParaRPr>
          </a:p>
          <a:p>
            <a:pPr lvl="1"/>
            <a:r>
              <a:rPr lang="pt-BR" sz="2400" dirty="0" smtClean="0"/>
              <a:t>Comunidade </a:t>
            </a:r>
            <a:r>
              <a:rPr lang="pt-BR" sz="2400" dirty="0" smtClean="0">
                <a:solidFill>
                  <a:srgbClr val="FFC000"/>
                </a:solidFill>
              </a:rPr>
              <a:t>brasileira</a:t>
            </a:r>
            <a:r>
              <a:rPr lang="pt-BR" sz="2400" dirty="0" smtClean="0"/>
              <a:t> para desenvolvimento de jogos!</a:t>
            </a:r>
          </a:p>
          <a:p>
            <a:pPr lvl="1"/>
            <a:r>
              <a:rPr lang="pt-BR" sz="2400" dirty="0" smtClean="0"/>
              <a:t>Artigos, links, downloads, XNA, </a:t>
            </a:r>
            <a:r>
              <a:rPr lang="pt-BR" sz="2400" dirty="0" err="1" smtClean="0"/>
              <a:t>DirectX</a:t>
            </a:r>
            <a:r>
              <a:rPr lang="pt-BR" sz="2400" dirty="0" smtClean="0"/>
              <a:t>, Projeto </a:t>
            </a:r>
            <a:r>
              <a:rPr lang="pt-BR" sz="2400" dirty="0" err="1" smtClean="0"/>
              <a:t>Hoshimi</a:t>
            </a:r>
            <a:r>
              <a:rPr lang="pt-BR" sz="2400" dirty="0" smtClean="0"/>
              <a:t> e muito mais!</a:t>
            </a:r>
            <a:endParaRPr lang="en-US" sz="2400" dirty="0" smtClean="0"/>
          </a:p>
          <a:p>
            <a:r>
              <a:rPr lang="en-US" sz="2800" dirty="0" smtClean="0"/>
              <a:t>XNA Developer Center</a:t>
            </a:r>
          </a:p>
          <a:p>
            <a:pPr lvl="1"/>
            <a:r>
              <a:rPr lang="en-US" sz="2400" dirty="0" smtClean="0">
                <a:solidFill>
                  <a:schemeClr val="accent1">
                    <a:lumMod val="75000"/>
                  </a:schemeClr>
                </a:solidFill>
              </a:rPr>
              <a:t>http://msdn.microsoft.com/xna/</a:t>
            </a:r>
          </a:p>
          <a:p>
            <a:r>
              <a:rPr lang="en-US" sz="2800" dirty="0" smtClean="0"/>
              <a:t>XNA Creators Club</a:t>
            </a:r>
          </a:p>
          <a:p>
            <a:pPr lvl="1"/>
            <a:r>
              <a:rPr lang="en-US" sz="2400" dirty="0" smtClean="0">
                <a:solidFill>
                  <a:schemeClr val="accent1">
                    <a:lumMod val="75000"/>
                  </a:schemeClr>
                </a:solidFill>
              </a:rPr>
              <a:t>http://creators.xna.com/</a:t>
            </a: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8909" y="174009"/>
            <a:ext cx="6513119" cy="750888"/>
          </a:xfrm>
        </p:spPr>
        <p:txBody>
          <a:bodyPr/>
          <a:lstStyle/>
          <a:p>
            <a:r>
              <a:rPr lang="en-US" dirty="0" err="1" smtClean="0"/>
              <a:t>Livros</a:t>
            </a:r>
            <a:endParaRPr lang="pt-BR" dirty="0"/>
          </a:p>
        </p:txBody>
      </p:sp>
      <p:sp>
        <p:nvSpPr>
          <p:cNvPr id="13" name="Espaço Reservado para Texto 12"/>
          <p:cNvSpPr>
            <a:spLocks noGrp="1"/>
          </p:cNvSpPr>
          <p:nvPr>
            <p:ph type="body" idx="1"/>
          </p:nvPr>
        </p:nvSpPr>
        <p:spPr/>
        <p:txBody>
          <a:bodyPr/>
          <a:lstStyle/>
          <a:p>
            <a:endParaRPr lang="pt-BR" dirty="0"/>
          </a:p>
        </p:txBody>
      </p:sp>
      <p:pic>
        <p:nvPicPr>
          <p:cNvPr id="5" name="Picture 4" descr="xnabook1.jpg"/>
          <p:cNvPicPr>
            <a:picLocks noChangeAspect="1"/>
          </p:cNvPicPr>
          <p:nvPr/>
        </p:nvPicPr>
        <p:blipFill>
          <a:blip r:embed="rId2"/>
          <a:stretch>
            <a:fillRect/>
          </a:stretch>
        </p:blipFill>
        <p:spPr>
          <a:xfrm>
            <a:off x="286888" y="1184229"/>
            <a:ext cx="2219032" cy="2746326"/>
          </a:xfrm>
          <a:prstGeom prst="rect">
            <a:avLst/>
          </a:prstGeom>
        </p:spPr>
      </p:pic>
      <p:pic>
        <p:nvPicPr>
          <p:cNvPr id="6" name="Picture 5" descr="book2.jpg"/>
          <p:cNvPicPr>
            <a:picLocks noChangeAspect="1"/>
          </p:cNvPicPr>
          <p:nvPr/>
        </p:nvPicPr>
        <p:blipFill>
          <a:blip r:embed="rId3"/>
          <a:stretch>
            <a:fillRect/>
          </a:stretch>
        </p:blipFill>
        <p:spPr>
          <a:xfrm>
            <a:off x="2627354" y="1187354"/>
            <a:ext cx="2176658" cy="2762257"/>
          </a:xfrm>
          <a:prstGeom prst="rect">
            <a:avLst/>
          </a:prstGeom>
        </p:spPr>
      </p:pic>
      <p:pic>
        <p:nvPicPr>
          <p:cNvPr id="7" name="Picture 6" descr="book3.jpg"/>
          <p:cNvPicPr>
            <a:picLocks noChangeAspect="1"/>
          </p:cNvPicPr>
          <p:nvPr/>
        </p:nvPicPr>
        <p:blipFill>
          <a:blip r:embed="rId4"/>
          <a:stretch>
            <a:fillRect/>
          </a:stretch>
        </p:blipFill>
        <p:spPr>
          <a:xfrm>
            <a:off x="323708" y="4050256"/>
            <a:ext cx="2169642" cy="2698560"/>
          </a:xfrm>
          <a:prstGeom prst="rect">
            <a:avLst/>
          </a:prstGeom>
        </p:spPr>
      </p:pic>
      <p:pic>
        <p:nvPicPr>
          <p:cNvPr id="8" name="Picture 7" descr="book4.jpg"/>
          <p:cNvPicPr>
            <a:picLocks noChangeAspect="1"/>
          </p:cNvPicPr>
          <p:nvPr/>
        </p:nvPicPr>
        <p:blipFill>
          <a:blip r:embed="rId5"/>
          <a:stretch>
            <a:fillRect/>
          </a:stretch>
        </p:blipFill>
        <p:spPr>
          <a:xfrm>
            <a:off x="2629896" y="4067034"/>
            <a:ext cx="2163579" cy="2661313"/>
          </a:xfrm>
          <a:prstGeom prst="rect">
            <a:avLst/>
          </a:prstGeom>
        </p:spPr>
      </p:pic>
      <p:pic>
        <p:nvPicPr>
          <p:cNvPr id="9" name="Picture 8" descr="book5.jpg"/>
          <p:cNvPicPr>
            <a:picLocks noChangeAspect="1"/>
          </p:cNvPicPr>
          <p:nvPr/>
        </p:nvPicPr>
        <p:blipFill>
          <a:blip r:embed="rId6"/>
          <a:stretch>
            <a:fillRect/>
          </a:stretch>
        </p:blipFill>
        <p:spPr>
          <a:xfrm>
            <a:off x="4892224" y="4072336"/>
            <a:ext cx="2179307" cy="2744720"/>
          </a:xfrm>
          <a:prstGeom prst="rect">
            <a:avLst/>
          </a:prstGeom>
        </p:spPr>
      </p:pic>
      <p:pic>
        <p:nvPicPr>
          <p:cNvPr id="12" name="Picture 4"/>
          <p:cNvPicPr>
            <a:picLocks noChangeAspect="1" noChangeArrowheads="1"/>
          </p:cNvPicPr>
          <p:nvPr/>
        </p:nvPicPr>
        <p:blipFill>
          <a:blip r:embed="rId7"/>
          <a:srcRect/>
          <a:stretch>
            <a:fillRect/>
          </a:stretch>
        </p:blipFill>
        <p:spPr bwMode="auto">
          <a:xfrm>
            <a:off x="4919798" y="1127236"/>
            <a:ext cx="2153663" cy="28715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7"/>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8"/>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90" name="Rectangle 2"/>
          <p:cNvSpPr>
            <a:spLocks noGrp="1" noChangeArrowheads="1"/>
          </p:cNvSpPr>
          <p:nvPr>
            <p:ph type="ctrTitle"/>
          </p:nvPr>
        </p:nvSpPr>
        <p:spPr>
          <a:xfrm>
            <a:off x="40341" y="3218575"/>
            <a:ext cx="9015339" cy="1089529"/>
          </a:xfrm>
        </p:spPr>
        <p:txBody>
          <a:bodyPr/>
          <a:lstStyle/>
          <a:p>
            <a:pPr algn="ctr"/>
            <a:r>
              <a:rPr lang="en-US" sz="7200" b="1" dirty="0" smtClean="0">
                <a:solidFill>
                  <a:schemeClr val="bg1"/>
                </a:solidFill>
              </a:rPr>
              <a:t>Obrigado!</a:t>
            </a:r>
            <a:endParaRPr lang="en-US" sz="5400" b="1" dirty="0">
              <a:solidFill>
                <a:schemeClr val="bg1"/>
              </a:solidFill>
            </a:endParaRPr>
          </a:p>
        </p:txBody>
      </p:sp>
      <p:sp>
        <p:nvSpPr>
          <p:cNvPr id="1010691" name="Rectangle 3"/>
          <p:cNvSpPr>
            <a:spLocks noGrp="1" noChangeArrowheads="1"/>
          </p:cNvSpPr>
          <p:nvPr>
            <p:ph type="subTitle" idx="1"/>
          </p:nvPr>
        </p:nvSpPr>
        <p:spPr>
          <a:xfrm>
            <a:off x="1265632" y="4467946"/>
            <a:ext cx="6878638" cy="286232"/>
          </a:xfrm>
        </p:spPr>
        <p:txBody>
          <a:bodyPr/>
          <a:lstStyle/>
          <a:p>
            <a:pPr algn="ctr"/>
            <a:endParaRPr lang="en-US" sz="1400" dirty="0"/>
          </a:p>
        </p:txBody>
      </p:sp>
      <p:sp>
        <p:nvSpPr>
          <p:cNvPr id="5" name="Rectangle 4"/>
          <p:cNvSpPr/>
          <p:nvPr/>
        </p:nvSpPr>
        <p:spPr>
          <a:xfrm>
            <a:off x="16938" y="3330404"/>
            <a:ext cx="184731" cy="923330"/>
          </a:xfrm>
          <a:prstGeom prst="rect">
            <a:avLst/>
          </a:prstGeom>
          <a:noFill/>
        </p:spPr>
        <p:txBody>
          <a:bodyPr wrap="none" lIns="91440" tIns="45720" rIns="91440" bIns="45720">
            <a:spAutoFit/>
          </a:bodyPr>
          <a:lstStyle/>
          <a:p>
            <a:pPr algn="ctr"/>
            <a:endParaRPr lang="en-US" sz="5400" b="1" cap="none" spc="300" dirty="0">
              <a:ln w="19050" cmpd="sng">
                <a:solidFill>
                  <a:schemeClr val="bg2">
                    <a:lumMod val="75000"/>
                    <a:lumOff val="25000"/>
                  </a:schemeClr>
                </a:solidFill>
                <a:prstDash val="solid"/>
                <a:miter lim="800000"/>
              </a:ln>
              <a:solidFill>
                <a:schemeClr val="tx2"/>
              </a:solidFill>
              <a:effectLst>
                <a:glow rad="45500">
                  <a:schemeClr val="accent1">
                    <a:satMod val="220000"/>
                    <a:alpha val="35000"/>
                  </a:schemeClr>
                </a:glow>
                <a:outerShdw blurRad="50800" dist="38100" dir="2700000" algn="tl" rotWithShape="0">
                  <a:prstClr val="black">
                    <a:alpha val="40000"/>
                  </a:prstClr>
                </a:outerShdw>
              </a:effectLst>
            </a:endParaRPr>
          </a:p>
        </p:txBody>
      </p:sp>
      <p:pic>
        <p:nvPicPr>
          <p:cNvPr id="6" name="Picture 5" descr="XNA_Hero_Banner.jpg"/>
          <p:cNvPicPr>
            <a:picLocks noChangeAspect="1"/>
          </p:cNvPicPr>
          <p:nvPr/>
        </p:nvPicPr>
        <p:blipFill>
          <a:blip r:embed="rId3"/>
          <a:stretch>
            <a:fillRect/>
          </a:stretch>
        </p:blipFill>
        <p:spPr bwMode="auto">
          <a:xfrm>
            <a:off x="830330" y="701925"/>
            <a:ext cx="7175500" cy="2032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err="1" smtClean="0"/>
              <a:t>resposta</a:t>
            </a:r>
            <a:endParaRPr lang="pt-BR" dirty="0"/>
          </a:p>
        </p:txBody>
      </p:sp>
      <p:pic>
        <p:nvPicPr>
          <p:cNvPr id="4" name="Picture 3" descr="XnaLogo.png"/>
          <p:cNvPicPr>
            <a:picLocks noChangeAspect="1"/>
          </p:cNvPicPr>
          <p:nvPr/>
        </p:nvPicPr>
        <p:blipFill>
          <a:blip r:embed="rId3"/>
          <a:stretch>
            <a:fillRect/>
          </a:stretch>
        </p:blipFill>
        <p:spPr>
          <a:xfrm>
            <a:off x="2030096" y="1262402"/>
            <a:ext cx="5690620" cy="3265709"/>
          </a:xfrm>
          <a:prstGeom prst="rect">
            <a:avLst/>
          </a:prstGeom>
          <a:ln>
            <a:noFill/>
          </a:ln>
          <a:effectLst>
            <a:softEdge rad="112500"/>
          </a:effectLst>
        </p:spPr>
      </p:pic>
      <p:sp>
        <p:nvSpPr>
          <p:cNvPr id="5" name="TextBox 4"/>
          <p:cNvSpPr txBox="1"/>
          <p:nvPr/>
        </p:nvSpPr>
        <p:spPr>
          <a:xfrm>
            <a:off x="1192988" y="4818120"/>
            <a:ext cx="7656403" cy="1015663"/>
          </a:xfrm>
          <a:prstGeom prst="rect">
            <a:avLst/>
          </a:prstGeom>
          <a:noFill/>
        </p:spPr>
        <p:txBody>
          <a:bodyPr wrap="square" rtlCol="0">
            <a:spAutoFit/>
          </a:bodyPr>
          <a:lstStyle/>
          <a:p>
            <a:pPr algn="ctr"/>
            <a:r>
              <a:rPr lang="en-US" sz="2000" dirty="0" err="1" smtClean="0">
                <a:solidFill>
                  <a:schemeClr val="accent1">
                    <a:lumMod val="60000"/>
                    <a:lumOff val="40000"/>
                  </a:schemeClr>
                </a:solidFill>
                <a:effectLst>
                  <a:outerShdw blurRad="38100" dist="38100" dir="2700000" algn="tl">
                    <a:srgbClr val="000000">
                      <a:alpha val="43137"/>
                    </a:srgbClr>
                  </a:outerShdw>
                </a:effectLst>
              </a:rPr>
              <a:t>Iniciativa</a:t>
            </a:r>
            <a:r>
              <a:rPr lang="en-US" sz="2000" dirty="0" smtClean="0">
                <a:solidFill>
                  <a:schemeClr val="accent1">
                    <a:lumMod val="60000"/>
                    <a:lumOff val="40000"/>
                  </a:schemeClr>
                </a:solidFill>
                <a:effectLst>
                  <a:outerShdw blurRad="38100" dist="38100" dir="2700000" algn="tl">
                    <a:srgbClr val="000000">
                      <a:alpha val="43137"/>
                    </a:srgbClr>
                  </a:outerShdw>
                </a:effectLst>
              </a:rPr>
              <a:t> da Microsoft </a:t>
            </a:r>
            <a:r>
              <a:rPr lang="en-US" sz="2000" dirty="0" err="1" smtClean="0">
                <a:solidFill>
                  <a:schemeClr val="accent1">
                    <a:lumMod val="60000"/>
                    <a:lumOff val="40000"/>
                  </a:schemeClr>
                </a:solidFill>
                <a:effectLst>
                  <a:outerShdw blurRad="38100" dist="38100" dir="2700000" algn="tl">
                    <a:srgbClr val="000000">
                      <a:alpha val="43137"/>
                    </a:srgbClr>
                  </a:outerShdw>
                </a:effectLst>
              </a:rPr>
              <a:t>para</a:t>
            </a:r>
            <a:r>
              <a:rPr lang="en-US" sz="2000" dirty="0" smtClean="0">
                <a:solidFill>
                  <a:schemeClr val="accent1">
                    <a:lumMod val="60000"/>
                    <a:lumOff val="40000"/>
                  </a:schemeClr>
                </a:solidFill>
                <a:effectLst>
                  <a:outerShdw blurRad="38100" dist="38100" dir="2700000" algn="tl">
                    <a:srgbClr val="000000">
                      <a:alpha val="43137"/>
                    </a:srgbClr>
                  </a:outerShdw>
                </a:effectLst>
              </a:rPr>
              <a:t> </a:t>
            </a:r>
            <a:r>
              <a:rPr lang="en-US" sz="2000" dirty="0" err="1" smtClean="0">
                <a:solidFill>
                  <a:srgbClr val="F2960E"/>
                </a:solidFill>
                <a:effectLst>
                  <a:outerShdw blurRad="38100" dist="38100" dir="2700000" algn="tl">
                    <a:srgbClr val="000000">
                      <a:alpha val="43137"/>
                    </a:srgbClr>
                  </a:outerShdw>
                </a:effectLst>
              </a:rPr>
              <a:t>facilitar</a:t>
            </a:r>
            <a:r>
              <a:rPr lang="en-US" sz="2000" dirty="0" smtClean="0">
                <a:solidFill>
                  <a:schemeClr val="accent1">
                    <a:lumMod val="60000"/>
                    <a:lumOff val="40000"/>
                  </a:schemeClr>
                </a:solidFill>
                <a:effectLst>
                  <a:outerShdw blurRad="38100" dist="38100" dir="2700000" algn="tl">
                    <a:srgbClr val="000000">
                      <a:alpha val="43137"/>
                    </a:srgbClr>
                  </a:outerShdw>
                </a:effectLst>
              </a:rPr>
              <a:t> e </a:t>
            </a:r>
            <a:r>
              <a:rPr lang="en-US" sz="2000" dirty="0" err="1" smtClean="0">
                <a:solidFill>
                  <a:srgbClr val="F2960E"/>
                </a:solidFill>
                <a:effectLst>
                  <a:outerShdw blurRad="38100" dist="38100" dir="2700000" algn="tl">
                    <a:srgbClr val="000000">
                      <a:alpha val="43137"/>
                    </a:srgbClr>
                  </a:outerShdw>
                </a:effectLst>
              </a:rPr>
              <a:t>popularizar</a:t>
            </a:r>
            <a:r>
              <a:rPr lang="en-US" sz="2000" dirty="0" smtClean="0">
                <a:solidFill>
                  <a:schemeClr val="accent1">
                    <a:lumMod val="60000"/>
                    <a:lumOff val="40000"/>
                  </a:schemeClr>
                </a:solidFill>
                <a:effectLst>
                  <a:outerShdw blurRad="38100" dist="38100" dir="2700000" algn="tl">
                    <a:srgbClr val="000000">
                      <a:alpha val="43137"/>
                    </a:srgbClr>
                  </a:outerShdw>
                </a:effectLst>
              </a:rPr>
              <a:t> o </a:t>
            </a:r>
            <a:r>
              <a:rPr lang="en-US" sz="2000" dirty="0" err="1" smtClean="0">
                <a:solidFill>
                  <a:schemeClr val="accent1">
                    <a:lumMod val="60000"/>
                    <a:lumOff val="40000"/>
                  </a:schemeClr>
                </a:solidFill>
                <a:effectLst>
                  <a:outerShdw blurRad="38100" dist="38100" dir="2700000" algn="tl">
                    <a:srgbClr val="000000">
                      <a:alpha val="43137"/>
                    </a:srgbClr>
                  </a:outerShdw>
                </a:effectLst>
              </a:rPr>
              <a:t>desenvolvimento</a:t>
            </a:r>
            <a:r>
              <a:rPr lang="en-US" sz="2000" dirty="0" smtClean="0">
                <a:solidFill>
                  <a:schemeClr val="accent1">
                    <a:lumMod val="60000"/>
                    <a:lumOff val="40000"/>
                  </a:schemeClr>
                </a:solidFill>
                <a:effectLst>
                  <a:outerShdw blurRad="38100" dist="38100" dir="2700000" algn="tl">
                    <a:srgbClr val="000000">
                      <a:alpha val="43137"/>
                    </a:srgbClr>
                  </a:outerShdw>
                </a:effectLst>
              </a:rPr>
              <a:t> de </a:t>
            </a:r>
            <a:r>
              <a:rPr lang="en-US" sz="2000" dirty="0" err="1" smtClean="0">
                <a:solidFill>
                  <a:schemeClr val="accent1">
                    <a:lumMod val="60000"/>
                    <a:lumOff val="40000"/>
                  </a:schemeClr>
                </a:solidFill>
                <a:effectLst>
                  <a:outerShdw blurRad="38100" dist="38100" dir="2700000" algn="tl">
                    <a:srgbClr val="000000">
                      <a:alpha val="43137"/>
                    </a:srgbClr>
                  </a:outerShdw>
                </a:effectLst>
              </a:rPr>
              <a:t>jogos</a:t>
            </a:r>
            <a:r>
              <a:rPr lang="en-US" sz="2000" dirty="0" smtClean="0">
                <a:solidFill>
                  <a:schemeClr val="accent1">
                    <a:lumMod val="60000"/>
                    <a:lumOff val="40000"/>
                  </a:schemeClr>
                </a:solidFill>
                <a:effectLst>
                  <a:outerShdw blurRad="38100" dist="38100" dir="2700000" algn="tl">
                    <a:srgbClr val="000000">
                      <a:alpha val="43137"/>
                    </a:srgbClr>
                  </a:outerShdw>
                </a:effectLst>
              </a:rPr>
              <a:t> </a:t>
            </a:r>
            <a:r>
              <a:rPr lang="en-US" sz="2000" dirty="0" err="1" smtClean="0">
                <a:solidFill>
                  <a:schemeClr val="accent1">
                    <a:lumMod val="60000"/>
                    <a:lumOff val="40000"/>
                  </a:schemeClr>
                </a:solidFill>
                <a:effectLst>
                  <a:outerShdw blurRad="38100" dist="38100" dir="2700000" algn="tl">
                    <a:srgbClr val="000000">
                      <a:alpha val="43137"/>
                    </a:srgbClr>
                  </a:outerShdw>
                </a:effectLst>
              </a:rPr>
              <a:t>digitais</a:t>
            </a:r>
            <a:r>
              <a:rPr lang="en-US" sz="2000" dirty="0" smtClean="0">
                <a:solidFill>
                  <a:schemeClr val="accent1">
                    <a:lumMod val="60000"/>
                    <a:lumOff val="40000"/>
                  </a:schemeClr>
                </a:solidFill>
                <a:effectLst>
                  <a:outerShdw blurRad="38100" dist="38100" dir="2700000" algn="tl">
                    <a:srgbClr val="000000">
                      <a:alpha val="43137"/>
                    </a:srgbClr>
                  </a:outerShdw>
                </a:effectLst>
              </a:rPr>
              <a:t>, </a:t>
            </a:r>
            <a:r>
              <a:rPr lang="en-US" sz="2000" dirty="0" err="1" smtClean="0">
                <a:solidFill>
                  <a:schemeClr val="accent1">
                    <a:lumMod val="60000"/>
                    <a:lumOff val="40000"/>
                  </a:schemeClr>
                </a:solidFill>
                <a:effectLst>
                  <a:outerShdw blurRad="38100" dist="38100" dir="2700000" algn="tl">
                    <a:srgbClr val="000000">
                      <a:alpha val="43137"/>
                    </a:srgbClr>
                  </a:outerShdw>
                </a:effectLst>
              </a:rPr>
              <a:t>permitindo</a:t>
            </a:r>
            <a:r>
              <a:rPr lang="en-US" sz="2000" dirty="0" smtClean="0">
                <a:solidFill>
                  <a:schemeClr val="accent1">
                    <a:lumMod val="60000"/>
                    <a:lumOff val="40000"/>
                  </a:schemeClr>
                </a:solidFill>
                <a:effectLst>
                  <a:outerShdw blurRad="38100" dist="38100" dir="2700000" algn="tl">
                    <a:srgbClr val="000000">
                      <a:alpha val="43137"/>
                    </a:srgbClr>
                  </a:outerShdw>
                </a:effectLst>
              </a:rPr>
              <a:t> a </a:t>
            </a:r>
            <a:r>
              <a:rPr lang="en-US" sz="2000" dirty="0" err="1" smtClean="0">
                <a:solidFill>
                  <a:schemeClr val="accent1">
                    <a:lumMod val="60000"/>
                    <a:lumOff val="40000"/>
                  </a:schemeClr>
                </a:solidFill>
                <a:effectLst>
                  <a:outerShdw blurRad="38100" dist="38100" dir="2700000" algn="tl">
                    <a:srgbClr val="000000">
                      <a:alpha val="43137"/>
                    </a:srgbClr>
                  </a:outerShdw>
                </a:effectLst>
              </a:rPr>
              <a:t>sua</a:t>
            </a:r>
            <a:r>
              <a:rPr lang="en-US" sz="2000" dirty="0" smtClean="0">
                <a:solidFill>
                  <a:schemeClr val="accent1">
                    <a:lumMod val="60000"/>
                    <a:lumOff val="40000"/>
                  </a:schemeClr>
                </a:solidFill>
                <a:effectLst>
                  <a:outerShdw blurRad="38100" dist="38100" dir="2700000" algn="tl">
                    <a:srgbClr val="000000">
                      <a:alpha val="43137"/>
                    </a:srgbClr>
                  </a:outerShdw>
                </a:effectLst>
              </a:rPr>
              <a:t> </a:t>
            </a:r>
            <a:r>
              <a:rPr lang="en-US" sz="2000" dirty="0" err="1" smtClean="0">
                <a:solidFill>
                  <a:schemeClr val="accent1">
                    <a:lumMod val="60000"/>
                    <a:lumOff val="40000"/>
                  </a:schemeClr>
                </a:solidFill>
                <a:effectLst>
                  <a:outerShdw blurRad="38100" dist="38100" dir="2700000" algn="tl">
                    <a:srgbClr val="000000">
                      <a:alpha val="43137"/>
                    </a:srgbClr>
                  </a:outerShdw>
                </a:effectLst>
              </a:rPr>
              <a:t>criação</a:t>
            </a:r>
            <a:r>
              <a:rPr lang="en-US" sz="2000" dirty="0" smtClean="0">
                <a:solidFill>
                  <a:schemeClr val="accent1">
                    <a:lumMod val="60000"/>
                    <a:lumOff val="40000"/>
                  </a:schemeClr>
                </a:solidFill>
                <a:effectLst>
                  <a:outerShdw blurRad="38100" dist="38100" dir="2700000" algn="tl">
                    <a:srgbClr val="000000">
                      <a:alpha val="43137"/>
                    </a:srgbClr>
                  </a:outerShdw>
                </a:effectLst>
              </a:rPr>
              <a:t> </a:t>
            </a:r>
            <a:r>
              <a:rPr lang="en-US" sz="2000" dirty="0" err="1" smtClean="0">
                <a:solidFill>
                  <a:schemeClr val="accent1">
                    <a:lumMod val="60000"/>
                    <a:lumOff val="40000"/>
                  </a:schemeClr>
                </a:solidFill>
                <a:effectLst>
                  <a:outerShdw blurRad="38100" dist="38100" dir="2700000" algn="tl">
                    <a:srgbClr val="000000">
                      <a:alpha val="43137"/>
                    </a:srgbClr>
                  </a:outerShdw>
                </a:effectLst>
              </a:rPr>
              <a:t>através</a:t>
            </a:r>
            <a:r>
              <a:rPr lang="en-US" sz="2000" dirty="0" smtClean="0">
                <a:solidFill>
                  <a:schemeClr val="accent1">
                    <a:lumMod val="60000"/>
                    <a:lumOff val="40000"/>
                  </a:schemeClr>
                </a:solidFill>
                <a:effectLst>
                  <a:outerShdw blurRad="38100" dist="38100" dir="2700000" algn="tl">
                    <a:srgbClr val="000000">
                      <a:alpha val="43137"/>
                    </a:srgbClr>
                  </a:outerShdw>
                </a:effectLst>
              </a:rPr>
              <a:t> de </a:t>
            </a:r>
            <a:r>
              <a:rPr lang="en-US" sz="2000" dirty="0" err="1" smtClean="0">
                <a:solidFill>
                  <a:srgbClr val="F2960E"/>
                </a:solidFill>
                <a:effectLst>
                  <a:outerShdw blurRad="38100" dist="38100" dir="2700000" algn="tl">
                    <a:srgbClr val="000000">
                      <a:alpha val="43137"/>
                    </a:srgbClr>
                  </a:outerShdw>
                </a:effectLst>
              </a:rPr>
              <a:t>linguagem</a:t>
            </a:r>
            <a:r>
              <a:rPr lang="en-US" sz="2000" dirty="0" smtClean="0">
                <a:solidFill>
                  <a:srgbClr val="FFFF00"/>
                </a:solidFill>
                <a:effectLst>
                  <a:outerShdw blurRad="38100" dist="38100" dir="2700000" algn="tl">
                    <a:srgbClr val="000000">
                      <a:alpha val="43137"/>
                    </a:srgbClr>
                  </a:outerShdw>
                </a:effectLst>
              </a:rPr>
              <a:t> </a:t>
            </a:r>
            <a:r>
              <a:rPr lang="en-US" sz="2000" dirty="0" smtClean="0">
                <a:solidFill>
                  <a:srgbClr val="F2960E"/>
                </a:solidFill>
                <a:effectLst>
                  <a:outerShdw blurRad="38100" dist="38100" dir="2700000" algn="tl">
                    <a:srgbClr val="000000">
                      <a:alpha val="43137"/>
                    </a:srgbClr>
                  </a:outerShdw>
                </a:effectLst>
              </a:rPr>
              <a:t>C#</a:t>
            </a:r>
            <a:r>
              <a:rPr lang="en-US" sz="2000" dirty="0" smtClean="0">
                <a:solidFill>
                  <a:srgbClr val="FFFF00"/>
                </a:solidFill>
                <a:effectLst>
                  <a:outerShdw blurRad="38100" dist="38100" dir="2700000" algn="tl">
                    <a:srgbClr val="000000">
                      <a:alpha val="43137"/>
                    </a:srgbClr>
                  </a:outerShdw>
                </a:effectLst>
              </a:rPr>
              <a:t> </a:t>
            </a:r>
            <a:r>
              <a:rPr lang="en-US" sz="2000" dirty="0" smtClean="0">
                <a:solidFill>
                  <a:schemeClr val="accent1">
                    <a:lumMod val="60000"/>
                    <a:lumOff val="40000"/>
                  </a:schemeClr>
                </a:solidFill>
                <a:effectLst>
                  <a:outerShdw blurRad="38100" dist="38100" dir="2700000" algn="tl">
                    <a:srgbClr val="000000">
                      <a:alpha val="43137"/>
                    </a:srgbClr>
                  </a:outerShdw>
                </a:effectLst>
              </a:rPr>
              <a:t>e </a:t>
            </a:r>
            <a:r>
              <a:rPr lang="en-US" sz="2000" dirty="0" err="1" smtClean="0">
                <a:solidFill>
                  <a:srgbClr val="F2960E"/>
                </a:solidFill>
                <a:effectLst>
                  <a:outerShdw blurRad="38100" dist="38100" dir="2700000" algn="tl">
                    <a:srgbClr val="000000">
                      <a:alpha val="43137"/>
                    </a:srgbClr>
                  </a:outerShdw>
                </a:effectLst>
              </a:rPr>
              <a:t>ricas</a:t>
            </a:r>
            <a:r>
              <a:rPr lang="en-US" sz="2000" dirty="0" smtClean="0">
                <a:solidFill>
                  <a:srgbClr val="FFFF00"/>
                </a:solidFill>
                <a:effectLst>
                  <a:outerShdw blurRad="38100" dist="38100" dir="2700000" algn="tl">
                    <a:srgbClr val="000000">
                      <a:alpha val="43137"/>
                    </a:srgbClr>
                  </a:outerShdw>
                </a:effectLst>
              </a:rPr>
              <a:t> </a:t>
            </a:r>
            <a:r>
              <a:rPr lang="en-US" sz="2000" dirty="0" smtClean="0">
                <a:solidFill>
                  <a:srgbClr val="F2960E"/>
                </a:solidFill>
                <a:effectLst>
                  <a:outerShdw blurRad="38100" dist="38100" dir="2700000" algn="tl">
                    <a:srgbClr val="000000">
                      <a:alpha val="43137"/>
                    </a:srgbClr>
                  </a:outerShdw>
                </a:effectLst>
              </a:rPr>
              <a:t>APIs</a:t>
            </a:r>
            <a:r>
              <a:rPr lang="en-US" sz="2000" dirty="0" smtClean="0">
                <a:solidFill>
                  <a:srgbClr val="FFFF00"/>
                </a:solidFill>
                <a:effectLst>
                  <a:outerShdw blurRad="38100" dist="38100" dir="2700000" algn="tl">
                    <a:srgbClr val="000000">
                      <a:alpha val="43137"/>
                    </a:srgbClr>
                  </a:outerShdw>
                </a:effectLst>
              </a:rPr>
              <a:t> </a:t>
            </a:r>
            <a:r>
              <a:rPr lang="en-US" sz="2000" dirty="0" smtClean="0">
                <a:solidFill>
                  <a:schemeClr val="accent1">
                    <a:lumMod val="60000"/>
                    <a:lumOff val="40000"/>
                  </a:schemeClr>
                </a:solidFill>
                <a:effectLst>
                  <a:outerShdw blurRad="38100" dist="38100" dir="2700000" algn="tl">
                    <a:srgbClr val="000000">
                      <a:alpha val="43137"/>
                    </a:srgbClr>
                  </a:outerShdw>
                </a:effectLst>
              </a:rPr>
              <a:t>de </a:t>
            </a:r>
            <a:r>
              <a:rPr lang="en-US" sz="2000" dirty="0" err="1" smtClean="0">
                <a:solidFill>
                  <a:schemeClr val="accent1">
                    <a:lumMod val="60000"/>
                    <a:lumOff val="40000"/>
                  </a:schemeClr>
                </a:solidFill>
                <a:effectLst>
                  <a:outerShdw blurRad="38100" dist="38100" dir="2700000" algn="tl">
                    <a:srgbClr val="000000">
                      <a:alpha val="43137"/>
                    </a:srgbClr>
                  </a:outerShdw>
                </a:effectLst>
              </a:rPr>
              <a:t>desenvolvimento</a:t>
            </a:r>
            <a:endParaRPr lang="pt-BR" sz="2000" dirty="0">
              <a:solidFill>
                <a:schemeClr val="accent1">
                  <a:lumMod val="60000"/>
                  <a:lumOff val="40000"/>
                </a:schemeClr>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lide(fromTo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Hoje</a:t>
            </a:r>
            <a:r>
              <a:rPr lang="en-US" dirty="0" smtClean="0"/>
              <a:t> </a:t>
            </a:r>
            <a:r>
              <a:rPr lang="en-US" dirty="0" err="1" smtClean="0"/>
              <a:t>vamos</a:t>
            </a:r>
            <a:r>
              <a:rPr lang="en-US" dirty="0" smtClean="0"/>
              <a:t> </a:t>
            </a:r>
            <a:r>
              <a:rPr lang="en-US" dirty="0" err="1" smtClean="0"/>
              <a:t>falar</a:t>
            </a:r>
            <a:r>
              <a:rPr lang="en-US" dirty="0" smtClean="0"/>
              <a:t> </a:t>
            </a:r>
            <a:r>
              <a:rPr lang="en-US" dirty="0" err="1" smtClean="0"/>
              <a:t>sobre</a:t>
            </a:r>
            <a:endParaRPr lang="pt-BR" dirty="0"/>
          </a:p>
        </p:txBody>
      </p:sp>
      <p:sp>
        <p:nvSpPr>
          <p:cNvPr id="6" name="Text Placeholder 5"/>
          <p:cNvSpPr>
            <a:spLocks noGrp="1"/>
          </p:cNvSpPr>
          <p:nvPr>
            <p:ph type="body" idx="1"/>
          </p:nvPr>
        </p:nvSpPr>
        <p:spPr>
          <a:xfrm>
            <a:off x="861849" y="1417637"/>
            <a:ext cx="7504386" cy="2751522"/>
          </a:xfrm>
        </p:spPr>
        <p:txBody>
          <a:bodyPr/>
          <a:lstStyle/>
          <a:p>
            <a:r>
              <a:rPr lang="en-US" dirty="0" err="1" smtClean="0">
                <a:solidFill>
                  <a:schemeClr val="accent1">
                    <a:lumMod val="60000"/>
                    <a:lumOff val="40000"/>
                  </a:schemeClr>
                </a:solidFill>
              </a:rPr>
              <a:t>Indústria</a:t>
            </a:r>
            <a:r>
              <a:rPr lang="en-US" dirty="0" smtClean="0">
                <a:solidFill>
                  <a:schemeClr val="accent1">
                    <a:lumMod val="60000"/>
                    <a:lumOff val="40000"/>
                  </a:schemeClr>
                </a:solidFill>
              </a:rPr>
              <a:t> de </a:t>
            </a:r>
            <a:r>
              <a:rPr lang="en-US" dirty="0" err="1" smtClean="0">
                <a:solidFill>
                  <a:schemeClr val="accent1">
                    <a:lumMod val="60000"/>
                    <a:lumOff val="40000"/>
                  </a:schemeClr>
                </a:solidFill>
              </a:rPr>
              <a:t>jogos</a:t>
            </a:r>
            <a:r>
              <a:rPr lang="en-US" dirty="0" smtClean="0">
                <a:solidFill>
                  <a:schemeClr val="accent1">
                    <a:lumMod val="60000"/>
                    <a:lumOff val="40000"/>
                  </a:schemeClr>
                </a:solidFill>
              </a:rPr>
              <a:t> </a:t>
            </a:r>
            <a:r>
              <a:rPr lang="en-US" dirty="0" err="1" smtClean="0">
                <a:solidFill>
                  <a:schemeClr val="accent1">
                    <a:lumMod val="60000"/>
                    <a:lumOff val="40000"/>
                  </a:schemeClr>
                </a:solidFill>
              </a:rPr>
              <a:t>digitais</a:t>
            </a:r>
            <a:endParaRPr lang="en-US" dirty="0" smtClean="0">
              <a:solidFill>
                <a:schemeClr val="accent1">
                  <a:lumMod val="60000"/>
                  <a:lumOff val="40000"/>
                </a:schemeClr>
              </a:solidFill>
            </a:endParaRPr>
          </a:p>
          <a:p>
            <a:r>
              <a:rPr lang="en-US" dirty="0" err="1" smtClean="0">
                <a:solidFill>
                  <a:schemeClr val="accent1">
                    <a:lumMod val="60000"/>
                    <a:lumOff val="40000"/>
                  </a:schemeClr>
                </a:solidFill>
              </a:rPr>
              <a:t>Visão</a:t>
            </a:r>
            <a:r>
              <a:rPr lang="en-US" dirty="0" smtClean="0">
                <a:solidFill>
                  <a:schemeClr val="accent1">
                    <a:lumMod val="60000"/>
                    <a:lumOff val="40000"/>
                  </a:schemeClr>
                </a:solidFill>
              </a:rPr>
              <a:t> </a:t>
            </a:r>
            <a:r>
              <a:rPr lang="en-US" dirty="0" err="1" smtClean="0">
                <a:solidFill>
                  <a:schemeClr val="accent1">
                    <a:lumMod val="60000"/>
                    <a:lumOff val="40000"/>
                  </a:schemeClr>
                </a:solidFill>
              </a:rPr>
              <a:t>geral</a:t>
            </a:r>
            <a:r>
              <a:rPr lang="en-US" dirty="0" smtClean="0">
                <a:solidFill>
                  <a:schemeClr val="accent1">
                    <a:lumMod val="60000"/>
                    <a:lumOff val="40000"/>
                  </a:schemeClr>
                </a:solidFill>
              </a:rPr>
              <a:t> do </a:t>
            </a:r>
            <a:r>
              <a:rPr lang="en-US" dirty="0" err="1" smtClean="0">
                <a:solidFill>
                  <a:schemeClr val="accent1">
                    <a:lumMod val="60000"/>
                    <a:lumOff val="40000"/>
                  </a:schemeClr>
                </a:solidFill>
              </a:rPr>
              <a:t>desenvolvimento</a:t>
            </a:r>
            <a:r>
              <a:rPr lang="en-US" dirty="0" smtClean="0">
                <a:solidFill>
                  <a:schemeClr val="accent1">
                    <a:lumMod val="60000"/>
                    <a:lumOff val="40000"/>
                  </a:schemeClr>
                </a:solidFill>
              </a:rPr>
              <a:t> de </a:t>
            </a:r>
            <a:r>
              <a:rPr lang="en-US" dirty="0" err="1" smtClean="0">
                <a:solidFill>
                  <a:schemeClr val="accent1">
                    <a:lumMod val="60000"/>
                    <a:lumOff val="40000"/>
                  </a:schemeClr>
                </a:solidFill>
              </a:rPr>
              <a:t>jogos</a:t>
            </a:r>
            <a:r>
              <a:rPr lang="en-US" dirty="0" smtClean="0">
                <a:solidFill>
                  <a:schemeClr val="accent1">
                    <a:lumMod val="60000"/>
                    <a:lumOff val="40000"/>
                  </a:schemeClr>
                </a:solidFill>
              </a:rPr>
              <a:t> com XNA</a:t>
            </a:r>
          </a:p>
          <a:p>
            <a:r>
              <a:rPr lang="en-US" dirty="0" err="1" smtClean="0">
                <a:solidFill>
                  <a:schemeClr val="accent1">
                    <a:lumMod val="60000"/>
                    <a:lumOff val="40000"/>
                  </a:schemeClr>
                </a:solidFill>
              </a:rPr>
              <a:t>Em</a:t>
            </a:r>
            <a:r>
              <a:rPr lang="en-US" dirty="0" smtClean="0">
                <a:solidFill>
                  <a:schemeClr val="accent1">
                    <a:lumMod val="60000"/>
                    <a:lumOff val="40000"/>
                  </a:schemeClr>
                </a:solidFill>
              </a:rPr>
              <a:t> um </a:t>
            </a:r>
            <a:r>
              <a:rPr lang="en-US" dirty="0" err="1" smtClean="0">
                <a:solidFill>
                  <a:schemeClr val="accent1">
                    <a:lumMod val="60000"/>
                    <a:lumOff val="40000"/>
                  </a:schemeClr>
                </a:solidFill>
              </a:rPr>
              <a:t>futuro</a:t>
            </a:r>
            <a:r>
              <a:rPr lang="en-US" dirty="0" smtClean="0">
                <a:solidFill>
                  <a:schemeClr val="accent1">
                    <a:lumMod val="60000"/>
                    <a:lumOff val="40000"/>
                  </a:schemeClr>
                </a:solidFill>
              </a:rPr>
              <a:t> </a:t>
            </a:r>
            <a:r>
              <a:rPr lang="en-US" dirty="0" err="1" smtClean="0">
                <a:solidFill>
                  <a:schemeClr val="accent1">
                    <a:lumMod val="60000"/>
                    <a:lumOff val="40000"/>
                  </a:schemeClr>
                </a:solidFill>
              </a:rPr>
              <a:t>breve</a:t>
            </a:r>
            <a:r>
              <a:rPr lang="en-US" dirty="0" smtClean="0">
                <a:solidFill>
                  <a:schemeClr val="accent1">
                    <a:lumMod val="60000"/>
                    <a:lumOff val="40000"/>
                  </a:schemeClr>
                </a:solidFill>
              </a:rPr>
              <a:t>…</a:t>
            </a:r>
          </a:p>
          <a:p>
            <a:r>
              <a:rPr lang="en-US" dirty="0" err="1" smtClean="0">
                <a:solidFill>
                  <a:schemeClr val="accent1">
                    <a:lumMod val="60000"/>
                    <a:lumOff val="40000"/>
                  </a:schemeClr>
                </a:solidFill>
              </a:rPr>
              <a:t>Conclusões</a:t>
            </a:r>
            <a:endParaRPr lang="pt-BR" dirty="0">
              <a:solidFill>
                <a:schemeClr val="accent1">
                  <a:lumMod val="60000"/>
                  <a:lumOff val="4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ICTUREPATH" val="GAMEFEST_WIP"/>
</p:tagLst>
</file>

<file path=ppt/tags/tag2.xml><?xml version="1.0" encoding="utf-8"?>
<p:tagLst xmlns:a="http://schemas.openxmlformats.org/drawingml/2006/main" xmlns:r="http://schemas.openxmlformats.org/officeDocument/2006/relationships" xmlns:p="http://schemas.openxmlformats.org/presentationml/2006/main">
  <p:tag name="PTXSS_ISORIGINAL" val="1308686"/>
  <p:tag name="PTXSS_ORIGID" val="1308685"/>
</p:tagLst>
</file>

<file path=ppt/theme/theme1.xml><?xml version="1.0" encoding="utf-8"?>
<a:theme xmlns:a="http://schemas.openxmlformats.org/drawingml/2006/main" name="1_GameFest_2006_S2_V6">
  <a:themeElements>
    <a:clrScheme name="GameFest_2006_S2_V6 1">
      <a:dk1>
        <a:srgbClr val="000000"/>
      </a:dk1>
      <a:lt1>
        <a:srgbClr val="FFFFFF"/>
      </a:lt1>
      <a:dk2>
        <a:srgbClr val="33C9D1"/>
      </a:dk2>
      <a:lt2>
        <a:srgbClr val="FFB601"/>
      </a:lt2>
      <a:accent1>
        <a:srgbClr val="F7E993"/>
      </a:accent1>
      <a:accent2>
        <a:srgbClr val="66CC66"/>
      </a:accent2>
      <a:accent3>
        <a:srgbClr val="ADE1E5"/>
      </a:accent3>
      <a:accent4>
        <a:srgbClr val="DADADA"/>
      </a:accent4>
      <a:accent5>
        <a:srgbClr val="FAF2C8"/>
      </a:accent5>
      <a:accent6>
        <a:srgbClr val="5CB95C"/>
      </a:accent6>
      <a:hlink>
        <a:srgbClr val="6699FF"/>
      </a:hlink>
      <a:folHlink>
        <a:srgbClr val="F98239"/>
      </a:folHlink>
    </a:clrScheme>
    <a:fontScheme name="GameFest_2006_S2_V6">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xfrm>
          <a:off x="0" y="0"/>
          <a:ext cx="1" cy="1"/>
        </a:xfrm>
        <a:custGeom>
          <a:avLst/>
          <a:gdLst/>
          <a:ahLst/>
          <a:cxnLst/>
          <a:rect l="0" t="0" r="0" b="0"/>
          <a:pathLst/>
        </a:custGeom>
        <a:solidFill>
          <a:srgbClr val="FFFFFF"/>
        </a:solidFill>
        <a:ln w="12700" cap="flat" cmpd="sng" algn="ctr">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rgbClr val="FFFFFF"/>
        </a:solidFill>
        <a:ln w="12700" cap="flat" cmpd="sng" algn="ctr">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solidFill>
              <a:schemeClr val="tx1"/>
            </a:solidFill>
            <a:effectLst/>
            <a:latin typeface="Trebuchet MS" pitchFamily="34" charset="0"/>
          </a:defRPr>
        </a:defPPr>
      </a:lstStyle>
    </a:lnDef>
  </a:objectDefaults>
  <a:extraClrSchemeLst>
    <a:extraClrScheme>
      <a:clrScheme name="GameFest_2006_S2_V6 1">
        <a:dk1>
          <a:srgbClr val="000000"/>
        </a:dk1>
        <a:lt1>
          <a:srgbClr val="FFFFFF"/>
        </a:lt1>
        <a:dk2>
          <a:srgbClr val="33C9D1"/>
        </a:dk2>
        <a:lt2>
          <a:srgbClr val="FFB601"/>
        </a:lt2>
        <a:accent1>
          <a:srgbClr val="F7E993"/>
        </a:accent1>
        <a:accent2>
          <a:srgbClr val="66CC66"/>
        </a:accent2>
        <a:accent3>
          <a:srgbClr val="ADE1E5"/>
        </a:accent3>
        <a:accent4>
          <a:srgbClr val="DADADA"/>
        </a:accent4>
        <a:accent5>
          <a:srgbClr val="FAF2C8"/>
        </a:accent5>
        <a:accent6>
          <a:srgbClr val="5CB95C"/>
        </a:accent6>
        <a:hlink>
          <a:srgbClr val="6699FF"/>
        </a:hlink>
        <a:folHlink>
          <a:srgbClr val="F9823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GameFest_2006_S2_V6">
  <a:themeElements>
    <a:clrScheme name="GameFest_2006_S2_V6 1">
      <a:dk1>
        <a:srgbClr val="000000"/>
      </a:dk1>
      <a:lt1>
        <a:srgbClr val="FFFFFF"/>
      </a:lt1>
      <a:dk2>
        <a:srgbClr val="33C9D1"/>
      </a:dk2>
      <a:lt2>
        <a:srgbClr val="FFB601"/>
      </a:lt2>
      <a:accent1>
        <a:srgbClr val="F7E993"/>
      </a:accent1>
      <a:accent2>
        <a:srgbClr val="66CC66"/>
      </a:accent2>
      <a:accent3>
        <a:srgbClr val="ADE1E5"/>
      </a:accent3>
      <a:accent4>
        <a:srgbClr val="DADADA"/>
      </a:accent4>
      <a:accent5>
        <a:srgbClr val="FAF2C8"/>
      </a:accent5>
      <a:accent6>
        <a:srgbClr val="5CB95C"/>
      </a:accent6>
      <a:hlink>
        <a:srgbClr val="6699FF"/>
      </a:hlink>
      <a:folHlink>
        <a:srgbClr val="F98239"/>
      </a:folHlink>
    </a:clrScheme>
    <a:fontScheme name="GameFest_2006_S2_V6">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xfrm>
          <a:off x="0" y="0"/>
          <a:ext cx="1" cy="1"/>
        </a:xfrm>
        <a:custGeom>
          <a:avLst/>
          <a:gdLst/>
          <a:ahLst/>
          <a:cxnLst/>
          <a:rect l="0" t="0" r="0" b="0"/>
          <a:pathLst/>
        </a:custGeom>
        <a:solidFill>
          <a:srgbClr val="FFFFFF"/>
        </a:solidFill>
        <a:ln w="12700" cap="flat" cmpd="sng" algn="ctr">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rgbClr val="FFFFFF"/>
        </a:solidFill>
        <a:ln w="12700" cap="flat" cmpd="sng" algn="ctr">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solidFill>
              <a:schemeClr val="tx1"/>
            </a:solidFill>
            <a:effectLst/>
            <a:latin typeface="Trebuchet MS" pitchFamily="34" charset="0"/>
          </a:defRPr>
        </a:defPPr>
      </a:lstStyle>
    </a:lnDef>
  </a:objectDefaults>
  <a:extraClrSchemeLst>
    <a:extraClrScheme>
      <a:clrScheme name="GameFest_2006_S2_V6 1">
        <a:dk1>
          <a:srgbClr val="000000"/>
        </a:dk1>
        <a:lt1>
          <a:srgbClr val="FFFFFF"/>
        </a:lt1>
        <a:dk2>
          <a:srgbClr val="33C9D1"/>
        </a:dk2>
        <a:lt2>
          <a:srgbClr val="FFB601"/>
        </a:lt2>
        <a:accent1>
          <a:srgbClr val="F7E993"/>
        </a:accent1>
        <a:accent2>
          <a:srgbClr val="66CC66"/>
        </a:accent2>
        <a:accent3>
          <a:srgbClr val="ADE1E5"/>
        </a:accent3>
        <a:accent4>
          <a:srgbClr val="DADADA"/>
        </a:accent4>
        <a:accent5>
          <a:srgbClr val="FAF2C8"/>
        </a:accent5>
        <a:accent6>
          <a:srgbClr val="5CB95C"/>
        </a:accent6>
        <a:hlink>
          <a:srgbClr val="6699FF"/>
        </a:hlink>
        <a:folHlink>
          <a:srgbClr val="F9823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10603</TotalTime>
  <Words>4805</Words>
  <Application>Microsoft PowerPoint</Application>
  <PresentationFormat>Apresentação na tela (4:3)</PresentationFormat>
  <Paragraphs>822</Paragraphs>
  <Slides>79</Slides>
  <Notes>63</Notes>
  <HiddenSlides>0</HiddenSlides>
  <MMClips>0</MMClips>
  <ScaleCrop>false</ScaleCrop>
  <HeadingPairs>
    <vt:vector size="4" baseType="variant">
      <vt:variant>
        <vt:lpstr>Tema</vt:lpstr>
      </vt:variant>
      <vt:variant>
        <vt:i4>2</vt:i4>
      </vt:variant>
      <vt:variant>
        <vt:lpstr>Títulos de slides</vt:lpstr>
      </vt:variant>
      <vt:variant>
        <vt:i4>79</vt:i4>
      </vt:variant>
    </vt:vector>
  </HeadingPairs>
  <TitlesOfParts>
    <vt:vector size="81" baseType="lpstr">
      <vt:lpstr>1_GameFest_2006_S2_V6</vt:lpstr>
      <vt:lpstr>2_GameFest_2006_S2_V6</vt:lpstr>
      <vt:lpstr>Aula 2 - Histórico e visão geral do XNA</vt:lpstr>
      <vt:lpstr>XNA Game Studio  Aula 2  Histórico e Visão geral do XNA</vt:lpstr>
      <vt:lpstr>De onde viemos…?</vt:lpstr>
      <vt:lpstr>De onde viemos…?</vt:lpstr>
      <vt:lpstr>De onde viemos…?</vt:lpstr>
      <vt:lpstr>Para onde vamos…?</vt:lpstr>
      <vt:lpstr>Porém…</vt:lpstr>
      <vt:lpstr>A resposta</vt:lpstr>
      <vt:lpstr>Hoje vamos falar sobre</vt:lpstr>
      <vt:lpstr>A indústria de jogos digitais</vt:lpstr>
      <vt:lpstr>A indústria de jogos digitais</vt:lpstr>
      <vt:lpstr>A indústria de jogos digitais</vt:lpstr>
      <vt:lpstr>A indústria de jogos digitais</vt:lpstr>
      <vt:lpstr>A indústria de jogos digitais</vt:lpstr>
      <vt:lpstr>A indústria de jogos digitais</vt:lpstr>
      <vt:lpstr>A indústria de jogos digitais</vt:lpstr>
      <vt:lpstr>Porém… nem tudo são flores</vt:lpstr>
      <vt:lpstr>Mais problemas…</vt:lpstr>
      <vt:lpstr>Visão geral do desenvolvimento de jogos com XNA</vt:lpstr>
      <vt:lpstr>Bem-vindos ao mundo do XNA!</vt:lpstr>
      <vt:lpstr>Qual o custo disso?</vt:lpstr>
      <vt:lpstr>História do XNA</vt:lpstr>
      <vt:lpstr>Requisitos</vt:lpstr>
      <vt:lpstr>Pilares do XNA</vt:lpstr>
      <vt:lpstr>Objetivos do XNA Game Studio</vt:lpstr>
      <vt:lpstr>XNA Game Studio</vt:lpstr>
      <vt:lpstr>Componentes do XNA Game Studio</vt:lpstr>
      <vt:lpstr>XNA Framework</vt:lpstr>
      <vt:lpstr>Slide 29</vt:lpstr>
      <vt:lpstr>Starter Kits </vt:lpstr>
      <vt:lpstr>Starter Kits </vt:lpstr>
      <vt:lpstr>RPG Starter kit</vt:lpstr>
      <vt:lpstr>XNA Racing Starter Kit</vt:lpstr>
      <vt:lpstr>Slide 34</vt:lpstr>
      <vt:lpstr>XNA Framework Modelo de Aplicação</vt:lpstr>
      <vt:lpstr>XNA Framework Modelo de Aplicação</vt:lpstr>
      <vt:lpstr>Slide 37</vt:lpstr>
      <vt:lpstr>XNA Framework Content Pipeline</vt:lpstr>
      <vt:lpstr>XNA Framework Content Pipeline</vt:lpstr>
      <vt:lpstr>XNA Framework Content Pipeline</vt:lpstr>
      <vt:lpstr>XNA Framework Content Pipeline</vt:lpstr>
      <vt:lpstr>XNA Framework Content Pipeline</vt:lpstr>
      <vt:lpstr>Slide 43</vt:lpstr>
      <vt:lpstr>XNA Framework Graphics</vt:lpstr>
      <vt:lpstr>Graphics: Skinning &amp; Animation</vt:lpstr>
      <vt:lpstr>Graphics: 3D Particles</vt:lpstr>
      <vt:lpstr>Graphics: Distortion</vt:lpstr>
      <vt:lpstr>Graphics: Shatter effect</vt:lpstr>
      <vt:lpstr>Graphics: Billboard</vt:lpstr>
      <vt:lpstr>Graphics: Tiled Sprites</vt:lpstr>
      <vt:lpstr>Graphics: BoxCollider</vt:lpstr>
      <vt:lpstr>Slide 52</vt:lpstr>
      <vt:lpstr>XNA Framework Audio</vt:lpstr>
      <vt:lpstr>Slide 54</vt:lpstr>
      <vt:lpstr>XNA Framework Input</vt:lpstr>
      <vt:lpstr>XNA Framework Input</vt:lpstr>
      <vt:lpstr>XNA Framework Input</vt:lpstr>
      <vt:lpstr>Slide 58</vt:lpstr>
      <vt:lpstr>XNA Framework Math e Storage</vt:lpstr>
      <vt:lpstr>Slide 60</vt:lpstr>
      <vt:lpstr>Slide 61</vt:lpstr>
      <vt:lpstr>Mas…  É realmente fácil criar jogos com XNA?</vt:lpstr>
      <vt:lpstr>AbduX Fundamentos da diversão</vt:lpstr>
      <vt:lpstr>Dungeon Quest</vt:lpstr>
      <vt:lpstr>Boids Simulator</vt:lpstr>
      <vt:lpstr>Nas Universidades... </vt:lpstr>
      <vt:lpstr>E diversas comunidades…</vt:lpstr>
      <vt:lpstr>O “XNA Creators Club”</vt:lpstr>
      <vt:lpstr>Slide 69</vt:lpstr>
      <vt:lpstr>XNA e Academia no Brasil</vt:lpstr>
      <vt:lpstr>Em um futuro breve</vt:lpstr>
      <vt:lpstr>XNA 3.0 no Brasil e no Mundo</vt:lpstr>
      <vt:lpstr>Em um futuro não tão breve</vt:lpstr>
      <vt:lpstr>Considerações finais</vt:lpstr>
      <vt:lpstr>Considerações de Performance</vt:lpstr>
      <vt:lpstr>Considerações Finais</vt:lpstr>
      <vt:lpstr>Por onde começar?</vt:lpstr>
      <vt:lpstr>Livros</vt:lpstr>
      <vt:lpstr>Obrigado!</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GameFest 2006</dc:subject>
  <dc:creator>André Furtado</dc:creator>
  <cp:lastModifiedBy>Esteban</cp:lastModifiedBy>
  <cp:revision>490</cp:revision>
  <dcterms:created xsi:type="dcterms:W3CDTF">2006-07-01T00:24:30Z</dcterms:created>
  <dcterms:modified xsi:type="dcterms:W3CDTF">2009-05-26T18:22:55Z</dcterms:modified>
</cp:coreProperties>
</file>