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57" r:id="rId3"/>
    <p:sldId id="259" r:id="rId4"/>
    <p:sldId id="258" r:id="rId5"/>
    <p:sldId id="267" r:id="rId6"/>
    <p:sldId id="269" r:id="rId7"/>
    <p:sldId id="288" r:id="rId8"/>
    <p:sldId id="289" r:id="rId9"/>
    <p:sldId id="290" r:id="rId10"/>
    <p:sldId id="291" r:id="rId11"/>
    <p:sldId id="266" r:id="rId12"/>
    <p:sldId id="287" r:id="rId13"/>
    <p:sldId id="268" r:id="rId14"/>
    <p:sldId id="296" r:id="rId15"/>
    <p:sldId id="297" r:id="rId16"/>
    <p:sldId id="298" r:id="rId17"/>
    <p:sldId id="299" r:id="rId18"/>
    <p:sldId id="274" r:id="rId19"/>
    <p:sldId id="300" r:id="rId20"/>
    <p:sldId id="270" r:id="rId21"/>
    <p:sldId id="326" r:id="rId22"/>
    <p:sldId id="329" r:id="rId23"/>
    <p:sldId id="328" r:id="rId24"/>
    <p:sldId id="330" r:id="rId25"/>
    <p:sldId id="331" r:id="rId26"/>
    <p:sldId id="332" r:id="rId27"/>
    <p:sldId id="333" r:id="rId28"/>
    <p:sldId id="271" r:id="rId29"/>
    <p:sldId id="286" r:id="rId30"/>
    <p:sldId id="283" r:id="rId31"/>
    <p:sldId id="292" r:id="rId32"/>
    <p:sldId id="261" r:id="rId33"/>
    <p:sldId id="325" r:id="rId34"/>
    <p:sldId id="285" r:id="rId35"/>
    <p:sldId id="260" r:id="rId36"/>
    <p:sldId id="284" r:id="rId37"/>
    <p:sldId id="293" r:id="rId38"/>
    <p:sldId id="272" r:id="rId39"/>
    <p:sldId id="273" r:id="rId40"/>
    <p:sldId id="275" r:id="rId41"/>
    <p:sldId id="262" r:id="rId42"/>
    <p:sldId id="263" r:id="rId43"/>
    <p:sldId id="264" r:id="rId44"/>
    <p:sldId id="265" r:id="rId45"/>
    <p:sldId id="276" r:id="rId46"/>
    <p:sldId id="277" r:id="rId47"/>
    <p:sldId id="279" r:id="rId48"/>
    <p:sldId id="280" r:id="rId49"/>
    <p:sldId id="301" r:id="rId50"/>
    <p:sldId id="302" r:id="rId51"/>
    <p:sldId id="304" r:id="rId52"/>
    <p:sldId id="294" r:id="rId53"/>
    <p:sldId id="303" r:id="rId54"/>
    <p:sldId id="295" r:id="rId55"/>
    <p:sldId id="305" r:id="rId56"/>
    <p:sldId id="306" r:id="rId57"/>
    <p:sldId id="307" r:id="rId58"/>
    <p:sldId id="308" r:id="rId59"/>
    <p:sldId id="309" r:id="rId60"/>
    <p:sldId id="311" r:id="rId61"/>
    <p:sldId id="310" r:id="rId62"/>
    <p:sldId id="312" r:id="rId63"/>
    <p:sldId id="315" r:id="rId64"/>
    <p:sldId id="316" r:id="rId65"/>
    <p:sldId id="313" r:id="rId66"/>
    <p:sldId id="314" r:id="rId67"/>
    <p:sldId id="317" r:id="rId68"/>
    <p:sldId id="319" r:id="rId69"/>
    <p:sldId id="320" r:id="rId70"/>
    <p:sldId id="321" r:id="rId71"/>
    <p:sldId id="323" r:id="rId72"/>
    <p:sldId id="322" r:id="rId73"/>
    <p:sldId id="324" r:id="rId74"/>
    <p:sldId id="278" r:id="rId75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008000"/>
    <a:srgbClr val="0099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D7093B4-3471-4451-BE34-46EE7C5A6CF3}" type="datetimeFigureOut">
              <a:rPr lang="en-US"/>
              <a:pPr>
                <a:defRPr/>
              </a:pPr>
              <a:t>10/15/2007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en-US" noProof="0" smtClean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929E1A-8180-48A3-A842-A5EF5AB0663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DD9DC3-9958-40DB-B4DF-065AC299768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729107-A1F2-4933-A621-6807BCA4743E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97887C-4D4D-4BCB-9259-F055B73CCD25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532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DD79EB1-6A4F-449E-B199-E4DB0A3BD692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CADD26-7F22-4096-89F3-B55F2B24E92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CADD26-7F22-4096-89F3-B55F2B24E92A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CADD26-7F22-4096-89F3-B55F2B24E92A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CADD26-7F22-4096-89F3-B55F2B24E92A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CADD26-7F22-4096-89F3-B55F2B24E92A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584C0B-2995-4B54-9195-D30C81B65137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94568-61EE-4CFB-8CB3-801E8BE8021C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4BEB19-0CA5-4DFD-A66F-328618D14E42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94568-61EE-4CFB-8CB3-801E8BE8021C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94568-61EE-4CFB-8CB3-801E8BE8021C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9FC245-A01F-4D5D-ABB4-81D8EE2C3FBB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997521-8E2B-4016-B766-CED75A7E0C7C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8E7459-74E4-40F8-BF9A-9D2A1B687BA3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0B28E1-C6F4-41D6-9CC8-56A74BAEAFB2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863E9E-86D0-4A40-BCE3-5732BBD4358F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F4E007-2EC6-4F39-B6FB-E4C3E8F9ED17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222B3A-6949-4E42-BBB1-E8465161C812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B290A4-D030-4E29-A855-670652A0ABBF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337B47-4295-4D15-9C52-DBC337D2F396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F40781-75D4-40E5-9AB1-672D97161914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FEF9C0-DEAD-4D7A-AE65-A71654CF39F2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84199C-2551-4FD7-8355-D73A0EAAE916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B724FE-144A-4C9D-BAC8-0992163A1D41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B724FE-144A-4C9D-BAC8-0992163A1D41}" type="slidenum">
              <a:rPr lang="en-US" smtClean="0"/>
              <a:pPr/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BF5A35-F56C-4C2E-9423-28BCE65BCA02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6C0BD9-EE3C-4D81-98FF-F8AB63085B00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5B9628-6DB7-4D5F-B809-2AB9600CA44A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48F5E3-5354-481F-8A34-99489D569020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E4E127-774D-4C34-8355-F288B4D61374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34345B-0D4B-4AD4-9143-B42FFAC1A9EB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96D2ED-F945-4E0F-9CBA-BB7C2E69181A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5F5488-BC4D-41F8-9E0C-02CFF1077655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6B0033-EB3E-408D-A6BE-3FABED535786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C5B99B-7FA1-4ED1-946A-80761B42BD43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30B9E1-C77A-428F-8A6C-10F108183512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EC519C-8949-4657-9E05-1B27884B2E73}" type="slidenum">
              <a:rPr lang="en-US" smtClean="0"/>
              <a:pPr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5A7023-D893-4E2C-81C3-058EC7062EC9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DEF39D-C1FE-4AA7-B1FA-43F25BC657D5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26E4A0-055C-425A-B11C-A551AC51384E}" type="slidenum">
              <a:rPr lang="en-US" smtClean="0"/>
              <a:pPr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26E4A0-055C-425A-B11C-A551AC51384E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ED1A7D-297F-4C36-99ED-57A2CEDAA401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26E4A0-055C-425A-B11C-A551AC51384E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A58A25-A719-4A4F-B122-10C42E916DA4}" type="slidenum">
              <a:rPr lang="en-US" smtClean="0"/>
              <a:pPr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A58A25-A719-4A4F-B122-10C42E916DA4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A58A25-A719-4A4F-B122-10C42E916DA4}" type="slidenum">
              <a:rPr lang="en-US" smtClean="0"/>
              <a:pPr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55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56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57</a:t>
            </a:fld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58</a:t>
            </a:fld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59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B5813E-0337-4966-9942-484131F39B39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60</a:t>
            </a:fld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61</a:t>
            </a:fld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62</a:t>
            </a:fld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63</a:t>
            </a:fld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64</a:t>
            </a:fld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65</a:t>
            </a:fld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66</a:t>
            </a:fld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67</a:t>
            </a:fld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68</a:t>
            </a:fld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69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5049D8-EA7B-4B20-B9F2-8ED31A4C9C1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70</a:t>
            </a:fld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71</a:t>
            </a:fld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72</a:t>
            </a:fld>
            <a:endParaRPr 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96BE46-2C79-4812-B60F-9B9BF55965F6}" type="slidenum">
              <a:rPr lang="en-US" smtClean="0"/>
              <a:pPr/>
              <a:t>73</a:t>
            </a:fld>
            <a:endParaRPr 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8B4A4B-E868-43D1-9E66-B25999D8BA09}" type="slidenum">
              <a:rPr lang="en-US" smtClean="0"/>
              <a:pPr/>
              <a:t>74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5D123F-6E53-433C-81D1-EAADF1A2BE25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728483-53AB-4EFD-AAC4-D42D886384F7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146B1-68FD-496B-BA36-8AB3CDC7CE8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BB338-1D54-4018-A547-F44E775974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94D0A-D4A5-4D16-B5D1-76391881C62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e 4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3B17B-B04D-4992-BCAA-0A5D5FD3F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05C9E-1BB3-4529-A7EF-72AC33E1915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1BB94-FF24-4575-B8D1-6F44A9CE67D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6BF90-3428-4DE5-A68D-6FDD86D93A7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FE8D8-CCB4-4597-8A3F-6E4113582FE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BD4E4-C403-4B9F-8F8D-CFC22B560C2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F3868-2404-47B3-BC9E-0DCB76CAA2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8A8FD-BC66-4831-92CF-5D2D9D975C6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27227-4EB2-4417-9F90-287F14FBBB6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C4BBFC6-E5AD-4E97-A940-C97ED99F8FA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3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53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52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75" y="1214438"/>
            <a:ext cx="7772400" cy="1470025"/>
          </a:xfrm>
        </p:spPr>
        <p:txBody>
          <a:bodyPr/>
          <a:lstStyle/>
          <a:p>
            <a:pPr eaLnBrk="1" hangingPunct="1"/>
            <a:r>
              <a:rPr lang="pt-BR" sz="4000" dirty="0" smtClean="0">
                <a:solidFill>
                  <a:srgbClr val="99FF33"/>
                </a:solidFill>
              </a:rPr>
              <a:t>Arquitetura de Game </a:t>
            </a:r>
            <a:r>
              <a:rPr lang="pt-BR" sz="4000" dirty="0" err="1" smtClean="0">
                <a:solidFill>
                  <a:srgbClr val="99FF33"/>
                </a:solidFill>
              </a:rPr>
              <a:t>Engines</a:t>
            </a:r>
            <a:r>
              <a:rPr lang="pt-BR" sz="4000" dirty="0" smtClean="0">
                <a:solidFill>
                  <a:srgbClr val="99FF33"/>
                </a:solidFill>
              </a:rPr>
              <a:t/>
            </a:r>
            <a:br>
              <a:rPr lang="pt-BR" sz="4000" dirty="0" smtClean="0">
                <a:solidFill>
                  <a:srgbClr val="99FF33"/>
                </a:solidFill>
              </a:rPr>
            </a:br>
            <a:r>
              <a:rPr lang="pt-BR" sz="4000" dirty="0" smtClean="0">
                <a:solidFill>
                  <a:srgbClr val="99FF33"/>
                </a:solidFill>
              </a:rPr>
              <a:t>de terceira geração</a:t>
            </a:r>
            <a:endParaRPr lang="pt-BR" sz="3200" dirty="0" smtClean="0">
              <a:solidFill>
                <a:srgbClr val="99FF33"/>
              </a:solidFill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987675" y="4868863"/>
            <a:ext cx="56816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pt-BR" sz="2400">
                <a:solidFill>
                  <a:srgbClr val="99FF33"/>
                </a:solidFill>
              </a:rPr>
              <a:t>Esteban Walter Gonzalez Clua</a:t>
            </a:r>
          </a:p>
          <a:p>
            <a:pPr algn="ctr">
              <a:spcBef>
                <a:spcPct val="20000"/>
              </a:spcBef>
            </a:pPr>
            <a:r>
              <a:rPr lang="pt-BR" sz="2000">
                <a:solidFill>
                  <a:srgbClr val="99FF33"/>
                </a:solidFill>
              </a:rPr>
              <a:t>Instituto de Computação </a:t>
            </a:r>
          </a:p>
          <a:p>
            <a:pPr algn="ctr">
              <a:spcBef>
                <a:spcPct val="20000"/>
              </a:spcBef>
            </a:pPr>
            <a:r>
              <a:rPr lang="pt-BR" sz="2000">
                <a:solidFill>
                  <a:srgbClr val="99FF33"/>
                </a:solidFill>
              </a:rPr>
              <a:t>Universidade Federal Fluminense</a:t>
            </a:r>
            <a:endParaRPr lang="pt-BR" sz="3200">
              <a:solidFill>
                <a:srgbClr val="99FF33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042988" y="6165850"/>
            <a:ext cx="94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b="1" i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4572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Rendering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628650" y="1881188"/>
            <a:ext cx="7772400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>
                <a:solidFill>
                  <a:srgbClr val="99FF33"/>
                </a:solidFill>
              </a:rPr>
              <a:t>Abstração de APIs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Implementação do Pipeline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Leitor de shaders</a:t>
            </a:r>
            <a:endParaRPr lang="en-US">
              <a:solidFill>
                <a:srgbClr val="99FF33"/>
              </a:solidFill>
            </a:endParaRP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6808788" y="1157288"/>
            <a:ext cx="2151062" cy="36830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399338" y="12128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794500" y="4090988"/>
            <a:ext cx="2170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</a:rPr>
              <a:t>Tricks of the 3D Game Programming Gurus-Advanced 3D Graphics and Rasterization </a:t>
            </a:r>
          </a:p>
          <a:p>
            <a:r>
              <a:rPr lang="en-US" sz="1000">
                <a:solidFill>
                  <a:srgbClr val="99FF33"/>
                </a:solidFill>
              </a:rPr>
              <a:t>André LaMothe </a:t>
            </a:r>
          </a:p>
        </p:txBody>
      </p:sp>
      <p:pic>
        <p:nvPicPr>
          <p:cNvPr id="14346" name="Picture 10" descr="tric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7213" y="1585913"/>
            <a:ext cx="1985962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4033837" cy="595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Rendering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3179763" y="1870075"/>
            <a:ext cx="5434012" cy="409416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706438" y="2794000"/>
            <a:ext cx="1911350" cy="11318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/>
              <a:t>Aplicação</a:t>
            </a:r>
            <a:endParaRPr lang="en-US"/>
          </a:p>
        </p:txBody>
      </p:sp>
      <p:sp>
        <p:nvSpPr>
          <p:cNvPr id="15367" name="Rectangle 5"/>
          <p:cNvSpPr>
            <a:spLocks noChangeArrowheads="1"/>
          </p:cNvSpPr>
          <p:nvPr/>
        </p:nvSpPr>
        <p:spPr bwMode="auto">
          <a:xfrm>
            <a:off x="3529013" y="2798763"/>
            <a:ext cx="1911350" cy="1131887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/>
              <a:t>Geometria</a:t>
            </a:r>
            <a:endParaRPr lang="en-US"/>
          </a:p>
        </p:txBody>
      </p:sp>
      <p:sp>
        <p:nvSpPr>
          <p:cNvPr id="15368" name="Rectangle 6"/>
          <p:cNvSpPr>
            <a:spLocks noChangeArrowheads="1"/>
          </p:cNvSpPr>
          <p:nvPr/>
        </p:nvSpPr>
        <p:spPr bwMode="auto">
          <a:xfrm>
            <a:off x="6353175" y="2762250"/>
            <a:ext cx="1911350" cy="11318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/>
              <a:t>Rasterização</a:t>
            </a:r>
            <a:endParaRPr lang="en-US"/>
          </a:p>
        </p:txBody>
      </p:sp>
      <p:sp>
        <p:nvSpPr>
          <p:cNvPr id="15369" name="AutoShape 7"/>
          <p:cNvSpPr>
            <a:spLocks noChangeArrowheads="1"/>
          </p:cNvSpPr>
          <p:nvPr/>
        </p:nvSpPr>
        <p:spPr bwMode="auto">
          <a:xfrm>
            <a:off x="2630488" y="3087688"/>
            <a:ext cx="904875" cy="509587"/>
          </a:xfrm>
          <a:prstGeom prst="rightArrow">
            <a:avLst>
              <a:gd name="adj1" fmla="val 50000"/>
              <a:gd name="adj2" fmla="val 4439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0" name="AutoShape 8"/>
          <p:cNvSpPr>
            <a:spLocks noChangeArrowheads="1"/>
          </p:cNvSpPr>
          <p:nvPr/>
        </p:nvSpPr>
        <p:spPr bwMode="auto">
          <a:xfrm>
            <a:off x="5441950" y="3094038"/>
            <a:ext cx="904875" cy="509587"/>
          </a:xfrm>
          <a:prstGeom prst="rightArrow">
            <a:avLst>
              <a:gd name="adj1" fmla="val 50000"/>
              <a:gd name="adj2" fmla="val 4439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Text Box 9"/>
          <p:cNvSpPr txBox="1">
            <a:spLocks noChangeArrowheads="1"/>
          </p:cNvSpPr>
          <p:nvPr/>
        </p:nvSpPr>
        <p:spPr bwMode="auto">
          <a:xfrm>
            <a:off x="696913" y="3981450"/>
            <a:ext cx="2203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chemeClr val="bg1"/>
                </a:solidFill>
              </a:rPr>
              <a:t>Física</a:t>
            </a:r>
          </a:p>
          <a:p>
            <a:r>
              <a:rPr lang="pt-BR">
                <a:solidFill>
                  <a:schemeClr val="bg1"/>
                </a:solidFill>
              </a:rPr>
              <a:t>Entrada de Dados</a:t>
            </a:r>
          </a:p>
          <a:p>
            <a:r>
              <a:rPr lang="pt-BR">
                <a:solidFill>
                  <a:schemeClr val="bg1"/>
                </a:solidFill>
              </a:rPr>
              <a:t>Inteligência Artificial</a:t>
            </a:r>
          </a:p>
          <a:p>
            <a:r>
              <a:rPr lang="pt-BR">
                <a:solidFill>
                  <a:schemeClr val="bg1"/>
                </a:solidFill>
              </a:rPr>
              <a:t>Culling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372" name="Text Box 10"/>
          <p:cNvSpPr txBox="1">
            <a:spLocks noChangeArrowheads="1"/>
          </p:cNvSpPr>
          <p:nvPr/>
        </p:nvSpPr>
        <p:spPr bwMode="auto">
          <a:xfrm>
            <a:off x="5141913" y="1905000"/>
            <a:ext cx="1441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Rendering</a:t>
            </a:r>
            <a:endParaRPr lang="en-US" sz="2000" b="1"/>
          </a:p>
        </p:txBody>
      </p:sp>
      <p:sp>
        <p:nvSpPr>
          <p:cNvPr id="15373" name="Text Box 11"/>
          <p:cNvSpPr txBox="1">
            <a:spLocks noChangeArrowheads="1"/>
          </p:cNvSpPr>
          <p:nvPr/>
        </p:nvSpPr>
        <p:spPr bwMode="auto">
          <a:xfrm>
            <a:off x="3560763" y="3987800"/>
            <a:ext cx="23431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chemeClr val="bg1"/>
                </a:solidFill>
              </a:rPr>
              <a:t>Transformação</a:t>
            </a:r>
          </a:p>
          <a:p>
            <a:r>
              <a:rPr lang="pt-BR">
                <a:solidFill>
                  <a:schemeClr val="bg1"/>
                </a:solidFill>
              </a:rPr>
              <a:t>Iluminação de vértice</a:t>
            </a:r>
          </a:p>
          <a:p>
            <a:r>
              <a:rPr lang="pt-BR">
                <a:solidFill>
                  <a:schemeClr val="bg1"/>
                </a:solidFill>
              </a:rPr>
              <a:t>Projeção </a:t>
            </a:r>
          </a:p>
          <a:p>
            <a:r>
              <a:rPr lang="pt-BR">
                <a:solidFill>
                  <a:schemeClr val="bg1"/>
                </a:solidFill>
              </a:rPr>
              <a:t>Recorte 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74" name="Text Box 12"/>
          <p:cNvSpPr txBox="1">
            <a:spLocks noChangeArrowheads="1"/>
          </p:cNvSpPr>
          <p:nvPr/>
        </p:nvSpPr>
        <p:spPr bwMode="auto">
          <a:xfrm>
            <a:off x="6259513" y="3922713"/>
            <a:ext cx="2216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chemeClr val="bg1"/>
                </a:solidFill>
              </a:rPr>
              <a:t>Z-Buffer</a:t>
            </a:r>
          </a:p>
          <a:p>
            <a:r>
              <a:rPr lang="pt-BR">
                <a:solidFill>
                  <a:schemeClr val="bg1"/>
                </a:solidFill>
              </a:rPr>
              <a:t>Texturização</a:t>
            </a:r>
          </a:p>
          <a:p>
            <a:r>
              <a:rPr lang="pt-BR">
                <a:solidFill>
                  <a:schemeClr val="bg1"/>
                </a:solidFill>
              </a:rPr>
              <a:t>Iluminação por pixel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solidFill>
                  <a:schemeClr val="tx1"/>
                </a:solidFill>
              </a:rPr>
              <a:t>c. Métodos de Culling</a:t>
            </a:r>
          </a:p>
        </p:txBody>
      </p:sp>
      <p:pic>
        <p:nvPicPr>
          <p:cNvPr id="16387" name="Picture 5" descr="ps2_gt40513_5pm_screen00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1071563"/>
            <a:ext cx="6856412" cy="4800600"/>
          </a:xfrm>
          <a:noFill/>
        </p:spPr>
      </p:pic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55340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Rendering - Culling</a:t>
            </a: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86000" y="1214438"/>
          <a:ext cx="6143625" cy="4614862"/>
        </p:xfrm>
        <a:graphic>
          <a:graphicData uri="http://schemas.openxmlformats.org/presentationml/2006/ole">
            <p:oleObj spid="_x0000_s1026" name="Image" r:id="rId4" imgW="11936508" imgH="8965079" progId="">
              <p:embed/>
            </p:oleObj>
          </a:graphicData>
        </a:graphic>
      </p:graphicFrame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1676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GPUs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786450" cy="5714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GPUs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214810" y="2786058"/>
            <a:ext cx="2151062" cy="35433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solidFill>
                <a:srgbClr val="99FF33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805360" y="2841620"/>
            <a:ext cx="103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b="1" i="1">
                <a:solidFill>
                  <a:srgbClr val="99FF33"/>
                </a:solidFill>
                <a:latin typeface="Arial" charset="0"/>
              </a:rPr>
              <a:t>referência</a:t>
            </a:r>
            <a:endParaRPr lang="en-US" sz="1400" b="1" i="1">
              <a:solidFill>
                <a:srgbClr val="99FF33"/>
              </a:solidFill>
              <a:latin typeface="Arial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211635" y="5429245"/>
            <a:ext cx="2170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  <a:latin typeface="Arial" charset="0"/>
              </a:rPr>
              <a:t>GPU Gems: Programming Techniques, Tips, and Tricks for Real-Time Graphics</a:t>
            </a:r>
          </a:p>
          <a:p>
            <a:r>
              <a:rPr lang="en-US" sz="1000">
                <a:solidFill>
                  <a:srgbClr val="99FF33"/>
                </a:solidFill>
                <a:latin typeface="Arial" charset="0"/>
              </a:rPr>
              <a:t>Randima Fernando </a:t>
            </a:r>
          </a:p>
        </p:txBody>
      </p:sp>
      <p:pic>
        <p:nvPicPr>
          <p:cNvPr id="10" name="Picture 8" descr="gpugems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747" y="3176583"/>
            <a:ext cx="2141538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507160" y="2771770"/>
            <a:ext cx="2151062" cy="35433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solidFill>
                <a:srgbClr val="99FF33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097710" y="2827333"/>
            <a:ext cx="103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b="1" i="1">
                <a:solidFill>
                  <a:srgbClr val="99FF33"/>
                </a:solidFill>
                <a:latin typeface="Arial" charset="0"/>
              </a:rPr>
              <a:t>referência</a:t>
            </a:r>
            <a:endParaRPr lang="en-US" sz="1400" b="1" i="1">
              <a:solidFill>
                <a:srgbClr val="99FF33"/>
              </a:solidFill>
              <a:latin typeface="Arial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492872" y="5372095"/>
            <a:ext cx="21701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  <a:latin typeface="Arial" charset="0"/>
              </a:rPr>
              <a:t>GPU Gems 2 : Programming Techniques for High-Performance Graphics and General-Purpose Computation </a:t>
            </a:r>
            <a:r>
              <a:rPr lang="en-US" sz="1000">
                <a:solidFill>
                  <a:srgbClr val="99FF33"/>
                </a:solidFill>
                <a:latin typeface="Arial" charset="0"/>
              </a:rPr>
              <a:t>Matt Pharr, Randima Fernando</a:t>
            </a:r>
            <a:r>
              <a:rPr lang="en-US" sz="1000" b="1">
                <a:solidFill>
                  <a:srgbClr val="99FF33"/>
                </a:solidFill>
                <a:latin typeface="Arial" charset="0"/>
              </a:rPr>
              <a:t> </a:t>
            </a:r>
          </a:p>
        </p:txBody>
      </p:sp>
      <p:pic>
        <p:nvPicPr>
          <p:cNvPr id="14" name="Picture 12" descr="gpugem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1135" y="3195633"/>
            <a:ext cx="2068512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786450" cy="5714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GPUs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168525" y="1143000"/>
            <a:ext cx="5410200" cy="122237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pt-BR" sz="3200" b="1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846638" y="2727325"/>
            <a:ext cx="3305175" cy="29368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pt-BR" sz="1600">
              <a:latin typeface="Arial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316163" y="3852863"/>
            <a:ext cx="1757362" cy="750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>
                <a:latin typeface="Arial" charset="0"/>
              </a:rPr>
              <a:t>Interface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CPU - GPU</a:t>
            </a: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1470025" y="4152900"/>
            <a:ext cx="846138" cy="227013"/>
          </a:xfrm>
          <a:prstGeom prst="rightArrow">
            <a:avLst>
              <a:gd name="adj1" fmla="val 50000"/>
              <a:gd name="adj2" fmla="val 9318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19138" y="3917950"/>
            <a:ext cx="722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 b="1">
                <a:solidFill>
                  <a:srgbClr val="99FF33"/>
                </a:solidFill>
                <a:latin typeface="Arial" charset="0"/>
              </a:rPr>
              <a:t>CPU</a:t>
            </a:r>
            <a:endParaRPr lang="pt-BR" sz="1600">
              <a:solidFill>
                <a:srgbClr val="99FF33"/>
              </a:solidFill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340350" y="6107113"/>
            <a:ext cx="1757363" cy="750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>
                <a:latin typeface="Arial" charset="0"/>
              </a:rPr>
              <a:t>Interface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GPU - Video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2384425" y="1524000"/>
            <a:ext cx="1993900" cy="7620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>
                <a:latin typeface="Arial" charset="0"/>
              </a:rPr>
              <a:t>Engine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de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Geometria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2930525" y="2286000"/>
            <a:ext cx="158750" cy="1566863"/>
          </a:xfrm>
          <a:prstGeom prst="downArrow">
            <a:avLst>
              <a:gd name="adj1" fmla="val 50000"/>
              <a:gd name="adj2" fmla="val 24675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auto">
          <a:xfrm>
            <a:off x="3440113" y="2286000"/>
            <a:ext cx="176212" cy="1566863"/>
          </a:xfrm>
          <a:prstGeom prst="upArrow">
            <a:avLst>
              <a:gd name="adj1" fmla="val 50000"/>
              <a:gd name="adj2" fmla="val 222298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4918075" y="2876550"/>
            <a:ext cx="2532063" cy="2554288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4918075" y="1524000"/>
            <a:ext cx="2460625" cy="74453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>
                <a:latin typeface="Arial" charset="0"/>
              </a:rPr>
              <a:t>Engines de 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Rasterização</a:t>
            </a:r>
          </a:p>
        </p:txBody>
      </p:sp>
      <p:sp>
        <p:nvSpPr>
          <p:cNvPr id="26" name="AutoShape 13"/>
          <p:cNvSpPr>
            <a:spLocks noChangeArrowheads="1"/>
          </p:cNvSpPr>
          <p:nvPr/>
        </p:nvSpPr>
        <p:spPr bwMode="auto">
          <a:xfrm>
            <a:off x="6886575" y="2200275"/>
            <a:ext cx="211138" cy="676275"/>
          </a:xfrm>
          <a:prstGeom prst="upArrow">
            <a:avLst>
              <a:gd name="adj1" fmla="val 50000"/>
              <a:gd name="adj2" fmla="val 80075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>
            <a:off x="5480050" y="2200275"/>
            <a:ext cx="209550" cy="676275"/>
          </a:xfrm>
          <a:prstGeom prst="downArrow">
            <a:avLst>
              <a:gd name="adj1" fmla="val 50000"/>
              <a:gd name="adj2" fmla="val 80682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4918075" y="2876550"/>
            <a:ext cx="1265238" cy="976313"/>
          </a:xfrm>
          <a:prstGeom prst="rect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 b="1">
                <a:latin typeface="Arial" charset="0"/>
              </a:rPr>
              <a:t>Front</a:t>
            </a:r>
          </a:p>
          <a:p>
            <a:pPr algn="ctr" eaLnBrk="0" hangingPunct="0"/>
            <a:r>
              <a:rPr lang="pt-BR" sz="1600" b="1">
                <a:latin typeface="Arial" charset="0"/>
              </a:rPr>
              <a:t>Buffer</a:t>
            </a:r>
            <a:endParaRPr lang="pt-BR" sz="1600">
              <a:latin typeface="Arial" charset="0"/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6183313" y="2876550"/>
            <a:ext cx="1266825" cy="976313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 b="1">
                <a:latin typeface="Arial" charset="0"/>
              </a:rPr>
              <a:t>Back</a:t>
            </a:r>
          </a:p>
          <a:p>
            <a:pPr algn="ctr" eaLnBrk="0" hangingPunct="0"/>
            <a:r>
              <a:rPr lang="pt-BR" sz="1600" b="1">
                <a:latin typeface="Arial" charset="0"/>
              </a:rPr>
              <a:t>Buffers</a:t>
            </a:r>
            <a:endParaRPr lang="pt-BR" sz="1600">
              <a:latin typeface="Arial" charset="0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4918075" y="3852863"/>
            <a:ext cx="1265238" cy="976312"/>
          </a:xfrm>
          <a:prstGeom prst="rect">
            <a:avLst/>
          </a:prstGeom>
          <a:solidFill>
            <a:srgbClr val="99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 b="1">
                <a:latin typeface="Arial" charset="0"/>
              </a:rPr>
              <a:t>Z</a:t>
            </a:r>
          </a:p>
          <a:p>
            <a:pPr algn="ctr" eaLnBrk="0" hangingPunct="0"/>
            <a:r>
              <a:rPr lang="pt-BR" sz="1600" b="1">
                <a:latin typeface="Arial" charset="0"/>
              </a:rPr>
              <a:t>Buffer</a:t>
            </a:r>
            <a:endParaRPr lang="pt-BR" sz="1600">
              <a:latin typeface="Arial" charset="0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6183313" y="3852863"/>
            <a:ext cx="1266825" cy="976312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 b="1">
                <a:latin typeface="Arial" charset="0"/>
              </a:rPr>
              <a:t>Stencil</a:t>
            </a:r>
          </a:p>
          <a:p>
            <a:pPr algn="ctr" eaLnBrk="0" hangingPunct="0"/>
            <a:r>
              <a:rPr lang="pt-BR" sz="1600" b="1">
                <a:latin typeface="Arial" charset="0"/>
              </a:rPr>
              <a:t>Buffer</a:t>
            </a:r>
            <a:endParaRPr lang="pt-BR" sz="1600">
              <a:latin typeface="Arial" charset="0"/>
            </a:endParaRP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4918075" y="4829175"/>
            <a:ext cx="2532063" cy="601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pt-BR" sz="1600" b="1">
                <a:latin typeface="Arial" charset="0"/>
              </a:rPr>
              <a:t>Texture Buffer</a:t>
            </a:r>
            <a:endParaRPr lang="pt-BR" sz="1600">
              <a:latin typeface="Arial" charset="0"/>
            </a:endParaRPr>
          </a:p>
        </p:txBody>
      </p:sp>
      <p:sp>
        <p:nvSpPr>
          <p:cNvPr id="33" name="AutoShape 20"/>
          <p:cNvSpPr>
            <a:spLocks noChangeArrowheads="1"/>
          </p:cNvSpPr>
          <p:nvPr/>
        </p:nvSpPr>
        <p:spPr bwMode="auto">
          <a:xfrm>
            <a:off x="4073525" y="4076700"/>
            <a:ext cx="844550" cy="228600"/>
          </a:xfrm>
          <a:prstGeom prst="rightArrow">
            <a:avLst>
              <a:gd name="adj1" fmla="val 50000"/>
              <a:gd name="adj2" fmla="val 9236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4" name="AutoShape 21"/>
          <p:cNvSpPr>
            <a:spLocks noChangeArrowheads="1"/>
          </p:cNvSpPr>
          <p:nvPr/>
        </p:nvSpPr>
        <p:spPr bwMode="auto">
          <a:xfrm>
            <a:off x="6042025" y="5430838"/>
            <a:ext cx="422275" cy="676275"/>
          </a:xfrm>
          <a:prstGeom prst="downArrow">
            <a:avLst>
              <a:gd name="adj1" fmla="val 50000"/>
              <a:gd name="adj2" fmla="val 40038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7510463" y="2800350"/>
            <a:ext cx="354012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pt-BR" sz="1600">
              <a:latin typeface="Arial" charset="0"/>
            </a:endParaRPr>
          </a:p>
          <a:p>
            <a:pPr algn="ctr" eaLnBrk="0" hangingPunct="0"/>
            <a:endParaRPr lang="pt-BR" sz="1600">
              <a:latin typeface="Arial" charset="0"/>
            </a:endParaRPr>
          </a:p>
          <a:p>
            <a:pPr algn="ctr" eaLnBrk="0" hangingPunct="0"/>
            <a:r>
              <a:rPr lang="pt-BR" sz="1600">
                <a:latin typeface="Arial" charset="0"/>
              </a:rPr>
              <a:t>M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m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ó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r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i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a</a:t>
            </a: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7874000" y="2692400"/>
            <a:ext cx="2968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pt-BR" sz="1600">
              <a:latin typeface="Arial" charset="0"/>
            </a:endParaRPr>
          </a:p>
          <a:p>
            <a:pPr algn="ctr" eaLnBrk="0" hangingPunct="0"/>
            <a:endParaRPr lang="pt-BR" sz="1600">
              <a:latin typeface="Arial" charset="0"/>
            </a:endParaRPr>
          </a:p>
          <a:p>
            <a:pPr algn="ctr" eaLnBrk="0" hangingPunct="0"/>
            <a:r>
              <a:rPr lang="pt-BR" sz="1600">
                <a:latin typeface="Arial" charset="0"/>
              </a:rPr>
              <a:t>d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e</a:t>
            </a:r>
          </a:p>
          <a:p>
            <a:pPr algn="ctr" eaLnBrk="0" hangingPunct="0"/>
            <a:endParaRPr lang="pt-BR" sz="1600">
              <a:latin typeface="Arial" charset="0"/>
            </a:endParaRPr>
          </a:p>
          <a:p>
            <a:pPr algn="ctr" eaLnBrk="0" hangingPunct="0"/>
            <a:r>
              <a:rPr lang="pt-BR" sz="1600">
                <a:latin typeface="Arial" charset="0"/>
              </a:rPr>
              <a:t>v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í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d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e</a:t>
            </a:r>
          </a:p>
          <a:p>
            <a:pPr algn="ctr" eaLnBrk="0" hangingPunct="0"/>
            <a:r>
              <a:rPr lang="pt-BR" sz="1600">
                <a:latin typeface="Arial" charset="0"/>
              </a:rPr>
              <a:t>o</a:t>
            </a:r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3651250" y="1143000"/>
            <a:ext cx="2046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>
                <a:latin typeface="Arial" charset="0"/>
              </a:rPr>
              <a:t>Processador(es)</a:t>
            </a:r>
          </a:p>
        </p:txBody>
      </p:sp>
      <p:grpSp>
        <p:nvGrpSpPr>
          <p:cNvPr id="38" name="Group 25"/>
          <p:cNvGrpSpPr>
            <a:grpSpLocks/>
          </p:cNvGrpSpPr>
          <p:nvPr/>
        </p:nvGrpSpPr>
        <p:grpSpPr bwMode="auto">
          <a:xfrm>
            <a:off x="4454525" y="1071563"/>
            <a:ext cx="2952750" cy="2709862"/>
            <a:chOff x="793" y="1162"/>
            <a:chExt cx="2043" cy="1932"/>
          </a:xfrm>
        </p:grpSpPr>
        <p:sp>
          <p:nvSpPr>
            <p:cNvPr id="39" name="Rectangle 26"/>
            <p:cNvSpPr>
              <a:spLocks noChangeArrowheads="1"/>
            </p:cNvSpPr>
            <p:nvPr/>
          </p:nvSpPr>
          <p:spPr bwMode="auto">
            <a:xfrm>
              <a:off x="793" y="1162"/>
              <a:ext cx="2043" cy="19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pt-BR" sz="3200"/>
            </a:p>
          </p:txBody>
        </p:sp>
        <p:sp>
          <p:nvSpPr>
            <p:cNvPr id="40" name="Text Box 27"/>
            <p:cNvSpPr txBox="1">
              <a:spLocks noChangeArrowheads="1"/>
            </p:cNvSpPr>
            <p:nvPr/>
          </p:nvSpPr>
          <p:spPr bwMode="auto">
            <a:xfrm>
              <a:off x="1193" y="2780"/>
              <a:ext cx="79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 sz="1600" i="1"/>
                <a:t>Back Buffer</a:t>
              </a:r>
            </a:p>
          </p:txBody>
        </p:sp>
        <p:pic>
          <p:nvPicPr>
            <p:cNvPr id="41" name="Picture 28" descr="buffer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26" y="1210"/>
              <a:ext cx="1732" cy="1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" name="Group 29"/>
          <p:cNvGrpSpPr>
            <a:grpSpLocks/>
          </p:cNvGrpSpPr>
          <p:nvPr/>
        </p:nvGrpSpPr>
        <p:grpSpPr bwMode="auto">
          <a:xfrm>
            <a:off x="4454525" y="3878263"/>
            <a:ext cx="2960688" cy="2844800"/>
            <a:chOff x="3192" y="1162"/>
            <a:chExt cx="1865" cy="1932"/>
          </a:xfrm>
        </p:grpSpPr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3192" y="1162"/>
              <a:ext cx="1865" cy="19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pt-BR" sz="3200"/>
            </a:p>
          </p:txBody>
        </p:sp>
        <p:sp>
          <p:nvSpPr>
            <p:cNvPr id="44" name="Text Box 31"/>
            <p:cNvSpPr txBox="1">
              <a:spLocks noChangeArrowheads="1"/>
            </p:cNvSpPr>
            <p:nvPr/>
          </p:nvSpPr>
          <p:spPr bwMode="auto">
            <a:xfrm>
              <a:off x="3635" y="2781"/>
              <a:ext cx="761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 sz="1600" i="1"/>
                <a:t>Front Buffer</a:t>
              </a:r>
            </a:p>
          </p:txBody>
        </p:sp>
        <p:pic>
          <p:nvPicPr>
            <p:cNvPr id="45" name="Picture 32" descr="buffer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57" y="1210"/>
              <a:ext cx="1388" cy="1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786450" cy="5714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GPUs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" name="Picture 3" descr="gp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71547"/>
            <a:ext cx="6891337" cy="485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786450" cy="5714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GPUs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" name="Picture 4" descr="nvidi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54514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nvidia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9164" y="1173151"/>
            <a:ext cx="3081337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nvidia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26" y="3503601"/>
            <a:ext cx="3076575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805514" y="3530588"/>
            <a:ext cx="1058862" cy="1460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734326" y="3538526"/>
            <a:ext cx="1058863" cy="1460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915051" y="1200138"/>
            <a:ext cx="1058863" cy="1460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7708926" y="1228713"/>
            <a:ext cx="1058863" cy="1460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8286776" y="1785926"/>
            <a:ext cx="601663" cy="16414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7794651" y="3705213"/>
            <a:ext cx="1049338" cy="19954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933123_20060519_screen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1277938"/>
            <a:ext cx="5726112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933123_20060519_screen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2775" y="2935288"/>
            <a:ext cx="556895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3643313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Shaders</a:t>
            </a: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WordArt 4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3500433" cy="50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GPGPUs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 sz="quarter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sz="2800" b="1" smtClean="0">
                <a:solidFill>
                  <a:srgbClr val="99FF33"/>
                </a:solidFill>
              </a:rPr>
              <a:t>Homo Ludens</a:t>
            </a:r>
          </a:p>
        </p:txBody>
      </p:sp>
      <p:pic>
        <p:nvPicPr>
          <p:cNvPr id="6147" name="Picture 6" descr="oldman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11863" y="3357563"/>
            <a:ext cx="2373312" cy="2735262"/>
          </a:xfrm>
          <a:noFill/>
        </p:spPr>
      </p:pic>
      <p:pic>
        <p:nvPicPr>
          <p:cNvPr id="6148" name="Picture 8" descr="22footb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795963" y="1052513"/>
            <a:ext cx="2736850" cy="2127250"/>
          </a:xfrm>
          <a:noFill/>
        </p:spPr>
      </p:pic>
      <p:pic>
        <p:nvPicPr>
          <p:cNvPr id="6149" name="Picture 10" descr="children_climbin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3348038" y="3933825"/>
            <a:ext cx="2520950" cy="1681163"/>
          </a:xfrm>
          <a:noFill/>
        </p:spPr>
      </p:pic>
      <p:pic>
        <p:nvPicPr>
          <p:cNvPr id="6150" name="Picture 12" descr="baby play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>
          <a:xfrm>
            <a:off x="3276600" y="1052513"/>
            <a:ext cx="2312988" cy="2546350"/>
          </a:xfrm>
          <a:noFill/>
        </p:spPr>
      </p:pic>
      <p:sp>
        <p:nvSpPr>
          <p:cNvPr id="9" name="Retângulo 8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numer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871538"/>
            <a:ext cx="278606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 descr="928393_20050516_screen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785813"/>
            <a:ext cx="508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havokfx_gumballs"/>
          <p:cNvPicPr>
            <a:picLocks noChangeAspect="1" noChangeArrowheads="1"/>
          </p:cNvPicPr>
          <p:nvPr/>
        </p:nvPicPr>
        <p:blipFill>
          <a:blip r:embed="rId5"/>
          <a:srcRect l="2499" t="6667" r="11250" b="10001"/>
          <a:stretch>
            <a:fillRect/>
          </a:stretch>
        </p:blipFill>
        <p:spPr bwMode="auto">
          <a:xfrm>
            <a:off x="285750" y="3714750"/>
            <a:ext cx="2974975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havokfx_character"/>
          <p:cNvPicPr>
            <a:picLocks noChangeAspect="1" noChangeArrowheads="1"/>
          </p:cNvPicPr>
          <p:nvPr/>
        </p:nvPicPr>
        <p:blipFill>
          <a:blip r:embed="rId6"/>
          <a:srcRect l="1234" t="7491" r="1234" b="1123"/>
          <a:stretch>
            <a:fillRect/>
          </a:stretch>
        </p:blipFill>
        <p:spPr bwMode="auto">
          <a:xfrm>
            <a:off x="3357563" y="3714750"/>
            <a:ext cx="290512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WordArt 4"/>
          <p:cNvSpPr>
            <a:spLocks noChangeArrowheads="1" noChangeShapeType="1" noTextEdit="1"/>
          </p:cNvSpPr>
          <p:nvPr/>
        </p:nvSpPr>
        <p:spPr bwMode="auto">
          <a:xfrm>
            <a:off x="428625" y="285750"/>
            <a:ext cx="2428863" cy="50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Física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WordArt 4"/>
          <p:cNvSpPr>
            <a:spLocks noChangeArrowheads="1" noChangeShapeType="1" noTextEdit="1"/>
          </p:cNvSpPr>
          <p:nvPr/>
        </p:nvSpPr>
        <p:spPr bwMode="auto">
          <a:xfrm>
            <a:off x="428625" y="285750"/>
            <a:ext cx="1285855" cy="5714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IA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5" descr="deep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43313"/>
            <a:ext cx="23526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kasparo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21443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40005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Personagens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57188" y="1428750"/>
            <a:ext cx="8251825" cy="3906838"/>
          </a:xfrm>
          <a:prstGeom prst="rect">
            <a:avLst/>
          </a:prstGeom>
        </p:spPr>
        <p:txBody>
          <a:bodyPr/>
          <a:lstStyle/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Nós</a:t>
            </a:r>
            <a:r>
              <a:rPr lang="en-US" sz="3600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Acreditamos</a:t>
            </a:r>
            <a:r>
              <a:rPr lang="en-US" sz="3600" kern="0" dirty="0">
                <a:solidFill>
                  <a:srgbClr val="99FF33"/>
                </a:solidFill>
                <a:latin typeface="+mn-lt"/>
              </a:rPr>
              <a:t>, </a:t>
            </a: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dependendo</a:t>
            </a:r>
            <a:endParaRPr lang="en-US" sz="3600" kern="0" dirty="0">
              <a:solidFill>
                <a:srgbClr val="99FF33"/>
              </a:solidFill>
              <a:latin typeface="+mn-lt"/>
            </a:endParaRP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Como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eles</a:t>
            </a: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aparentam</a:t>
            </a:r>
            <a:r>
              <a:rPr lang="en-US" sz="3200" kern="0" dirty="0">
                <a:solidFill>
                  <a:srgbClr val="99FF33"/>
                </a:solidFill>
                <a:latin typeface="+mn-lt"/>
              </a:rPr>
              <a:t> –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modelagem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, rendering,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efeitos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especiais</a:t>
            </a:r>
            <a:endParaRPr lang="en-US" sz="3200" kern="0" dirty="0">
              <a:solidFill>
                <a:srgbClr val="99FF33"/>
              </a:solidFill>
              <a:latin typeface="+mn-lt"/>
            </a:endParaRP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Como se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movimentam</a:t>
            </a: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3200" kern="0" dirty="0">
                <a:solidFill>
                  <a:srgbClr val="99FF33"/>
                </a:solidFill>
                <a:latin typeface="+mn-lt"/>
              </a:rPr>
              <a:t> –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físicamente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correto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,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animação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 de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alta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qualidade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; IK &amp;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Física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; IA</a:t>
            </a: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Como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eles</a:t>
            </a: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pensam</a:t>
            </a: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 e </a:t>
            </a:r>
            <a:r>
              <a:rPr lang="en-US" sz="3200" b="1" kern="0" dirty="0" err="1">
                <a:solidFill>
                  <a:srgbClr val="99FF33"/>
                </a:solidFill>
                <a:latin typeface="+mn-lt"/>
              </a:rPr>
              <a:t>sentem</a:t>
            </a:r>
            <a:r>
              <a:rPr lang="en-US" sz="3200" b="1" kern="0" dirty="0">
                <a:solidFill>
                  <a:srgbClr val="99FF33"/>
                </a:solidFill>
                <a:latin typeface="+mn-lt"/>
              </a:rPr>
              <a:t> </a:t>
            </a:r>
            <a:r>
              <a:rPr lang="en-US" sz="3200" kern="0" dirty="0">
                <a:solidFill>
                  <a:srgbClr val="99FF33"/>
                </a:solidFill>
                <a:latin typeface="+mn-lt"/>
              </a:rPr>
              <a:t>(</a:t>
            </a:r>
            <a:r>
              <a:rPr lang="en-US" sz="2000" kern="0" dirty="0" err="1">
                <a:solidFill>
                  <a:srgbClr val="99FF33"/>
                </a:solidFill>
                <a:latin typeface="+mn-lt"/>
              </a:rPr>
              <a:t>Personalidade</a:t>
            </a:r>
            <a:r>
              <a:rPr lang="en-US" sz="3200" kern="0" dirty="0">
                <a:solidFill>
                  <a:srgbClr val="99FF33"/>
                </a:solidFill>
                <a:latin typeface="+mn-lt"/>
              </a:rPr>
              <a:t>) –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criatividade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,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gameplay</a:t>
            </a:r>
            <a:r>
              <a:rPr lang="en-US" sz="2400" kern="0" dirty="0">
                <a:solidFill>
                  <a:srgbClr val="99FF33"/>
                </a:solidFill>
                <a:latin typeface="+mn-lt"/>
              </a:rPr>
              <a:t>, design de </a:t>
            </a:r>
            <a:r>
              <a:rPr lang="en-US" sz="2400" kern="0" dirty="0" err="1">
                <a:solidFill>
                  <a:srgbClr val="99FF33"/>
                </a:solidFill>
                <a:latin typeface="+mn-lt"/>
              </a:rPr>
              <a:t>personalidade</a:t>
            </a:r>
            <a:endParaRPr lang="en-US" sz="2400" kern="0" dirty="0">
              <a:solidFill>
                <a:srgbClr val="99FF33"/>
              </a:solidFill>
              <a:latin typeface="+mn-lt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40005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Mais gráfico e efeitos….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57188" y="1428750"/>
            <a:ext cx="8251825" cy="3906838"/>
          </a:xfrm>
          <a:prstGeom prst="rect">
            <a:avLst/>
          </a:prstGeom>
        </p:spPr>
        <p:txBody>
          <a:bodyPr/>
          <a:lstStyle/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Isso</a:t>
            </a:r>
            <a:r>
              <a:rPr lang="en-US" sz="3600" kern="0" dirty="0">
                <a:solidFill>
                  <a:srgbClr val="99FF33"/>
                </a:solidFill>
                <a:latin typeface="+mn-lt"/>
              </a:rPr>
              <a:t> é </a:t>
            </a: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fácil</a:t>
            </a:r>
            <a:r>
              <a:rPr lang="en-US" sz="3600" kern="0" dirty="0">
                <a:solidFill>
                  <a:srgbClr val="99FF33"/>
                </a:solidFill>
                <a:latin typeface="+mn-lt"/>
              </a:rPr>
              <a:t>… [ex. </a:t>
            </a:r>
            <a:r>
              <a:rPr lang="en-US" sz="3600" kern="0" dirty="0" err="1">
                <a:solidFill>
                  <a:srgbClr val="99FF33"/>
                </a:solidFill>
                <a:latin typeface="+mn-lt"/>
              </a:rPr>
              <a:t>nVidia</a:t>
            </a:r>
            <a:r>
              <a:rPr lang="en-US" sz="3600" kern="0" dirty="0">
                <a:solidFill>
                  <a:srgbClr val="99FF33"/>
                </a:solidFill>
                <a:latin typeface="+mn-lt"/>
              </a:rPr>
              <a:t>]</a:t>
            </a:r>
            <a:endParaRPr lang="en-US" sz="2400" kern="0" dirty="0">
              <a:solidFill>
                <a:srgbClr val="99FF33"/>
              </a:solidFill>
              <a:latin typeface="+mn-lt"/>
            </a:endParaRPr>
          </a:p>
        </p:txBody>
      </p:sp>
      <p:pic>
        <p:nvPicPr>
          <p:cNvPr id="18441" name="Imagem 9" descr="iluminacao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214563"/>
            <a:ext cx="53975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ângulo 10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Ernie's he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63" y="3675063"/>
            <a:ext cx="9509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General He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625" y="1808163"/>
            <a:ext cx="844550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3419475" y="5876925"/>
            <a:ext cx="3565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>
                <a:solidFill>
                  <a:srgbClr val="66FF33"/>
                </a:solidFill>
              </a:rPr>
              <a:t>Grau de fidelidade da modelagem</a:t>
            </a:r>
          </a:p>
        </p:txBody>
      </p:sp>
      <p:pic>
        <p:nvPicPr>
          <p:cNvPr id="19461" name="Picture 7" descr="Pacma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0600" y="4489450"/>
            <a:ext cx="8223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Freeform 8"/>
          <p:cNvSpPr>
            <a:spLocks/>
          </p:cNvSpPr>
          <p:nvPr/>
        </p:nvSpPr>
        <p:spPr bwMode="auto">
          <a:xfrm>
            <a:off x="2233613" y="1808163"/>
            <a:ext cx="4386262" cy="3722687"/>
          </a:xfrm>
          <a:custGeom>
            <a:avLst/>
            <a:gdLst>
              <a:gd name="T0" fmla="*/ 0 w 3168"/>
              <a:gd name="T1" fmla="*/ 2147483647 h 3120"/>
              <a:gd name="T2" fmla="*/ 2147483647 w 3168"/>
              <a:gd name="T3" fmla="*/ 2147483647 h 3120"/>
              <a:gd name="T4" fmla="*/ 2147483647 w 3168"/>
              <a:gd name="T5" fmla="*/ 2147483647 h 3120"/>
              <a:gd name="T6" fmla="*/ 2147483647 w 3168"/>
              <a:gd name="T7" fmla="*/ 2147483647 h 3120"/>
              <a:gd name="T8" fmla="*/ 2147483647 w 3168"/>
              <a:gd name="T9" fmla="*/ 2147483647 h 3120"/>
              <a:gd name="T10" fmla="*/ 2147483647 w 3168"/>
              <a:gd name="T11" fmla="*/ 0 h 31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68"/>
              <a:gd name="T19" fmla="*/ 0 h 3120"/>
              <a:gd name="T20" fmla="*/ 3168 w 3168"/>
              <a:gd name="T21" fmla="*/ 3120 h 31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68" h="3120">
                <a:moveTo>
                  <a:pt x="0" y="3120"/>
                </a:moveTo>
                <a:cubicBezTo>
                  <a:pt x="336" y="3060"/>
                  <a:pt x="672" y="3000"/>
                  <a:pt x="1008" y="2880"/>
                </a:cubicBezTo>
                <a:cubicBezTo>
                  <a:pt x="1344" y="2760"/>
                  <a:pt x="1744" y="2600"/>
                  <a:pt x="2016" y="2400"/>
                </a:cubicBezTo>
                <a:cubicBezTo>
                  <a:pt x="2288" y="2200"/>
                  <a:pt x="2472" y="1960"/>
                  <a:pt x="2640" y="1680"/>
                </a:cubicBezTo>
                <a:cubicBezTo>
                  <a:pt x="2808" y="1400"/>
                  <a:pt x="2936" y="1000"/>
                  <a:pt x="3024" y="720"/>
                </a:cubicBezTo>
                <a:cubicBezTo>
                  <a:pt x="3112" y="440"/>
                  <a:pt x="3144" y="128"/>
                  <a:pt x="3168" y="0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3822700" y="292893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66FF33"/>
                </a:solidFill>
              </a:rPr>
              <a:t>Eu acredito</a:t>
            </a:r>
          </a:p>
        </p:txBody>
      </p:sp>
      <p:sp>
        <p:nvSpPr>
          <p:cNvPr id="19464" name="Line 10"/>
          <p:cNvSpPr>
            <a:spLocks noChangeShapeType="1"/>
          </p:cNvSpPr>
          <p:nvPr/>
        </p:nvSpPr>
        <p:spPr bwMode="auto">
          <a:xfrm>
            <a:off x="2185988" y="5638800"/>
            <a:ext cx="58594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5" name="Line 11"/>
          <p:cNvSpPr>
            <a:spLocks noChangeShapeType="1"/>
          </p:cNvSpPr>
          <p:nvPr/>
        </p:nvSpPr>
        <p:spPr bwMode="auto">
          <a:xfrm flipV="1">
            <a:off x="2185988" y="1160463"/>
            <a:ext cx="0" cy="453707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6038850" y="3929063"/>
            <a:ext cx="232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66FF33"/>
                </a:solidFill>
              </a:rPr>
              <a:t>Eu não acredito</a:t>
            </a:r>
          </a:p>
        </p:txBody>
      </p:sp>
      <p:sp>
        <p:nvSpPr>
          <p:cNvPr id="19467" name="Text Box 13"/>
          <p:cNvSpPr txBox="1">
            <a:spLocks noChangeArrowheads="1"/>
          </p:cNvSpPr>
          <p:nvPr/>
        </p:nvSpPr>
        <p:spPr bwMode="auto">
          <a:xfrm>
            <a:off x="506413" y="3068638"/>
            <a:ext cx="1568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FF33"/>
                </a:solidFill>
              </a:rPr>
              <a:t>Necessidade </a:t>
            </a:r>
          </a:p>
          <a:p>
            <a:pPr algn="ctr"/>
            <a:r>
              <a:rPr lang="en-US">
                <a:solidFill>
                  <a:srgbClr val="66FF33"/>
                </a:solidFill>
              </a:rPr>
              <a:t>de animação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608263" y="1514475"/>
            <a:ext cx="844550" cy="1236663"/>
            <a:chOff x="528" y="672"/>
            <a:chExt cx="768" cy="1008"/>
          </a:xfrm>
        </p:grpSpPr>
        <p:sp>
          <p:nvSpPr>
            <p:cNvPr id="19484" name="Rectangle 15"/>
            <p:cNvSpPr>
              <a:spLocks noChangeArrowheads="1"/>
            </p:cNvSpPr>
            <p:nvPr/>
          </p:nvSpPr>
          <p:spPr bwMode="auto">
            <a:xfrm>
              <a:off x="528" y="672"/>
              <a:ext cx="768" cy="10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5" name="Oval 16"/>
            <p:cNvSpPr>
              <a:spLocks noChangeArrowheads="1"/>
            </p:cNvSpPr>
            <p:nvPr/>
          </p:nvSpPr>
          <p:spPr bwMode="auto">
            <a:xfrm>
              <a:off x="816" y="816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86" name="Oval 17"/>
            <p:cNvSpPr>
              <a:spLocks noChangeArrowheads="1"/>
            </p:cNvSpPr>
            <p:nvPr/>
          </p:nvSpPr>
          <p:spPr bwMode="auto">
            <a:xfrm>
              <a:off x="768" y="960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87" name="Oval 18"/>
            <p:cNvSpPr>
              <a:spLocks noChangeArrowheads="1"/>
            </p:cNvSpPr>
            <p:nvPr/>
          </p:nvSpPr>
          <p:spPr bwMode="auto">
            <a:xfrm>
              <a:off x="864" y="1056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88" name="Oval 19"/>
            <p:cNvSpPr>
              <a:spLocks noChangeArrowheads="1"/>
            </p:cNvSpPr>
            <p:nvPr/>
          </p:nvSpPr>
          <p:spPr bwMode="auto">
            <a:xfrm>
              <a:off x="720" y="1104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89" name="Oval 20"/>
            <p:cNvSpPr>
              <a:spLocks noChangeArrowheads="1"/>
            </p:cNvSpPr>
            <p:nvPr/>
          </p:nvSpPr>
          <p:spPr bwMode="auto">
            <a:xfrm>
              <a:off x="720" y="1200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90" name="Oval 21"/>
            <p:cNvSpPr>
              <a:spLocks noChangeArrowheads="1"/>
            </p:cNvSpPr>
            <p:nvPr/>
          </p:nvSpPr>
          <p:spPr bwMode="auto">
            <a:xfrm>
              <a:off x="768" y="1296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91" name="Oval 22"/>
            <p:cNvSpPr>
              <a:spLocks noChangeArrowheads="1"/>
            </p:cNvSpPr>
            <p:nvPr/>
          </p:nvSpPr>
          <p:spPr bwMode="auto">
            <a:xfrm>
              <a:off x="624" y="1344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92" name="Oval 23"/>
            <p:cNvSpPr>
              <a:spLocks noChangeArrowheads="1"/>
            </p:cNvSpPr>
            <p:nvPr/>
          </p:nvSpPr>
          <p:spPr bwMode="auto">
            <a:xfrm>
              <a:off x="576" y="1488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93" name="Oval 24"/>
            <p:cNvSpPr>
              <a:spLocks noChangeArrowheads="1"/>
            </p:cNvSpPr>
            <p:nvPr/>
          </p:nvSpPr>
          <p:spPr bwMode="auto">
            <a:xfrm>
              <a:off x="816" y="1392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9494" name="Oval 25"/>
            <p:cNvSpPr>
              <a:spLocks noChangeArrowheads="1"/>
            </p:cNvSpPr>
            <p:nvPr/>
          </p:nvSpPr>
          <p:spPr bwMode="auto">
            <a:xfrm>
              <a:off x="768" y="1488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19469" name="WordArt 26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500687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Mas não quer dizer muita coisa…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tângulo 2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tângulo 2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tângulo 2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etângulo 31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Retângulo 32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Retângulo 33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Retângulo 34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926596_20060509_screen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143000"/>
            <a:ext cx="4319588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926596_20050916_screen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3714750"/>
            <a:ext cx="4637087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WordArt 26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4986337" cy="465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 matemática da Emoção</a:t>
            </a: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929198_20050721_screen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071563"/>
            <a:ext cx="467995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928393_20050516_screen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3786188"/>
            <a:ext cx="4919663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WordArt 26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4986337" cy="465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Cameras Cinematográficas</a:t>
            </a: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2857500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Storytelling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270" name="Picture 5" descr="dogwait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571500"/>
            <a:ext cx="4357687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tângulo 19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etângulo 2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Retângulo 2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tângulo 2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tângulo 26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tângulo 28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tângulo 29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tângulo 30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etângulo 31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6443663" y="1162050"/>
            <a:ext cx="2151062" cy="36830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19463" name="Text Box 6"/>
          <p:cNvSpPr txBox="1">
            <a:spLocks noChangeArrowheads="1"/>
          </p:cNvSpPr>
          <p:nvPr/>
        </p:nvSpPr>
        <p:spPr bwMode="auto">
          <a:xfrm>
            <a:off x="7034213" y="1217613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19464" name="Text Box 7"/>
          <p:cNvSpPr txBox="1">
            <a:spLocks noChangeArrowheads="1"/>
          </p:cNvSpPr>
          <p:nvPr/>
        </p:nvSpPr>
        <p:spPr bwMode="auto">
          <a:xfrm>
            <a:off x="6448425" y="4314825"/>
            <a:ext cx="2170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</a:rPr>
              <a:t>Programming Multiplayer Games </a:t>
            </a:r>
          </a:p>
          <a:p>
            <a:r>
              <a:rPr lang="en-US" sz="1000">
                <a:solidFill>
                  <a:srgbClr val="99FF33"/>
                </a:solidFill>
              </a:rPr>
              <a:t>Andrew Mulholland </a:t>
            </a:r>
          </a:p>
        </p:txBody>
      </p:sp>
      <p:pic>
        <p:nvPicPr>
          <p:cNvPr id="19465" name="Picture 9" descr="netwo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1500188"/>
            <a:ext cx="2011362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WordArt 4"/>
          <p:cNvSpPr>
            <a:spLocks noChangeArrowheads="1" noChangeShapeType="1" noTextEdit="1"/>
          </p:cNvSpPr>
          <p:nvPr/>
        </p:nvSpPr>
        <p:spPr bwMode="auto">
          <a:xfrm>
            <a:off x="428625" y="285750"/>
            <a:ext cx="4429125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Biblioteca de Redes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572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Biblioteca de Recursos</a:t>
            </a:r>
          </a:p>
        </p:txBody>
      </p:sp>
      <p:sp>
        <p:nvSpPr>
          <p:cNvPr id="7" name="Retângulo 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7" name="Rectangle 1029"/>
          <p:cNvSpPr>
            <a:spLocks noChangeArrowheads="1"/>
          </p:cNvSpPr>
          <p:nvPr/>
        </p:nvSpPr>
        <p:spPr bwMode="auto">
          <a:xfrm>
            <a:off x="6808788" y="1157288"/>
            <a:ext cx="2151062" cy="36830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20488" name="Text Box 1030"/>
          <p:cNvSpPr txBox="1">
            <a:spLocks noChangeArrowheads="1"/>
          </p:cNvSpPr>
          <p:nvPr/>
        </p:nvSpPr>
        <p:spPr bwMode="auto">
          <a:xfrm>
            <a:off x="7399338" y="12128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20489" name="Text Box 1031"/>
          <p:cNvSpPr txBox="1">
            <a:spLocks noChangeArrowheads="1"/>
          </p:cNvSpPr>
          <p:nvPr/>
        </p:nvSpPr>
        <p:spPr bwMode="auto">
          <a:xfrm>
            <a:off x="6794500" y="4090988"/>
            <a:ext cx="2170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</a:rPr>
              <a:t>Standard Codecs: Image Compression to Advanced Video Coding </a:t>
            </a:r>
          </a:p>
          <a:p>
            <a:r>
              <a:rPr lang="en-US" sz="1000">
                <a:solidFill>
                  <a:srgbClr val="99FF33"/>
                </a:solidFill>
              </a:rPr>
              <a:t>M. Ghanbari </a:t>
            </a:r>
          </a:p>
        </p:txBody>
      </p:sp>
      <p:pic>
        <p:nvPicPr>
          <p:cNvPr id="20490" name="Picture 1033" descr="code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8163" y="1522413"/>
            <a:ext cx="19621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Rectangle 1034"/>
          <p:cNvSpPr>
            <a:spLocks noChangeArrowheads="1"/>
          </p:cNvSpPr>
          <p:nvPr/>
        </p:nvSpPr>
        <p:spPr bwMode="auto">
          <a:xfrm>
            <a:off x="4556125" y="1150938"/>
            <a:ext cx="2151063" cy="3683000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20492" name="Text Box 1035"/>
          <p:cNvSpPr txBox="1">
            <a:spLocks noChangeArrowheads="1"/>
          </p:cNvSpPr>
          <p:nvPr/>
        </p:nvSpPr>
        <p:spPr bwMode="auto">
          <a:xfrm>
            <a:off x="5146675" y="120650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20493" name="Text Box 1036"/>
          <p:cNvSpPr txBox="1">
            <a:spLocks noChangeArrowheads="1"/>
          </p:cNvSpPr>
          <p:nvPr/>
        </p:nvSpPr>
        <p:spPr bwMode="auto">
          <a:xfrm>
            <a:off x="4541838" y="4084638"/>
            <a:ext cx="21701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>
                <a:solidFill>
                  <a:srgbClr val="99FF33"/>
                </a:solidFill>
              </a:rPr>
              <a:t>www.gametutorials.com</a:t>
            </a:r>
            <a:endParaRPr lang="en-US" sz="1000">
              <a:solidFill>
                <a:srgbClr val="99FF33"/>
              </a:solidFill>
            </a:endParaRPr>
          </a:p>
        </p:txBody>
      </p:sp>
      <p:pic>
        <p:nvPicPr>
          <p:cNvPr id="20494" name="Picture 1038" descr="game tutoria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8038" y="1692275"/>
            <a:ext cx="2027237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531971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O que nos traz diversão?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9219" name="CaixaDeTexto 9"/>
          <p:cNvSpPr txBox="1">
            <a:spLocks noChangeArrowheads="1"/>
          </p:cNvSpPr>
          <p:nvPr/>
        </p:nvSpPr>
        <p:spPr bwMode="auto">
          <a:xfrm>
            <a:off x="2071688" y="3000375"/>
            <a:ext cx="6500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Desafios – jogar futebol, montanha Russa</a:t>
            </a:r>
          </a:p>
        </p:txBody>
      </p:sp>
      <p:sp>
        <p:nvSpPr>
          <p:cNvPr id="9220" name="CaixaDeTexto 10"/>
          <p:cNvSpPr txBox="1">
            <a:spLocks noChangeArrowheads="1"/>
          </p:cNvSpPr>
          <p:nvPr/>
        </p:nvSpPr>
        <p:spPr bwMode="auto">
          <a:xfrm>
            <a:off x="1285875" y="2286000"/>
            <a:ext cx="571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Interação – barzinho</a:t>
            </a:r>
          </a:p>
        </p:txBody>
      </p:sp>
      <p:sp>
        <p:nvSpPr>
          <p:cNvPr id="9221" name="CaixaDeTexto 11"/>
          <p:cNvSpPr txBox="1">
            <a:spLocks noChangeArrowheads="1"/>
          </p:cNvSpPr>
          <p:nvPr/>
        </p:nvSpPr>
        <p:spPr bwMode="auto">
          <a:xfrm>
            <a:off x="785813" y="1643063"/>
            <a:ext cx="6643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Imersão – Machu Pichu</a:t>
            </a:r>
          </a:p>
        </p:txBody>
      </p:sp>
      <p:sp>
        <p:nvSpPr>
          <p:cNvPr id="9222" name="CaixaDeTexto 12"/>
          <p:cNvSpPr txBox="1">
            <a:spLocks noChangeArrowheads="1"/>
          </p:cNvSpPr>
          <p:nvPr/>
        </p:nvSpPr>
        <p:spPr bwMode="auto">
          <a:xfrm>
            <a:off x="2643188" y="3714750"/>
            <a:ext cx="5500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Narração – filmes, novelas</a:t>
            </a:r>
          </a:p>
        </p:txBody>
      </p:sp>
      <p:sp>
        <p:nvSpPr>
          <p:cNvPr id="9223" name="CaixaDeTexto 13"/>
          <p:cNvSpPr txBox="1">
            <a:spLocks noChangeArrowheads="1"/>
          </p:cNvSpPr>
          <p:nvPr/>
        </p:nvSpPr>
        <p:spPr bwMode="auto">
          <a:xfrm>
            <a:off x="3357563" y="4357688"/>
            <a:ext cx="492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Exploração – mulher em shopping    </a:t>
            </a:r>
          </a:p>
        </p:txBody>
      </p:sp>
      <p:sp>
        <p:nvSpPr>
          <p:cNvPr id="9224" name="CaixaDeTexto 14"/>
          <p:cNvSpPr txBox="1">
            <a:spLocks noChangeArrowheads="1"/>
          </p:cNvSpPr>
          <p:nvPr/>
        </p:nvSpPr>
        <p:spPr bwMode="auto">
          <a:xfrm>
            <a:off x="3786188" y="5000625"/>
            <a:ext cx="492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FF33"/>
                </a:solidFill>
              </a:rPr>
              <a:t>Aprender – leituras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48577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 Ferramental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51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8" y="1527175"/>
            <a:ext cx="842327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48577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 Ferramental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8" name="AutoShape 4"/>
          <p:cNvSpPr>
            <a:spLocks noChangeArrowheads="1"/>
          </p:cNvSpPr>
          <p:nvPr/>
        </p:nvSpPr>
        <p:spPr bwMode="auto">
          <a:xfrm>
            <a:off x="4029075" y="2967038"/>
            <a:ext cx="1085850" cy="752475"/>
          </a:xfrm>
          <a:prstGeom prst="cube">
            <a:avLst>
              <a:gd name="adj" fmla="val 25000"/>
            </a:avLst>
          </a:prstGeom>
          <a:solidFill>
            <a:srgbClr val="292929"/>
          </a:solidFill>
          <a:ln w="9525">
            <a:solidFill>
              <a:srgbClr val="99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2059" name="Text Box 5"/>
          <p:cNvSpPr txBox="1">
            <a:spLocks noChangeArrowheads="1"/>
          </p:cNvSpPr>
          <p:nvPr/>
        </p:nvSpPr>
        <p:spPr bwMode="auto">
          <a:xfrm>
            <a:off x="3794125" y="3746500"/>
            <a:ext cx="1389063" cy="346075"/>
          </a:xfrm>
          <a:prstGeom prst="rect">
            <a:avLst/>
          </a:prstGeom>
          <a:noFill/>
          <a:ln w="9525">
            <a:solidFill>
              <a:srgbClr val="99FF33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1600" b="1" i="1">
                <a:solidFill>
                  <a:srgbClr val="99FF33"/>
                </a:solidFill>
              </a:rPr>
              <a:t>Engine Core</a:t>
            </a:r>
          </a:p>
        </p:txBody>
      </p:sp>
      <p:grpSp>
        <p:nvGrpSpPr>
          <p:cNvPr id="2060" name="Group 6"/>
          <p:cNvGrpSpPr>
            <a:grpSpLocks/>
          </p:cNvGrpSpPr>
          <p:nvPr/>
        </p:nvGrpSpPr>
        <p:grpSpPr bwMode="auto">
          <a:xfrm>
            <a:off x="933450" y="1343025"/>
            <a:ext cx="2984500" cy="1901825"/>
            <a:chOff x="550" y="740"/>
            <a:chExt cx="1880" cy="1198"/>
          </a:xfrm>
        </p:grpSpPr>
        <p:sp>
          <p:nvSpPr>
            <p:cNvPr id="2075" name="Text Box 7"/>
            <p:cNvSpPr txBox="1">
              <a:spLocks noChangeArrowheads="1"/>
            </p:cNvSpPr>
            <p:nvPr/>
          </p:nvSpPr>
          <p:spPr bwMode="auto">
            <a:xfrm>
              <a:off x="757" y="1298"/>
              <a:ext cx="353" cy="19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pt-BR" sz="1400" i="1">
                  <a:solidFill>
                    <a:srgbClr val="99FF33"/>
                  </a:solidFill>
                </a:rPr>
                <a:t>SDK</a:t>
              </a:r>
            </a:p>
          </p:txBody>
        </p:sp>
        <p:pic>
          <p:nvPicPr>
            <p:cNvPr id="2076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0" y="740"/>
              <a:ext cx="726" cy="557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</p:pic>
        <p:sp>
          <p:nvSpPr>
            <p:cNvPr id="2077" name="Line 9"/>
            <p:cNvSpPr>
              <a:spLocks noChangeShapeType="1"/>
            </p:cNvSpPr>
            <p:nvPr/>
          </p:nvSpPr>
          <p:spPr bwMode="auto">
            <a:xfrm flipH="1" flipV="1">
              <a:off x="1386" y="1380"/>
              <a:ext cx="1044" cy="558"/>
            </a:xfrm>
            <a:prstGeom prst="line">
              <a:avLst/>
            </a:prstGeom>
            <a:noFill/>
            <a:ln w="25400">
              <a:solidFill>
                <a:srgbClr val="99FF33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61" name="Group 10"/>
          <p:cNvGrpSpPr>
            <a:grpSpLocks/>
          </p:cNvGrpSpPr>
          <p:nvPr/>
        </p:nvGrpSpPr>
        <p:grpSpPr bwMode="auto">
          <a:xfrm>
            <a:off x="295275" y="3797300"/>
            <a:ext cx="3457575" cy="2082800"/>
            <a:chOff x="186" y="2392"/>
            <a:chExt cx="2178" cy="1312"/>
          </a:xfrm>
        </p:grpSpPr>
        <p:sp>
          <p:nvSpPr>
            <p:cNvPr id="2072" name="Text Box 11"/>
            <p:cNvSpPr txBox="1">
              <a:spLocks noChangeArrowheads="1"/>
            </p:cNvSpPr>
            <p:nvPr/>
          </p:nvSpPr>
          <p:spPr bwMode="auto">
            <a:xfrm>
              <a:off x="472" y="3506"/>
              <a:ext cx="768" cy="19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pt-BR" sz="1400" i="1">
                  <a:solidFill>
                    <a:srgbClr val="99FF33"/>
                  </a:solidFill>
                </a:rPr>
                <a:t>Level Editors</a:t>
              </a:r>
            </a:p>
          </p:txBody>
        </p:sp>
        <p:pic>
          <p:nvPicPr>
            <p:cNvPr id="2073" name="Picture 12" descr="level editor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6" y="2392"/>
              <a:ext cx="1331" cy="1039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</p:pic>
        <p:sp>
          <p:nvSpPr>
            <p:cNvPr id="2074" name="Line 13"/>
            <p:cNvSpPr>
              <a:spLocks noChangeShapeType="1"/>
            </p:cNvSpPr>
            <p:nvPr/>
          </p:nvSpPr>
          <p:spPr bwMode="auto">
            <a:xfrm flipH="1">
              <a:off x="1642" y="2541"/>
              <a:ext cx="722" cy="481"/>
            </a:xfrm>
            <a:prstGeom prst="line">
              <a:avLst/>
            </a:prstGeom>
            <a:noFill/>
            <a:ln w="25400">
              <a:solidFill>
                <a:srgbClr val="99FF33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62" name="Group 14"/>
          <p:cNvGrpSpPr>
            <a:grpSpLocks/>
          </p:cNvGrpSpPr>
          <p:nvPr/>
        </p:nvGrpSpPr>
        <p:grpSpPr bwMode="auto">
          <a:xfrm>
            <a:off x="3886200" y="1123950"/>
            <a:ext cx="1414463" cy="2012950"/>
            <a:chOff x="2523" y="571"/>
            <a:chExt cx="891" cy="1268"/>
          </a:xfrm>
        </p:grpSpPr>
        <p:sp>
          <p:nvSpPr>
            <p:cNvPr id="2070" name="Text Box 15"/>
            <p:cNvSpPr txBox="1">
              <a:spLocks noChangeArrowheads="1"/>
            </p:cNvSpPr>
            <p:nvPr/>
          </p:nvSpPr>
          <p:spPr bwMode="auto">
            <a:xfrm>
              <a:off x="2530" y="1292"/>
              <a:ext cx="774" cy="19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pt-BR" sz="1400" i="1">
                  <a:solidFill>
                    <a:srgbClr val="99FF33"/>
                  </a:solidFill>
                </a:rPr>
                <a:t>Script editors</a:t>
              </a:r>
            </a:p>
          </p:txBody>
        </p:sp>
        <p:graphicFrame>
          <p:nvGraphicFramePr>
            <p:cNvPr id="2050" name="Object 16"/>
            <p:cNvGraphicFramePr>
              <a:graphicFrameLocks noChangeAspect="1"/>
            </p:cNvGraphicFramePr>
            <p:nvPr/>
          </p:nvGraphicFramePr>
          <p:xfrm>
            <a:off x="2523" y="571"/>
            <a:ext cx="891" cy="676"/>
          </p:xfrm>
          <a:graphic>
            <a:graphicData uri="http://schemas.openxmlformats.org/presentationml/2006/ole">
              <p:oleObj spid="_x0000_s2050" name="Image" r:id="rId6" imgW="12101587" imgH="9180952" progId="">
                <p:embed/>
              </p:oleObj>
            </a:graphicData>
          </a:graphic>
        </p:graphicFrame>
        <p:sp>
          <p:nvSpPr>
            <p:cNvPr id="2071" name="Line 17"/>
            <p:cNvSpPr>
              <a:spLocks noChangeShapeType="1"/>
            </p:cNvSpPr>
            <p:nvPr/>
          </p:nvSpPr>
          <p:spPr bwMode="auto">
            <a:xfrm flipV="1">
              <a:off x="2933" y="1503"/>
              <a:ext cx="1" cy="336"/>
            </a:xfrm>
            <a:prstGeom prst="line">
              <a:avLst/>
            </a:prstGeom>
            <a:noFill/>
            <a:ln w="25400">
              <a:solidFill>
                <a:srgbClr val="99FF33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63" name="Group 22"/>
          <p:cNvGrpSpPr>
            <a:grpSpLocks/>
          </p:cNvGrpSpPr>
          <p:nvPr/>
        </p:nvGrpSpPr>
        <p:grpSpPr bwMode="auto">
          <a:xfrm>
            <a:off x="5238750" y="3108325"/>
            <a:ext cx="3094038" cy="1289050"/>
            <a:chOff x="3300" y="1958"/>
            <a:chExt cx="1949" cy="812"/>
          </a:xfrm>
        </p:grpSpPr>
        <p:sp>
          <p:nvSpPr>
            <p:cNvPr id="2068" name="Text Box 23"/>
            <p:cNvSpPr txBox="1">
              <a:spLocks noChangeArrowheads="1"/>
            </p:cNvSpPr>
            <p:nvPr/>
          </p:nvSpPr>
          <p:spPr bwMode="auto">
            <a:xfrm>
              <a:off x="4523" y="2572"/>
              <a:ext cx="612" cy="19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pt-BR" sz="1400" i="1">
                  <a:solidFill>
                    <a:srgbClr val="99FF33"/>
                  </a:solidFill>
                </a:rPr>
                <a:t>Front End</a:t>
              </a:r>
            </a:p>
          </p:txBody>
        </p:sp>
        <p:graphicFrame>
          <p:nvGraphicFramePr>
            <p:cNvPr id="2051" name="Object 24"/>
            <p:cNvGraphicFramePr>
              <a:graphicFrameLocks noChangeAspect="1"/>
            </p:cNvGraphicFramePr>
            <p:nvPr/>
          </p:nvGraphicFramePr>
          <p:xfrm>
            <a:off x="4394" y="1958"/>
            <a:ext cx="855" cy="620"/>
          </p:xfrm>
          <a:graphic>
            <a:graphicData uri="http://schemas.openxmlformats.org/presentationml/2006/ole">
              <p:oleObj spid="_x0000_s2051" name="Image" r:id="rId7" imgW="6006349" imgH="4355556" progId="">
                <p:embed/>
              </p:oleObj>
            </a:graphicData>
          </a:graphic>
        </p:graphicFrame>
        <p:sp>
          <p:nvSpPr>
            <p:cNvPr id="2069" name="Line 25"/>
            <p:cNvSpPr>
              <a:spLocks noChangeShapeType="1"/>
            </p:cNvSpPr>
            <p:nvPr/>
          </p:nvSpPr>
          <p:spPr bwMode="auto">
            <a:xfrm>
              <a:off x="3300" y="2136"/>
              <a:ext cx="970" cy="120"/>
            </a:xfrm>
            <a:prstGeom prst="line">
              <a:avLst/>
            </a:prstGeom>
            <a:noFill/>
            <a:ln w="25400">
              <a:solidFill>
                <a:srgbClr val="99FF33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64" name="Group 26"/>
          <p:cNvGrpSpPr>
            <a:grpSpLocks/>
          </p:cNvGrpSpPr>
          <p:nvPr/>
        </p:nvGrpSpPr>
        <p:grpSpPr bwMode="auto">
          <a:xfrm>
            <a:off x="5178425" y="3763963"/>
            <a:ext cx="2962275" cy="2651125"/>
            <a:chOff x="3262" y="2371"/>
            <a:chExt cx="1866" cy="1670"/>
          </a:xfrm>
        </p:grpSpPr>
        <p:sp>
          <p:nvSpPr>
            <p:cNvPr id="2065" name="Text Box 27"/>
            <p:cNvSpPr txBox="1">
              <a:spLocks noChangeArrowheads="1"/>
            </p:cNvSpPr>
            <p:nvPr/>
          </p:nvSpPr>
          <p:spPr bwMode="auto">
            <a:xfrm>
              <a:off x="4602" y="3843"/>
              <a:ext cx="526" cy="19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pt-BR" sz="1400" i="1">
                  <a:solidFill>
                    <a:srgbClr val="99FF33"/>
                  </a:solidFill>
                </a:rPr>
                <a:t>Builders</a:t>
              </a:r>
            </a:p>
          </p:txBody>
        </p:sp>
        <p:pic>
          <p:nvPicPr>
            <p:cNvPr id="2066" name="Picture 2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91" y="3260"/>
              <a:ext cx="511" cy="548"/>
            </a:xfrm>
            <a:prstGeom prst="rect">
              <a:avLst/>
            </a:prstGeom>
            <a:noFill/>
            <a:ln w="9525">
              <a:solidFill>
                <a:srgbClr val="99FF33"/>
              </a:solidFill>
              <a:miter lim="800000"/>
              <a:headEnd/>
              <a:tailEnd/>
            </a:ln>
          </p:spPr>
        </p:pic>
        <p:sp>
          <p:nvSpPr>
            <p:cNvPr id="2067" name="Line 29"/>
            <p:cNvSpPr>
              <a:spLocks noChangeShapeType="1"/>
            </p:cNvSpPr>
            <p:nvPr/>
          </p:nvSpPr>
          <p:spPr bwMode="auto">
            <a:xfrm>
              <a:off x="3262" y="2371"/>
              <a:ext cx="1134" cy="886"/>
            </a:xfrm>
            <a:prstGeom prst="line">
              <a:avLst/>
            </a:prstGeom>
            <a:noFill/>
            <a:ln w="25400">
              <a:solidFill>
                <a:srgbClr val="99FF33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ângulo 2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tângulo 2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tângulo 2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tângulo 2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tângulo 30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3074" name="Object 30"/>
          <p:cNvGraphicFramePr>
            <a:graphicFrameLocks noChangeAspect="1"/>
          </p:cNvGraphicFramePr>
          <p:nvPr/>
        </p:nvGraphicFramePr>
        <p:xfrm>
          <a:off x="419100" y="1104900"/>
          <a:ext cx="2098675" cy="1611313"/>
        </p:xfrm>
        <a:graphic>
          <a:graphicData uri="http://schemas.openxmlformats.org/presentationml/2006/ole">
            <p:oleObj spid="_x0000_s3074" name="Image" r:id="rId4" imgW="10158730" imgH="8126984" progId="">
              <p:embed/>
            </p:oleObj>
          </a:graphicData>
        </a:graphic>
      </p:graphicFrame>
      <p:graphicFrame>
        <p:nvGraphicFramePr>
          <p:cNvPr id="3075" name="Object 31"/>
          <p:cNvGraphicFramePr>
            <a:graphicFrameLocks noChangeAspect="1"/>
          </p:cNvGraphicFramePr>
          <p:nvPr/>
        </p:nvGraphicFramePr>
        <p:xfrm>
          <a:off x="327025" y="3652838"/>
          <a:ext cx="2079625" cy="1662112"/>
        </p:xfrm>
        <a:graphic>
          <a:graphicData uri="http://schemas.openxmlformats.org/presentationml/2006/ole">
            <p:oleObj spid="_x0000_s3075" name="Image" r:id="rId5" imgW="6828571" imgH="5866667" progId="">
              <p:embed/>
            </p:oleObj>
          </a:graphicData>
        </a:graphic>
      </p:graphicFrame>
      <p:pic>
        <p:nvPicPr>
          <p:cNvPr id="3082" name="Picture 32" descr="Sound-Forg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03563" y="4381500"/>
            <a:ext cx="2074862" cy="1624013"/>
          </a:xfrm>
          <a:prstGeom prst="rect">
            <a:avLst/>
          </a:prstGeom>
          <a:noFill/>
          <a:ln w="9525">
            <a:solidFill>
              <a:srgbClr val="99FF33"/>
            </a:solidFill>
            <a:miter lim="800000"/>
            <a:headEnd/>
            <a:tailEnd/>
          </a:ln>
        </p:spPr>
      </p:pic>
      <p:pic>
        <p:nvPicPr>
          <p:cNvPr id="3083" name="Picture 33" descr="enemies_setu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1285875"/>
            <a:ext cx="2455862" cy="1863725"/>
          </a:xfrm>
          <a:prstGeom prst="rect">
            <a:avLst/>
          </a:prstGeom>
          <a:noFill/>
          <a:ln w="9525">
            <a:solidFill>
              <a:srgbClr val="99FF33"/>
            </a:solidFill>
            <a:miter lim="800000"/>
            <a:headEnd/>
            <a:tailEnd/>
          </a:ln>
        </p:spPr>
      </p:pic>
      <p:graphicFrame>
        <p:nvGraphicFramePr>
          <p:cNvPr id="3076" name="Object 34"/>
          <p:cNvGraphicFramePr>
            <a:graphicFrameLocks noChangeAspect="1"/>
          </p:cNvGraphicFramePr>
          <p:nvPr/>
        </p:nvGraphicFramePr>
        <p:xfrm>
          <a:off x="6356350" y="1058863"/>
          <a:ext cx="2265363" cy="1771650"/>
        </p:xfrm>
        <a:graphic>
          <a:graphicData uri="http://schemas.openxmlformats.org/presentationml/2006/ole">
            <p:oleObj spid="_x0000_s3076" name="Image" r:id="rId8" imgW="16253968" imgH="12406349" progId="">
              <p:embed/>
            </p:oleObj>
          </a:graphicData>
        </a:graphic>
      </p:graphicFrame>
      <p:pic>
        <p:nvPicPr>
          <p:cNvPr id="3084" name="Picture 35" descr="Facegen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8688" y="3767138"/>
            <a:ext cx="2143125" cy="1776412"/>
          </a:xfrm>
          <a:prstGeom prst="rect">
            <a:avLst/>
          </a:prstGeom>
          <a:noFill/>
          <a:ln w="9525">
            <a:solidFill>
              <a:srgbClr val="99FF33"/>
            </a:solidFill>
            <a:miter lim="800000"/>
            <a:headEnd/>
            <a:tailEnd/>
          </a:ln>
        </p:spPr>
      </p:pic>
      <p:sp>
        <p:nvSpPr>
          <p:cNvPr id="3085" name="Line 37"/>
          <p:cNvSpPr>
            <a:spLocks noChangeShapeType="1"/>
          </p:cNvSpPr>
          <p:nvPr/>
        </p:nvSpPr>
        <p:spPr bwMode="auto">
          <a:xfrm>
            <a:off x="2614613" y="1874838"/>
            <a:ext cx="515937" cy="38735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6" name="Line 38"/>
          <p:cNvSpPr>
            <a:spLocks noChangeShapeType="1"/>
          </p:cNvSpPr>
          <p:nvPr/>
        </p:nvSpPr>
        <p:spPr bwMode="auto">
          <a:xfrm flipV="1">
            <a:off x="2584450" y="3236913"/>
            <a:ext cx="685800" cy="91440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39"/>
          <p:cNvSpPr>
            <a:spLocks noChangeShapeType="1"/>
          </p:cNvSpPr>
          <p:nvPr/>
        </p:nvSpPr>
        <p:spPr bwMode="auto">
          <a:xfrm flipV="1">
            <a:off x="4303713" y="3236913"/>
            <a:ext cx="0" cy="963612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40"/>
          <p:cNvSpPr>
            <a:spLocks noChangeShapeType="1"/>
          </p:cNvSpPr>
          <p:nvPr/>
        </p:nvSpPr>
        <p:spPr bwMode="auto">
          <a:xfrm flipH="1" flipV="1">
            <a:off x="5794375" y="3117850"/>
            <a:ext cx="676275" cy="52705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9" name="Line 41"/>
          <p:cNvSpPr>
            <a:spLocks noChangeShapeType="1"/>
          </p:cNvSpPr>
          <p:nvPr/>
        </p:nvSpPr>
        <p:spPr bwMode="auto">
          <a:xfrm flipH="1" flipV="1">
            <a:off x="5745163" y="2014538"/>
            <a:ext cx="427037" cy="9525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0" name="WordArt 4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48577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 Ferramental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6"/>
          <p:cNvSpPr>
            <a:spLocks noChangeArrowheads="1" noChangeShapeType="1" noTextEdit="1"/>
          </p:cNvSpPr>
          <p:nvPr/>
        </p:nvSpPr>
        <p:spPr bwMode="auto">
          <a:xfrm>
            <a:off x="1428729" y="357166"/>
            <a:ext cx="5715040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Case 1: Torque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6"/>
          <p:cNvSpPr>
            <a:spLocks noChangeArrowheads="1" noChangeShapeType="1" noTextEdit="1"/>
          </p:cNvSpPr>
          <p:nvPr/>
        </p:nvSpPr>
        <p:spPr bwMode="auto">
          <a:xfrm>
            <a:off x="1428728" y="357166"/>
            <a:ext cx="6200775" cy="608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Case 2: Microsoft XNA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WordArt 6"/>
          <p:cNvSpPr>
            <a:spLocks noChangeArrowheads="1" noChangeShapeType="1" noTextEdit="1"/>
          </p:cNvSpPr>
          <p:nvPr/>
        </p:nvSpPr>
        <p:spPr bwMode="auto">
          <a:xfrm>
            <a:off x="611189" y="404812"/>
            <a:ext cx="3603622" cy="7381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XNA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00034" y="2000240"/>
            <a:ext cx="8143932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Framework desenvolvido pela Microsoft para criação de jogos e aplicações gráficas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Possui diversas bibliotecas para acelerar e tornar mais simples o desenvolvimento de jogos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6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3675060" cy="7381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XNA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357158" y="1571612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Voltada para desenvolvedores casuais ou profissionais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Desenvolvedores profissionais podem utilizá-lo para rápida criação de protótipos para jogos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Possibilita desenvolvimento para as plataformas Xbox 360 e Windows (XP e Vista)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Possibilita que sejam desenvolvidos projetos de pesquisa que requeiram um framework gráfico eficiente.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1071538" y="1285860"/>
            <a:ext cx="7786742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28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DirectX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Principal API utilizada para desenvolvimento de jogos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Aplicativos desenvolvidos utilizando C++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Desenvolvimento para plataformas Windows</a:t>
            </a:r>
            <a:endParaRPr kumimoji="0" lang="pt-BR" sz="2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FF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ounded Rectangle 17"/>
          <p:cNvSpPr/>
          <p:nvPr/>
        </p:nvSpPr>
        <p:spPr>
          <a:xfrm rot="16200000">
            <a:off x="-285784" y="2000240"/>
            <a:ext cx="1857388" cy="571504"/>
          </a:xfrm>
          <a:prstGeom prst="round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rgbClr val="99FF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214346" y="2071678"/>
            <a:ext cx="1714512" cy="428628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vert="horz" wrap="square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2800" b="1" i="0" u="none" strike="noStrike" kern="1200" normalizeH="0" baseline="0" noProof="0" dirty="0" err="1" smtClean="0">
                <a:ln w="11430"/>
                <a:solidFill>
                  <a:srgbClr val="99FF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DirectX</a:t>
            </a:r>
            <a:endParaRPr kumimoji="0" lang="pt-BR" sz="2800" b="1" i="0" u="none" strike="noStrike" kern="1200" normalizeH="0" baseline="0" noProof="0" dirty="0" smtClean="0">
              <a:ln w="11430"/>
              <a:solidFill>
                <a:srgbClr val="99FF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1071538" y="3571876"/>
            <a:ext cx="7786742" cy="2286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28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Managed</a:t>
            </a:r>
            <a:r>
              <a:rPr kumimoji="0" lang="pt-BR" sz="2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t-BR" sz="28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DirectX</a:t>
            </a:r>
            <a:endParaRPr kumimoji="0" lang="pt-BR" sz="28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FF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API construída sobre o </a:t>
            </a:r>
            <a:r>
              <a:rPr kumimoji="0" lang="pt-BR" sz="24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DirectX</a:t>
            </a:r>
            <a:endParaRPr kumimoji="0" lang="pt-BR" sz="2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FF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Aplicativos desenvolvidos com linguagens que utilizam código gerenciado .NET (C++ CLR, C#, </a:t>
            </a:r>
            <a:r>
              <a:rPr kumimoji="0" lang="pt-BR" sz="24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Visua</a:t>
            </a:r>
            <a:r>
              <a:rPr kumimoji="0" lang="pt-BR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l </a:t>
            </a:r>
            <a:r>
              <a:rPr kumimoji="0" lang="pt-BR" sz="2400" b="0" i="0" u="none" strike="noStrike" kern="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Basic</a:t>
            </a:r>
            <a:r>
              <a:rPr kumimoji="0" lang="pt-BR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, </a:t>
            </a:r>
            <a:r>
              <a:rPr kumimoji="0" lang="pt-BR" sz="2400" b="0" i="0" u="none" strike="noStrike" kern="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etc</a:t>
            </a:r>
            <a:r>
              <a:rPr kumimoji="0" lang="pt-BR" sz="2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Desenvolvimento para plataformas Windows</a:t>
            </a:r>
          </a:p>
        </p:txBody>
      </p:sp>
      <p:sp>
        <p:nvSpPr>
          <p:cNvPr id="21" name="Rounded Rectangle 26"/>
          <p:cNvSpPr/>
          <p:nvPr/>
        </p:nvSpPr>
        <p:spPr>
          <a:xfrm rot="16200000">
            <a:off x="-285784" y="4429132"/>
            <a:ext cx="1857388" cy="571504"/>
          </a:xfrm>
          <a:prstGeom prst="round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rgbClr val="99FF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7"/>
          <p:cNvSpPr txBox="1"/>
          <p:nvPr/>
        </p:nvSpPr>
        <p:spPr>
          <a:xfrm rot="16200000">
            <a:off x="-214346" y="4500570"/>
            <a:ext cx="1714512" cy="428628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vert="horz" wrap="square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2800" b="1" i="0" u="none" strike="noStrike" kern="1200" normalizeH="0" baseline="0" noProof="0" dirty="0" smtClean="0">
                <a:ln w="11430"/>
                <a:solidFill>
                  <a:srgbClr val="99FF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MDX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071538" y="1285860"/>
            <a:ext cx="7786742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28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XNA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API construída utilizando como base no MDX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Aplicativos desenvolvidos utilizando C#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Desenvolvimento para plataformas Windows e</a:t>
            </a:r>
            <a:br>
              <a:rPr kumimoji="0" lang="en-US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Xbox 360</a:t>
            </a:r>
            <a:endParaRPr kumimoji="0" lang="pt-BR" sz="2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17"/>
          <p:cNvSpPr/>
          <p:nvPr/>
        </p:nvSpPr>
        <p:spPr>
          <a:xfrm rot="16200000">
            <a:off x="-285784" y="2000240"/>
            <a:ext cx="1857388" cy="571504"/>
          </a:xfrm>
          <a:prstGeom prst="round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8"/>
          <p:cNvSpPr txBox="1"/>
          <p:nvPr/>
        </p:nvSpPr>
        <p:spPr>
          <a:xfrm rot="16200000">
            <a:off x="-214346" y="2071678"/>
            <a:ext cx="1714512" cy="428628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vert="horz" wrap="square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2800" b="1" i="0" u="none" strike="noStrike" kern="120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XNA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42844" y="3786190"/>
            <a:ext cx="8715436" cy="2286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28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Managed</a:t>
            </a:r>
            <a:r>
              <a:rPr kumimoji="0" lang="pt-BR" sz="2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t-BR" sz="28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DirectX</a:t>
            </a:r>
            <a:endParaRPr kumimoji="0" lang="pt-BR" sz="28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Substituído pelo XNA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Projeto da versão 2.0 não está mais ativo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5" name="Group 35"/>
          <p:cNvGrpSpPr>
            <a:grpSpLocks/>
          </p:cNvGrpSpPr>
          <p:nvPr/>
        </p:nvGrpSpPr>
        <p:grpSpPr bwMode="auto">
          <a:xfrm>
            <a:off x="328618" y="2828925"/>
            <a:ext cx="5029200" cy="1028700"/>
            <a:chOff x="717550" y="2847975"/>
            <a:chExt cx="5029200" cy="1028700"/>
          </a:xfrm>
        </p:grpSpPr>
        <p:pic>
          <p:nvPicPr>
            <p:cNvPr id="46" name="Rectangle 617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7550" y="2847975"/>
              <a:ext cx="5029200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TextBox 6"/>
            <p:cNvSpPr txBox="1">
              <a:spLocks noChangeArrowheads="1"/>
            </p:cNvSpPr>
            <p:nvPr/>
          </p:nvSpPr>
          <p:spPr bwMode="auto">
            <a:xfrm>
              <a:off x="2338388" y="3178175"/>
              <a:ext cx="2894012" cy="34163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indent="-228600" algn="ctr">
                <a:lnSpc>
                  <a:spcPct val="90000"/>
                </a:lnSpc>
                <a:spcBef>
                  <a:spcPct val="0"/>
                </a:spcBef>
                <a:buClr>
                  <a:schemeClr val="tx2"/>
                </a:buClr>
                <a:buFont typeface="Wingdings 2" pitchFamily="18" charset="2"/>
                <a:buNone/>
                <a:defRPr/>
              </a:pPr>
              <a:r>
                <a:rPr lang="en-US" dirty="0">
                  <a:ln w="11430"/>
                  <a:solidFill>
                    <a:srgbClr val="F8C74E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  <a:ea typeface="+mj-ea"/>
                  <a:cs typeface="Times New Roman" pitchFamily="18" charset="0"/>
                </a:rPr>
                <a:t>XNA Framework</a:t>
              </a:r>
            </a:p>
          </p:txBody>
        </p:sp>
        <p:pic>
          <p:nvPicPr>
            <p:cNvPr id="48" name="Picture 34" descr="XNA_Logo_FINAL_trans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09675" y="3046384"/>
              <a:ext cx="1349238" cy="631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" name="Group 21"/>
          <p:cNvGrpSpPr>
            <a:grpSpLocks/>
          </p:cNvGrpSpPr>
          <p:nvPr/>
        </p:nvGrpSpPr>
        <p:grpSpPr bwMode="auto">
          <a:xfrm>
            <a:off x="328618" y="4832350"/>
            <a:ext cx="2514600" cy="1096963"/>
            <a:chOff x="1739153" y="4980267"/>
            <a:chExt cx="2514600" cy="1097280"/>
          </a:xfrm>
        </p:grpSpPr>
        <p:pic>
          <p:nvPicPr>
            <p:cNvPr id="50" name="Rectangle 6168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39153" y="4980267"/>
              <a:ext cx="2514600" cy="1097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Rectangle 616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27046" y="5144904"/>
              <a:ext cx="1001754" cy="722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Rectangle 617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882349" y="5249671"/>
              <a:ext cx="894846" cy="617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3" name="Group 25"/>
          <p:cNvGrpSpPr>
            <a:grpSpLocks/>
          </p:cNvGrpSpPr>
          <p:nvPr/>
        </p:nvGrpSpPr>
        <p:grpSpPr bwMode="auto">
          <a:xfrm>
            <a:off x="328618" y="3949700"/>
            <a:ext cx="2514600" cy="822325"/>
            <a:chOff x="1739153" y="4096869"/>
            <a:chExt cx="2514600" cy="822960"/>
          </a:xfrm>
        </p:grpSpPr>
        <p:pic>
          <p:nvPicPr>
            <p:cNvPr id="54" name="Rectangle 616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739153" y="4096869"/>
              <a:ext cx="2514600" cy="822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Rectangle 616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221033" y="4243996"/>
              <a:ext cx="1301002" cy="530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6" name="Group 34"/>
          <p:cNvGrpSpPr/>
          <p:nvPr/>
        </p:nvGrpSpPr>
        <p:grpSpPr>
          <a:xfrm>
            <a:off x="2820993" y="3952875"/>
            <a:ext cx="2514600" cy="1976438"/>
            <a:chOff x="3209925" y="3952875"/>
            <a:chExt cx="2514600" cy="1976438"/>
          </a:xfrm>
        </p:grpSpPr>
        <p:grpSp>
          <p:nvGrpSpPr>
            <p:cNvPr id="57" name="Group 23"/>
            <p:cNvGrpSpPr>
              <a:grpSpLocks/>
            </p:cNvGrpSpPr>
            <p:nvPr/>
          </p:nvGrpSpPr>
          <p:grpSpPr bwMode="auto">
            <a:xfrm>
              <a:off x="3209925" y="4832350"/>
              <a:ext cx="2514600" cy="1096963"/>
              <a:chOff x="4271683" y="4980267"/>
              <a:chExt cx="2514600" cy="1097280"/>
            </a:xfrm>
          </p:grpSpPr>
          <p:pic>
            <p:nvPicPr>
              <p:cNvPr id="61" name="Rectangle 617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71683" y="4980267"/>
                <a:ext cx="2514600" cy="1097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Rectangle 617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5376164" y="5152384"/>
                <a:ext cx="1174955" cy="716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Rectangle 617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553544" y="5151559"/>
                <a:ext cx="676953" cy="7178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8" name="Group 28"/>
            <p:cNvGrpSpPr>
              <a:grpSpLocks/>
            </p:cNvGrpSpPr>
            <p:nvPr/>
          </p:nvGrpSpPr>
          <p:grpSpPr bwMode="auto">
            <a:xfrm>
              <a:off x="3209925" y="3952875"/>
              <a:ext cx="2514600" cy="823913"/>
              <a:chOff x="4271683" y="4096869"/>
              <a:chExt cx="2514600" cy="822960"/>
            </a:xfrm>
          </p:grpSpPr>
          <p:pic>
            <p:nvPicPr>
              <p:cNvPr id="59" name="Rectangle 616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271683" y="4096869"/>
                <a:ext cx="2514600" cy="822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Rectangle 616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60357" y="4181123"/>
                <a:ext cx="1102566" cy="656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4" name="Group 34"/>
          <p:cNvGrpSpPr>
            <a:grpSpLocks/>
          </p:cNvGrpSpPr>
          <p:nvPr/>
        </p:nvGrpSpPr>
        <p:grpSpPr bwMode="auto">
          <a:xfrm>
            <a:off x="347668" y="2774952"/>
            <a:ext cx="2514600" cy="1098550"/>
            <a:chOff x="977527" y="5999072"/>
            <a:chExt cx="2514600" cy="1097280"/>
          </a:xfrm>
        </p:grpSpPr>
        <p:pic>
          <p:nvPicPr>
            <p:cNvPr id="65" name="Rectangle 615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7527" y="5999072"/>
              <a:ext cx="2514600" cy="1097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" name="TextBox 24"/>
            <p:cNvSpPr txBox="1">
              <a:spLocks noChangeArrowheads="1"/>
            </p:cNvSpPr>
            <p:nvPr/>
          </p:nvSpPr>
          <p:spPr bwMode="auto">
            <a:xfrm>
              <a:off x="1098151" y="6224231"/>
              <a:ext cx="2155825" cy="64558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dirty="0">
                  <a:ln w="11430"/>
                  <a:solidFill>
                    <a:srgbClr val="F8C74E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 Black" pitchFamily="34" charset="0"/>
                  <a:ea typeface="+mj-ea"/>
                  <a:cs typeface="Times New Roman" pitchFamily="18" charset="0"/>
                </a:rPr>
                <a:t>Managed DirectX</a:t>
              </a:r>
            </a:p>
          </p:txBody>
        </p:sp>
      </p:grpSp>
      <p:grpSp>
        <p:nvGrpSpPr>
          <p:cNvPr id="67" name="Group 39"/>
          <p:cNvGrpSpPr>
            <a:grpSpLocks/>
          </p:cNvGrpSpPr>
          <p:nvPr/>
        </p:nvGrpSpPr>
        <p:grpSpPr bwMode="auto">
          <a:xfrm>
            <a:off x="328618" y="1622425"/>
            <a:ext cx="2514600" cy="1096963"/>
            <a:chOff x="717550" y="1622425"/>
            <a:chExt cx="2514600" cy="1096963"/>
          </a:xfrm>
        </p:grpSpPr>
        <p:pic>
          <p:nvPicPr>
            <p:cNvPr id="68" name="Rectangle 6156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17550" y="1622425"/>
              <a:ext cx="2514600" cy="1096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5" descr="C:\Program Files\Microsoft Resource DVD Artwork\DVD_ART\BoxShots_Logos\Visual C# 2005 Express Edition\Visual C# Sharp 2005 Express Edition logo reverse h.pn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928689" y="1926221"/>
              <a:ext cx="2059440" cy="555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0" name="Text Placeholder 3"/>
          <p:cNvSpPr txBox="1">
            <a:spLocks/>
          </p:cNvSpPr>
          <p:nvPr/>
        </p:nvSpPr>
        <p:spPr>
          <a:xfrm>
            <a:off x="5429256" y="3857628"/>
            <a:ext cx="3357586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Antigamente</a:t>
            </a:r>
            <a:endParaRPr kumimoji="0" lang="pt-BR" sz="1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5429256" y="4429132"/>
            <a:ext cx="3857652" cy="1571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76238" marR="0" lvl="0" indent="-354013" defTabSz="9144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15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Linguagem</a:t>
            </a:r>
            <a:r>
              <a:rPr kumimoji="0" lang="en-US" sz="2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gerenciada</a:t>
            </a:r>
            <a:endParaRPr kumimoji="0" lang="en-US" sz="2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76238" marR="0" lvl="0" indent="-354013" defTabSz="9144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15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MDX 1.1</a:t>
            </a:r>
          </a:p>
          <a:p>
            <a:pPr marL="376238" marR="0" lvl="0" indent="-354013" defTabSz="9144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15"/>
              </a:buBlip>
              <a:tabLst/>
              <a:defRPr/>
            </a:pPr>
            <a:r>
              <a:rPr kumimoji="0" lang="pt-BR" sz="1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.NET </a:t>
            </a:r>
            <a:r>
              <a:rPr kumimoji="0" lang="pt-BR" sz="18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Framework</a:t>
            </a:r>
            <a:r>
              <a:rPr kumimoji="0" lang="pt-BR" sz="1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2.0</a:t>
            </a:r>
          </a:p>
          <a:p>
            <a:pPr marL="376238" marR="0" lvl="0" indent="-354013" defTabSz="91440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15"/>
              </a:buBlip>
              <a:tabLst/>
              <a:defRPr/>
            </a:pPr>
            <a:r>
              <a:rPr kumimoji="0" lang="pt-BR" sz="18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Windows </a:t>
            </a:r>
            <a:r>
              <a:rPr kumimoji="0" lang="pt-BR" sz="1800" b="0" i="0" u="none" strike="noStrike" kern="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Only</a:t>
            </a:r>
            <a:endParaRPr kumimoji="0" lang="pt-BR" sz="18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2" name="Group 46"/>
          <p:cNvGrpSpPr/>
          <p:nvPr/>
        </p:nvGrpSpPr>
        <p:grpSpPr>
          <a:xfrm>
            <a:off x="328618" y="1142984"/>
            <a:ext cx="8958290" cy="2286016"/>
            <a:chOff x="328618" y="1142984"/>
            <a:chExt cx="8958290" cy="2286016"/>
          </a:xfrm>
        </p:grpSpPr>
        <p:grpSp>
          <p:nvGrpSpPr>
            <p:cNvPr id="73" name="Group 36"/>
            <p:cNvGrpSpPr>
              <a:grpSpLocks/>
            </p:cNvGrpSpPr>
            <p:nvPr/>
          </p:nvGrpSpPr>
          <p:grpSpPr bwMode="auto">
            <a:xfrm>
              <a:off x="328618" y="1142984"/>
              <a:ext cx="5029200" cy="1973264"/>
              <a:chOff x="717550" y="1143228"/>
              <a:chExt cx="5029200" cy="1973664"/>
            </a:xfrm>
          </p:grpSpPr>
          <p:pic>
            <p:nvPicPr>
              <p:cNvPr id="76" name="Rectangle 6165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17550" y="1335088"/>
                <a:ext cx="5029200" cy="14049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7" name="TextBox 30"/>
              <p:cNvSpPr txBox="1">
                <a:spLocks noChangeArrowheads="1"/>
              </p:cNvSpPr>
              <p:nvPr/>
            </p:nvSpPr>
            <p:spPr bwMode="auto">
              <a:xfrm>
                <a:off x="1908175" y="1692630"/>
                <a:ext cx="3570288" cy="34170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-228600" algn="ctr" defTabSz="9144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>
                    <a:srgbClr val="1F497D"/>
                  </a:buClr>
                  <a:buSzTx/>
                  <a:buFont typeface="Wingdings 2" pitchFamily="18" charset="2"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 w="11430"/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uLnTx/>
                    <a:uFillTx/>
                    <a:latin typeface="Arial Black" pitchFamily="34" charset="0"/>
                    <a:ea typeface="+mj-ea"/>
                    <a:cs typeface="Times New Roman" pitchFamily="18" charset="0"/>
                  </a:rPr>
                  <a:t>XNA Game Studio Express</a:t>
                </a:r>
              </a:p>
            </p:txBody>
          </p:sp>
          <p:pic>
            <p:nvPicPr>
              <p:cNvPr id="78" name="Picture 2" descr="D:\davemi\_XBox\xna logos\new\XNA_Box_transBack.pn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785786" y="1143228"/>
                <a:ext cx="1362033" cy="1973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5429256" y="1285860"/>
              <a:ext cx="3357586" cy="71438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47675" marR="0" lvl="0" indent="-447675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1F497D"/>
                </a:buClr>
                <a:buSzTx/>
                <a:buFont typeface="Wingdings 2" pitchFamily="18" charset="2"/>
                <a:buNone/>
                <a:tabLst/>
                <a:defRPr/>
              </a:pPr>
              <a:r>
                <a:rPr kumimoji="0" lang="pt-BR" sz="32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Atualmente</a:t>
              </a:r>
              <a:endParaRPr kumimoji="0" lang="pt-BR" sz="1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Text Placeholder 3"/>
            <p:cNvSpPr txBox="1">
              <a:spLocks/>
            </p:cNvSpPr>
            <p:nvPr/>
          </p:nvSpPr>
          <p:spPr>
            <a:xfrm>
              <a:off x="5429256" y="1857364"/>
              <a:ext cx="3857652" cy="15716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76238" marR="0" lvl="0" indent="-354013" defTabSz="91440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1F497D"/>
                </a:buClr>
                <a:buSzPct val="75000"/>
                <a:buFont typeface="Wingdings 2" pitchFamily="18" charset="2"/>
                <a:buBlip>
                  <a:blip r:embed="rId15"/>
                </a:buBlip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Liguagem</a:t>
              </a:r>
              <a:r>
                <a:rPr kumimoji="0" lang="en-US" sz="24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C#</a:t>
              </a:r>
            </a:p>
            <a:p>
              <a:pPr marL="376238" marR="0" lvl="0" indent="-354013" defTabSz="91440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1F497D"/>
                </a:buClr>
                <a:buSzPct val="75000"/>
                <a:buFont typeface="Wingdings 2" pitchFamily="18" charset="2"/>
                <a:buBlip>
                  <a:blip r:embed="rId15"/>
                </a:buBlip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XNA</a:t>
              </a:r>
            </a:p>
            <a:p>
              <a:pPr marL="376238" marR="0" lvl="0" indent="-354013" defTabSz="91440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1F497D"/>
                </a:buClr>
                <a:buSzPct val="75000"/>
                <a:buFont typeface="Wingdings 2" pitchFamily="18" charset="2"/>
                <a:buBlip>
                  <a:blip r:embed="rId15"/>
                </a:buBlip>
                <a:tabLst/>
                <a:defRPr/>
              </a:pPr>
              <a:r>
                <a:rPr kumimoji="0" lang="pt-BR" sz="18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.NET </a:t>
              </a:r>
              <a:r>
                <a:rPr kumimoji="0" lang="pt-BR" sz="1800" b="0" i="0" u="none" strike="noStrike" kern="1200" cap="none" spc="0" normalizeH="0" baseline="0" noProof="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Framework</a:t>
              </a:r>
              <a:r>
                <a:rPr kumimoji="0" lang="pt-BR" sz="18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2.0</a:t>
              </a:r>
            </a:p>
            <a:p>
              <a:pPr marL="376238" marR="0" lvl="0" indent="-354013" defTabSz="91440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1F497D"/>
                </a:buClr>
                <a:buSzPct val="75000"/>
                <a:buFont typeface="Wingdings 2" pitchFamily="18" charset="2"/>
                <a:buBlip>
                  <a:blip r:embed="rId15"/>
                </a:buBlip>
                <a:tabLst/>
                <a:defRPr/>
              </a:pPr>
              <a:r>
                <a:rPr kumimoji="0" lang="pt-BR" sz="1800" b="0" i="0" u="none" strike="noStrike" kern="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rPr>
                <a:t>Windows &amp; </a:t>
              </a:r>
              <a:r>
                <a:rPr kumimoji="0" lang="pt-BR" sz="1800" b="0" i="0" u="none" strike="noStrike" kern="0" cap="none" spc="0" normalizeH="0" baseline="0" noProof="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rPr>
                <a:t>Xbox</a:t>
              </a:r>
              <a:r>
                <a:rPr kumimoji="0" lang="pt-BR" sz="1800" b="0" i="0" u="none" strike="noStrike" kern="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rPr>
                <a:t> 360</a:t>
              </a:r>
              <a:endParaRPr kumimoji="0" lang="pt-BR" sz="18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6551612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Para quê fazer um game?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500063" y="1422400"/>
            <a:ext cx="81661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-"/>
            </a:pPr>
            <a:r>
              <a:rPr lang="pt-BR" sz="2400">
                <a:solidFill>
                  <a:srgbClr val="99FF33"/>
                </a:solidFill>
              </a:rPr>
              <a:t> Só por prazer... </a:t>
            </a:r>
          </a:p>
          <a:p>
            <a:pPr eaLnBrk="0" hangingPunct="0">
              <a:buFontTx/>
              <a:buChar char="-"/>
            </a:pPr>
            <a:endParaRPr lang="pt-BR" sz="2400">
              <a:solidFill>
                <a:srgbClr val="99FF33"/>
              </a:solidFill>
            </a:endParaRPr>
          </a:p>
          <a:p>
            <a:pPr eaLnBrk="0" hangingPunct="0">
              <a:buFontTx/>
              <a:buChar char="-"/>
            </a:pPr>
            <a:r>
              <a:rPr lang="pt-BR" sz="2400">
                <a:solidFill>
                  <a:srgbClr val="99FF33"/>
                </a:solidFill>
              </a:rPr>
              <a:t> Usar ferramentas novas e estudar novas tecnologias</a:t>
            </a:r>
          </a:p>
          <a:p>
            <a:pPr eaLnBrk="0" hangingPunct="0">
              <a:buFontTx/>
              <a:buChar char="-"/>
            </a:pPr>
            <a:endParaRPr lang="pt-BR" sz="2400">
              <a:solidFill>
                <a:srgbClr val="99FF33"/>
              </a:solidFill>
            </a:endParaRPr>
          </a:p>
          <a:p>
            <a:pPr eaLnBrk="0" hangingPunct="0">
              <a:buFontTx/>
              <a:buChar char="-"/>
            </a:pPr>
            <a:r>
              <a:rPr lang="pt-BR" sz="2400">
                <a:solidFill>
                  <a:srgbClr val="99FF33"/>
                </a:solidFill>
              </a:rPr>
              <a:t> Usar tecnologias de games para outros fins (simulação, educação, visualização científica, etc...)</a:t>
            </a:r>
          </a:p>
          <a:p>
            <a:pPr eaLnBrk="0" hangingPunct="0">
              <a:buFontTx/>
              <a:buChar char="-"/>
            </a:pPr>
            <a:endParaRPr lang="pt-BR" sz="2400">
              <a:solidFill>
                <a:srgbClr val="99FF33"/>
              </a:solidFill>
            </a:endParaRPr>
          </a:p>
          <a:p>
            <a:pPr eaLnBrk="0" hangingPunct="0">
              <a:buFontTx/>
              <a:buChar char="-"/>
            </a:pPr>
            <a:r>
              <a:rPr lang="pt-BR" sz="2400">
                <a:solidFill>
                  <a:srgbClr val="99FF33"/>
                </a:solidFill>
              </a:rPr>
              <a:t> Entrar na indústria de games</a:t>
            </a:r>
            <a:endParaRPr lang="en-US" sz="2400">
              <a:solidFill>
                <a:srgbClr val="99FF33"/>
              </a:solidFill>
            </a:endParaRPr>
          </a:p>
          <a:p>
            <a:pPr eaLnBrk="0" hangingPunct="0">
              <a:buFontTx/>
              <a:buChar char="-"/>
            </a:pPr>
            <a:endParaRPr lang="en-US" sz="2400">
              <a:solidFill>
                <a:srgbClr val="99FF33"/>
              </a:solidFill>
            </a:endParaRPr>
          </a:p>
          <a:p>
            <a:pPr eaLnBrk="0" hangingPunct="0">
              <a:buFontTx/>
              <a:buChar char="-"/>
            </a:pPr>
            <a:endParaRPr lang="pt-BR" sz="2400">
              <a:solidFill>
                <a:srgbClr val="99FF33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500034" y="100010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Quais os requisitos para utilizar o XNA ?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Software: .NET 2.0 + VS Express + GSE + DirectX 9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Hardware: Suporte ao DirectX 9.0c e Shader Model 1.1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357562"/>
            <a:ext cx="1857388" cy="100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500570"/>
            <a:ext cx="2438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 descr="Untitled-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8176" y="3322635"/>
            <a:ext cx="2728600" cy="2149806"/>
          </a:xfrm>
          <a:prstGeom prst="rect">
            <a:avLst/>
          </a:prstGeom>
        </p:spPr>
      </p:pic>
      <p:sp>
        <p:nvSpPr>
          <p:cNvPr id="19" name="WordArt 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61499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XNA Game Studio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61499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do XNA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3" name="Group 87"/>
          <p:cNvGrpSpPr/>
          <p:nvPr/>
        </p:nvGrpSpPr>
        <p:grpSpPr>
          <a:xfrm>
            <a:off x="928662" y="2112948"/>
            <a:ext cx="7554911" cy="958853"/>
            <a:chOff x="688975" y="2282825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Rounded Rectangle 5"/>
            <p:cNvSpPr>
              <a:spLocks noChangeArrowheads="1"/>
            </p:cNvSpPr>
            <p:nvPr/>
          </p:nvSpPr>
          <p:spPr bwMode="auto">
            <a:xfrm>
              <a:off x="688975" y="2282825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Extended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Framework</a:t>
              </a:r>
            </a:p>
          </p:txBody>
        </p:sp>
        <p:grpSp>
          <p:nvGrpSpPr>
            <p:cNvPr id="15" name="Group 83"/>
            <p:cNvGrpSpPr/>
            <p:nvPr/>
          </p:nvGrpSpPr>
          <p:grpSpPr>
            <a:xfrm>
              <a:off x="2181227" y="2495549"/>
              <a:ext cx="6172198" cy="733425"/>
              <a:chOff x="2181227" y="2495549"/>
              <a:chExt cx="6172198" cy="733425"/>
            </a:xfrm>
          </p:grpSpPr>
          <p:sp>
            <p:nvSpPr>
              <p:cNvPr id="16" name="Rounded Rectangle 7"/>
              <p:cNvSpPr/>
              <p:nvPr/>
            </p:nvSpPr>
            <p:spPr bwMode="auto">
              <a:xfrm>
                <a:off x="2181227" y="2495549"/>
                <a:ext cx="2971800" cy="733425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  <a:alpha val="2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cs typeface="+mn-cs"/>
                  </a:rPr>
                  <a:t>Application Model</a:t>
                </a:r>
              </a:p>
            </p:txBody>
          </p:sp>
          <p:sp>
            <p:nvSpPr>
              <p:cNvPr id="17" name="Rounded Rectangle 8"/>
              <p:cNvSpPr/>
              <p:nvPr/>
            </p:nvSpPr>
            <p:spPr bwMode="auto">
              <a:xfrm>
                <a:off x="5381625" y="2495549"/>
                <a:ext cx="2971800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cs typeface="+mn-cs"/>
                  </a:rPr>
                  <a:t>Content Pipeline</a:t>
                </a:r>
              </a:p>
            </p:txBody>
          </p:sp>
        </p:grpSp>
      </p:grpSp>
      <p:grpSp>
        <p:nvGrpSpPr>
          <p:cNvPr id="18" name="Group 86"/>
          <p:cNvGrpSpPr/>
          <p:nvPr/>
        </p:nvGrpSpPr>
        <p:grpSpPr>
          <a:xfrm>
            <a:off x="928662" y="3298815"/>
            <a:ext cx="7554911" cy="958853"/>
            <a:chOff x="688975" y="3582988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9" name="Rounded Rectangle 10"/>
            <p:cNvSpPr>
              <a:spLocks noChangeArrowheads="1"/>
            </p:cNvSpPr>
            <p:nvPr/>
          </p:nvSpPr>
          <p:spPr bwMode="auto">
            <a:xfrm>
              <a:off x="688975" y="3582988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Core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Framework</a:t>
              </a:r>
            </a:p>
          </p:txBody>
        </p:sp>
        <p:grpSp>
          <p:nvGrpSpPr>
            <p:cNvPr id="20" name="Group 82"/>
            <p:cNvGrpSpPr/>
            <p:nvPr/>
          </p:nvGrpSpPr>
          <p:grpSpPr>
            <a:xfrm>
              <a:off x="2181227" y="3781424"/>
              <a:ext cx="6172198" cy="731520"/>
              <a:chOff x="2181227" y="3781424"/>
              <a:chExt cx="6172198" cy="731520"/>
            </a:xfrm>
          </p:grpSpPr>
          <p:sp>
            <p:nvSpPr>
              <p:cNvPr id="21" name="Rounded Rectangle 12"/>
              <p:cNvSpPr/>
              <p:nvPr/>
            </p:nvSpPr>
            <p:spPr bwMode="auto">
              <a:xfrm>
                <a:off x="2181227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Graphics</a:t>
                </a:r>
              </a:p>
            </p:txBody>
          </p:sp>
          <p:sp>
            <p:nvSpPr>
              <p:cNvPr id="22" name="Rounded Rectangle 13"/>
              <p:cNvSpPr/>
              <p:nvPr/>
            </p:nvSpPr>
            <p:spPr bwMode="auto">
              <a:xfrm>
                <a:off x="3436146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Audio</a:t>
                </a:r>
              </a:p>
            </p:txBody>
          </p:sp>
          <p:sp>
            <p:nvSpPr>
              <p:cNvPr id="23" name="Rounded Rectangle 14"/>
              <p:cNvSpPr/>
              <p:nvPr/>
            </p:nvSpPr>
            <p:spPr bwMode="auto">
              <a:xfrm>
                <a:off x="4691065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Input</a:t>
                </a:r>
              </a:p>
            </p:txBody>
          </p:sp>
          <p:sp>
            <p:nvSpPr>
              <p:cNvPr id="24" name="Rounded Rectangle 15"/>
              <p:cNvSpPr/>
              <p:nvPr/>
            </p:nvSpPr>
            <p:spPr bwMode="auto">
              <a:xfrm>
                <a:off x="5945984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Math</a:t>
                </a:r>
              </a:p>
            </p:txBody>
          </p:sp>
          <p:sp>
            <p:nvSpPr>
              <p:cNvPr id="25" name="Rounded Rectangle 16"/>
              <p:cNvSpPr/>
              <p:nvPr/>
            </p:nvSpPr>
            <p:spPr bwMode="auto">
              <a:xfrm>
                <a:off x="7200902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Storage</a:t>
                </a:r>
              </a:p>
            </p:txBody>
          </p:sp>
        </p:grpSp>
      </p:grpSp>
      <p:grpSp>
        <p:nvGrpSpPr>
          <p:cNvPr id="26" name="Group 85"/>
          <p:cNvGrpSpPr/>
          <p:nvPr/>
        </p:nvGrpSpPr>
        <p:grpSpPr>
          <a:xfrm>
            <a:off x="928662" y="4484681"/>
            <a:ext cx="7554911" cy="958853"/>
            <a:chOff x="688975" y="4883150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Rounded Rectangle 18"/>
            <p:cNvSpPr>
              <a:spLocks noChangeArrowheads="1"/>
            </p:cNvSpPr>
            <p:nvPr/>
          </p:nvSpPr>
          <p:spPr bwMode="auto">
            <a:xfrm>
              <a:off x="688975" y="4883150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Platform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28" name="Group 81"/>
            <p:cNvGrpSpPr/>
            <p:nvPr/>
          </p:nvGrpSpPr>
          <p:grpSpPr>
            <a:xfrm>
              <a:off x="2181227" y="5095875"/>
              <a:ext cx="6172198" cy="731520"/>
              <a:chOff x="2181227" y="5095875"/>
              <a:chExt cx="6172198" cy="731520"/>
            </a:xfrm>
          </p:grpSpPr>
          <p:sp>
            <p:nvSpPr>
              <p:cNvPr id="29" name="Rounded Rectangle 20"/>
              <p:cNvSpPr/>
              <p:nvPr/>
            </p:nvSpPr>
            <p:spPr bwMode="auto">
              <a:xfrm>
                <a:off x="218122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Direct3D</a:t>
                </a:r>
              </a:p>
            </p:txBody>
          </p:sp>
          <p:sp>
            <p:nvSpPr>
              <p:cNvPr id="30" name="Rounded Rectangle 21"/>
              <p:cNvSpPr/>
              <p:nvPr/>
            </p:nvSpPr>
            <p:spPr bwMode="auto">
              <a:xfrm>
                <a:off x="377507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XACT</a:t>
                </a:r>
              </a:p>
            </p:txBody>
          </p:sp>
          <p:sp>
            <p:nvSpPr>
              <p:cNvPr id="31" name="Rounded Rectangle 22"/>
              <p:cNvSpPr/>
              <p:nvPr/>
            </p:nvSpPr>
            <p:spPr bwMode="auto">
              <a:xfrm>
                <a:off x="536892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XINPUT</a:t>
                </a:r>
              </a:p>
            </p:txBody>
          </p:sp>
          <p:sp>
            <p:nvSpPr>
              <p:cNvPr id="32" name="Rounded Rectangle 23"/>
              <p:cNvSpPr/>
              <p:nvPr/>
            </p:nvSpPr>
            <p:spPr bwMode="auto">
              <a:xfrm>
                <a:off x="6962777" y="5095875"/>
                <a:ext cx="139064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XCONTENT</a:t>
                </a:r>
              </a:p>
            </p:txBody>
          </p:sp>
        </p:grpSp>
      </p:grpSp>
      <p:grpSp>
        <p:nvGrpSpPr>
          <p:cNvPr id="33" name="Group 88"/>
          <p:cNvGrpSpPr/>
          <p:nvPr/>
        </p:nvGrpSpPr>
        <p:grpSpPr>
          <a:xfrm>
            <a:off x="928662" y="928669"/>
            <a:ext cx="7554911" cy="958853"/>
            <a:chOff x="688975" y="984250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4" name="Rounded Rectangle 25"/>
            <p:cNvSpPr>
              <a:spLocks noChangeArrowheads="1"/>
            </p:cNvSpPr>
            <p:nvPr/>
          </p:nvSpPr>
          <p:spPr bwMode="auto">
            <a:xfrm>
              <a:off x="688975" y="984250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Games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35" name="Group 84"/>
            <p:cNvGrpSpPr/>
            <p:nvPr/>
          </p:nvGrpSpPr>
          <p:grpSpPr>
            <a:xfrm>
              <a:off x="2181227" y="1190625"/>
              <a:ext cx="6172198" cy="731520"/>
              <a:chOff x="2181227" y="1190625"/>
              <a:chExt cx="6172198" cy="731520"/>
            </a:xfrm>
          </p:grpSpPr>
          <p:sp>
            <p:nvSpPr>
              <p:cNvPr id="36" name="Rounded Rectangle 27"/>
              <p:cNvSpPr/>
              <p:nvPr/>
            </p:nvSpPr>
            <p:spPr bwMode="auto">
              <a:xfrm>
                <a:off x="2181227" y="119062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Starter Kits</a:t>
                </a:r>
              </a:p>
            </p:txBody>
          </p:sp>
          <p:sp>
            <p:nvSpPr>
              <p:cNvPr id="37" name="Rounded Rectangle 28"/>
              <p:cNvSpPr/>
              <p:nvPr/>
            </p:nvSpPr>
            <p:spPr bwMode="auto">
              <a:xfrm>
                <a:off x="3775330" y="119062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800080">
                      <a:shade val="30000"/>
                      <a:satMod val="115000"/>
                    </a:srgbClr>
                  </a:gs>
                  <a:gs pos="50000">
                    <a:srgbClr val="800080">
                      <a:shade val="67500"/>
                      <a:satMod val="115000"/>
                    </a:srgbClr>
                  </a:gs>
                  <a:gs pos="100000">
                    <a:srgbClr val="80008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Code</a:t>
                </a:r>
              </a:p>
            </p:txBody>
          </p:sp>
          <p:sp>
            <p:nvSpPr>
              <p:cNvPr id="38" name="Rounded Rectangle 29"/>
              <p:cNvSpPr/>
              <p:nvPr/>
            </p:nvSpPr>
            <p:spPr bwMode="auto">
              <a:xfrm>
                <a:off x="5369433" y="119062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800080">
                      <a:shade val="30000"/>
                      <a:satMod val="115000"/>
                    </a:srgbClr>
                  </a:gs>
                  <a:gs pos="50000">
                    <a:srgbClr val="800080">
                      <a:shade val="67500"/>
                      <a:satMod val="115000"/>
                    </a:srgbClr>
                  </a:gs>
                  <a:gs pos="100000">
                    <a:srgbClr val="80008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Content</a:t>
                </a:r>
              </a:p>
            </p:txBody>
          </p:sp>
          <p:sp>
            <p:nvSpPr>
              <p:cNvPr id="39" name="Rounded Rectangle 30"/>
              <p:cNvSpPr/>
              <p:nvPr/>
            </p:nvSpPr>
            <p:spPr bwMode="auto">
              <a:xfrm>
                <a:off x="6963537" y="119062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Components</a:t>
                </a:r>
              </a:p>
            </p:txBody>
          </p:sp>
        </p:grpSp>
      </p:grpSp>
      <p:grpSp>
        <p:nvGrpSpPr>
          <p:cNvPr id="40" name="Group 84"/>
          <p:cNvGrpSpPr>
            <a:grpSpLocks/>
          </p:cNvGrpSpPr>
          <p:nvPr/>
        </p:nvGrpSpPr>
        <p:grpSpPr bwMode="auto">
          <a:xfrm>
            <a:off x="856494" y="5657941"/>
            <a:ext cx="5234717" cy="306300"/>
            <a:chOff x="552450" y="6353175"/>
            <a:chExt cx="5382387" cy="365760"/>
          </a:xfrm>
        </p:grpSpPr>
        <p:sp>
          <p:nvSpPr>
            <p:cNvPr id="41" name="TextBox 32"/>
            <p:cNvSpPr txBox="1">
              <a:spLocks noChangeArrowheads="1"/>
            </p:cNvSpPr>
            <p:nvPr/>
          </p:nvSpPr>
          <p:spPr bwMode="auto">
            <a:xfrm>
              <a:off x="552450" y="6362717"/>
              <a:ext cx="1122191" cy="338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 smtClean="0">
                  <a:solidFill>
                    <a:schemeClr val="bg1"/>
                  </a:solidFill>
                  <a:effectLst>
                    <a:outerShdw dist="25400" dir="4020000" algn="tl" rotWithShape="0">
                      <a:prstClr val="black"/>
                    </a:outerShdw>
                  </a:effectLst>
                  <a:cs typeface="+mn-cs"/>
                </a:rPr>
                <a:t>Legend</a:t>
              </a:r>
              <a:endParaRPr lang="en-US" sz="1600" b="1" dirty="0">
                <a:solidFill>
                  <a:schemeClr val="bg1"/>
                </a:solidFill>
                <a:effectLst>
                  <a:outerShdw dist="25400" dir="4020000" algn="tl" rotWithShape="0">
                    <a:prstClr val="black"/>
                  </a:outerShdw>
                </a:effectLst>
                <a:cs typeface="+mn-cs"/>
              </a:endParaRPr>
            </a:p>
          </p:txBody>
        </p:sp>
        <p:sp>
          <p:nvSpPr>
            <p:cNvPr id="42" name="Rounded Rectangle 33"/>
            <p:cNvSpPr/>
            <p:nvPr/>
          </p:nvSpPr>
          <p:spPr bwMode="auto">
            <a:xfrm>
              <a:off x="159067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XNA Provides</a:t>
              </a:r>
            </a:p>
          </p:txBody>
        </p:sp>
        <p:sp>
          <p:nvSpPr>
            <p:cNvPr id="43" name="Rounded Rectangle 34"/>
            <p:cNvSpPr/>
            <p:nvPr/>
          </p:nvSpPr>
          <p:spPr bwMode="auto">
            <a:xfrm>
              <a:off x="307695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800080">
                    <a:shade val="30000"/>
                    <a:satMod val="115000"/>
                  </a:srgbClr>
                </a:gs>
                <a:gs pos="50000">
                  <a:srgbClr val="800080">
                    <a:shade val="67500"/>
                    <a:satMod val="115000"/>
                  </a:srgbClr>
                </a:gs>
                <a:gs pos="100000">
                  <a:srgbClr val="80008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You Provide</a:t>
              </a:r>
            </a:p>
          </p:txBody>
        </p:sp>
        <p:sp>
          <p:nvSpPr>
            <p:cNvPr id="44" name="Rounded Rectangle 35"/>
            <p:cNvSpPr/>
            <p:nvPr/>
          </p:nvSpPr>
          <p:spPr bwMode="auto">
            <a:xfrm>
              <a:off x="456323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Community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61499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Starter kits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Kits para iniciar o desenvolvimento de jogos de diferentes gêneros e outras aplicações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Spacewar Evolded, Marblets, XNA Racing, XNA</a:t>
            </a:r>
            <a:b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Shooter, e outros ainda por vir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Template para iniciar uma aplicação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Mostram os principais conceitos no desenvolvimento de diferentes jogos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Podem ser facilmente estendidos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61499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Starter Kits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37719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2074" y="3500438"/>
            <a:ext cx="37719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7" y="3500438"/>
            <a:ext cx="377192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endParaRPr kumimoji="0" lang="pt-BR" sz="30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endParaRPr kumimoji="0" lang="pt-BR" sz="30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XNA Racing Starter Kit</a:t>
            </a:r>
            <a:endParaRPr kumimoji="0" lang="pt-BR" sz="4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357188" y="357188"/>
            <a:ext cx="6500828" cy="50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Starter Kits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6438506" y="3857628"/>
            <a:ext cx="2276897" cy="196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 Placeholder 3"/>
          <p:cNvSpPr txBox="1">
            <a:spLocks/>
          </p:cNvSpPr>
          <p:nvPr/>
        </p:nvSpPr>
        <p:spPr>
          <a:xfrm>
            <a:off x="500034" y="1048671"/>
            <a:ext cx="6853795" cy="3895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Spacewar Evolved</a:t>
            </a: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Acompanha o framework do XNA</a:t>
            </a: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Spacewar ReEvolved</a:t>
            </a: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Mod desenvolvidos para o concurso Microft XNA Challenge Brasil 2007 + Deformações em tempo real</a:t>
            </a:r>
          </a:p>
          <a:p>
            <a:pPr marL="447675" marR="0" lvl="0" indent="-447675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endParaRPr kumimoji="0" lang="pt-BR" sz="2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2078560" cy="196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3857628"/>
            <a:ext cx="4509049" cy="1965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1433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Components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Bibliotecas e componentes criados pela comunidade para auxiliar o desenvolvimento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Algumas iniciativas interessantes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Managed Library for Nintendo's Wiimote - Code4Fun</a:t>
            </a:r>
            <a:endParaRPr kumimoji="0" lang="pt-BR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Biblioteca para suporte a modelos animados no formato Collada (Benjamin Nitschke)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XNA Animation Component Library – Biblioteca com suporte a vários modelos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InGame AVI Video Player - CodeCube </a:t>
            </a:r>
            <a:endParaRPr kumimoji="0" lang="pt-BR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 4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tângulo 4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tângulo 4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tângulo 4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tângulo 4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Retângulo 4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Retângulo 4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Retângulo 4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Retângulo 5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827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643438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Application Model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Faz o serviço chato e trabalhoso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Criação e gerenciamento de janelas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Inicialização do DirectX (3D, Audio, Input, etc)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Gerencia o loop (ciclo) principal de execução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sng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Tudo aquilo que você perdia horas fazendo!!!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Ao criar sua aplicação já está tudo configurado e pronto para ser usado!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Sua primeira linha de código já será parte do seu jogo!</a:t>
            </a:r>
            <a:endParaRPr kumimoji="0" lang="pt-BR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851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Application Model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Possui recursos avançados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Atualização da cena com passos fixos ou variados de tempo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Pode ser facilmente extendido</a:t>
            </a:r>
            <a:endParaRPr kumimoji="0" lang="pt-BR" sz="3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76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Pipeline de processamento de conteúdo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Importa, processa e exporta os </a:t>
            </a:r>
            <a:r>
              <a:rPr kumimoji="0" lang="pt-BR" sz="2600" b="0" i="1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assets </a:t>
            </a: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num formato otimizado para uso pelo XNA</a:t>
            </a:r>
            <a:endParaRPr kumimoji="0" lang="pt-BR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76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3" name="Picture 4" descr="content_pipeline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071546"/>
            <a:ext cx="7786742" cy="4634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484313" y="209550"/>
            <a:ext cx="6751637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3600">
              <a:solidFill>
                <a:srgbClr val="99FF33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642938" y="1857375"/>
            <a:ext cx="7772400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>
                <a:solidFill>
                  <a:srgbClr val="99FF33"/>
                </a:solidFill>
              </a:rPr>
              <a:t>Encapsulamento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Integração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Independência de Plataforma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Otimização em Hardware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Gerenciamento de Projeto</a:t>
            </a:r>
            <a:endParaRPr lang="en-US">
              <a:solidFill>
                <a:srgbClr val="99FF33"/>
              </a:solidFill>
            </a:endParaRPr>
          </a:p>
        </p:txBody>
      </p:sp>
      <p:sp>
        <p:nvSpPr>
          <p:cNvPr id="9222" name="WordArt 4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6551612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Requisitos de Um Engine 3D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76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00034" y="1013642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Importers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Geralmente fornecidos pelos fabricantes de ferramentas de criação de conteúdo digital (Autodesk, XSI, etc)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Novos importadores podem ser criados para suportar outros formatos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00504"/>
            <a:ext cx="2106096" cy="194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528" y="4000505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58" y="3986971"/>
            <a:ext cx="2643174" cy="193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702" y="4000505"/>
            <a:ext cx="194822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901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7903" name="Line 4"/>
          <p:cNvSpPr>
            <a:spLocks noChangeShapeType="1"/>
          </p:cNvSpPr>
          <p:nvPr/>
        </p:nvSpPr>
        <p:spPr bwMode="auto">
          <a:xfrm>
            <a:off x="990600" y="28479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4" name="Line 5"/>
          <p:cNvSpPr>
            <a:spLocks noChangeShapeType="1"/>
          </p:cNvSpPr>
          <p:nvPr/>
        </p:nvSpPr>
        <p:spPr bwMode="auto">
          <a:xfrm flipV="1">
            <a:off x="22098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5" name="Line 6"/>
          <p:cNvSpPr>
            <a:spLocks noChangeShapeType="1"/>
          </p:cNvSpPr>
          <p:nvPr/>
        </p:nvSpPr>
        <p:spPr bwMode="auto">
          <a:xfrm flipV="1">
            <a:off x="26670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6" name="Line 7"/>
          <p:cNvSpPr>
            <a:spLocks noChangeShapeType="1"/>
          </p:cNvSpPr>
          <p:nvPr/>
        </p:nvSpPr>
        <p:spPr bwMode="auto">
          <a:xfrm>
            <a:off x="2667000" y="21621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7" name="Line 8"/>
          <p:cNvSpPr>
            <a:spLocks noChangeShapeType="1"/>
          </p:cNvSpPr>
          <p:nvPr/>
        </p:nvSpPr>
        <p:spPr bwMode="auto">
          <a:xfrm>
            <a:off x="990600" y="3381375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8" name="Line 9"/>
          <p:cNvSpPr>
            <a:spLocks noChangeShapeType="1"/>
          </p:cNvSpPr>
          <p:nvPr/>
        </p:nvSpPr>
        <p:spPr bwMode="auto">
          <a:xfrm>
            <a:off x="2514600" y="3381375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9" name="Line 10"/>
          <p:cNvSpPr>
            <a:spLocks noChangeShapeType="1"/>
          </p:cNvSpPr>
          <p:nvPr/>
        </p:nvSpPr>
        <p:spPr bwMode="auto">
          <a:xfrm>
            <a:off x="2667000" y="2847975"/>
            <a:ext cx="9906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0" name="Line 11"/>
          <p:cNvSpPr>
            <a:spLocks noChangeShapeType="1"/>
          </p:cNvSpPr>
          <p:nvPr/>
        </p:nvSpPr>
        <p:spPr bwMode="auto">
          <a:xfrm flipV="1">
            <a:off x="2971800" y="39147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685800" y="2847975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V="1">
            <a:off x="2667000" y="1704975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 flipV="1">
            <a:off x="2971800" y="2847975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H="1" flipV="1">
            <a:off x="2057400" y="2847975"/>
            <a:ext cx="914400" cy="1066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6" name="Text Box 17"/>
          <p:cNvSpPr txBox="1">
            <a:spLocks noChangeArrowheads="1"/>
          </p:cNvSpPr>
          <p:nvPr/>
        </p:nvSpPr>
        <p:spPr bwMode="auto">
          <a:xfrm>
            <a:off x="1524000" y="2466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2743200" y="2390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0" y="1781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905000" y="2314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2971800" y="4143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3352800" y="3228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2438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2590800" y="3000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1600200" y="3381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48" name="Oval 26"/>
          <p:cNvSpPr>
            <a:spLocks noChangeArrowheads="1"/>
          </p:cNvSpPr>
          <p:nvPr/>
        </p:nvSpPr>
        <p:spPr bwMode="auto">
          <a:xfrm>
            <a:off x="2895600" y="31527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6477000" y="19367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5791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7315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52" name="Text Box 30"/>
          <p:cNvSpPr txBox="1">
            <a:spLocks noChangeArrowheads="1"/>
          </p:cNvSpPr>
          <p:nvPr/>
        </p:nvSpPr>
        <p:spPr bwMode="auto">
          <a:xfrm>
            <a:off x="5105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61722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7010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79248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65532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57" name="Text Box 35"/>
          <p:cNvSpPr txBox="1">
            <a:spLocks noChangeArrowheads="1"/>
          </p:cNvSpPr>
          <p:nvPr/>
        </p:nvSpPr>
        <p:spPr bwMode="auto">
          <a:xfrm>
            <a:off x="74676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58" name="Line 36"/>
          <p:cNvSpPr>
            <a:spLocks noChangeShapeType="1"/>
          </p:cNvSpPr>
          <p:nvPr/>
        </p:nvSpPr>
        <p:spPr bwMode="auto">
          <a:xfrm flipH="1">
            <a:off x="6096000" y="2314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37"/>
          <p:cNvSpPr>
            <a:spLocks noChangeShapeType="1"/>
          </p:cNvSpPr>
          <p:nvPr/>
        </p:nvSpPr>
        <p:spPr bwMode="auto">
          <a:xfrm flipH="1">
            <a:off x="5410200" y="3076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38"/>
          <p:cNvSpPr>
            <a:spLocks noChangeShapeType="1"/>
          </p:cNvSpPr>
          <p:nvPr/>
        </p:nvSpPr>
        <p:spPr bwMode="auto">
          <a:xfrm flipH="1">
            <a:off x="6705600" y="39147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39"/>
          <p:cNvSpPr>
            <a:spLocks noChangeShapeType="1"/>
          </p:cNvSpPr>
          <p:nvPr/>
        </p:nvSpPr>
        <p:spPr bwMode="auto">
          <a:xfrm flipH="1">
            <a:off x="70866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40"/>
          <p:cNvSpPr>
            <a:spLocks noChangeShapeType="1"/>
          </p:cNvSpPr>
          <p:nvPr/>
        </p:nvSpPr>
        <p:spPr bwMode="auto">
          <a:xfrm>
            <a:off x="6781800" y="2314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7543800" y="3076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7239000" y="3914775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43"/>
          <p:cNvSpPr>
            <a:spLocks noChangeShapeType="1"/>
          </p:cNvSpPr>
          <p:nvPr/>
        </p:nvSpPr>
        <p:spPr bwMode="auto">
          <a:xfrm>
            <a:off x="60198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Content Processors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Processam o conteúdo importado, transformando-o em um objeto gerenciado compatível com o XNA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Processadores podem ser estendidos, modificando como os </a:t>
            </a:r>
            <a:r>
              <a:rPr kumimoji="0" lang="pt-BR" sz="2600" b="0" i="1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assets</a:t>
            </a: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são processados</a:t>
            </a:r>
          </a:p>
          <a:p>
            <a:pPr marL="1233488" marR="0" lvl="2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Geração de malhas a partir de texturas</a:t>
            </a:r>
          </a:p>
          <a:p>
            <a:pPr marL="1233488" marR="0" lvl="2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Calculo de malha de colisão de objetos</a:t>
            </a:r>
          </a:p>
          <a:p>
            <a:pPr marL="1233488" marR="0" lvl="2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Pré-processamento de animações</a:t>
            </a:r>
            <a:endParaRPr kumimoji="0" lang="pt-BR" sz="24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0" grpId="0" build="p" autoUpdateAnimBg="0"/>
      <p:bldP spid="41" grpId="0" build="p" autoUpdateAnimBg="0"/>
      <p:bldP spid="42" grpId="0" build="p" autoUpdateAnimBg="0"/>
      <p:bldP spid="43" grpId="0" build="p" autoUpdateAnimBg="0"/>
      <p:bldP spid="44" grpId="0" build="p" autoUpdateAnimBg="0"/>
      <p:bldP spid="45" grpId="0" build="p" autoUpdateAnimBg="0"/>
      <p:bldP spid="46" grpId="0" build="p" autoUpdateAnimBg="0"/>
      <p:bldP spid="47" grpId="0" build="p" autoUpdateAnimBg="0"/>
      <p:bldP spid="48" grpId="0" animBg="1"/>
      <p:bldP spid="49" grpId="0" build="p" autoUpdateAnimBg="0"/>
      <p:bldP spid="50" grpId="0" build="p" autoUpdateAnimBg="0"/>
      <p:bldP spid="51" grpId="0" build="p" autoUpdateAnimBg="0"/>
      <p:bldP spid="52" grpId="0" build="p" autoUpdateAnimBg="0"/>
      <p:bldP spid="53" grpId="0" build="p" autoUpdateAnimBg="0"/>
      <p:bldP spid="54" grpId="0" build="p" autoUpdateAnimBg="0"/>
      <p:bldP spid="55" grpId="0" build="p" autoUpdateAnimBg="0"/>
      <p:bldP spid="56" grpId="0" build="p" autoUpdateAnimBg="0"/>
      <p:bldP spid="57" grpId="0" build="p" autoUpdateAnimBg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901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7903" name="Line 4"/>
          <p:cNvSpPr>
            <a:spLocks noChangeShapeType="1"/>
          </p:cNvSpPr>
          <p:nvPr/>
        </p:nvSpPr>
        <p:spPr bwMode="auto">
          <a:xfrm>
            <a:off x="990600" y="28479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4" name="Line 5"/>
          <p:cNvSpPr>
            <a:spLocks noChangeShapeType="1"/>
          </p:cNvSpPr>
          <p:nvPr/>
        </p:nvSpPr>
        <p:spPr bwMode="auto">
          <a:xfrm flipV="1">
            <a:off x="22098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5" name="Line 6"/>
          <p:cNvSpPr>
            <a:spLocks noChangeShapeType="1"/>
          </p:cNvSpPr>
          <p:nvPr/>
        </p:nvSpPr>
        <p:spPr bwMode="auto">
          <a:xfrm flipV="1">
            <a:off x="26670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6" name="Line 7"/>
          <p:cNvSpPr>
            <a:spLocks noChangeShapeType="1"/>
          </p:cNvSpPr>
          <p:nvPr/>
        </p:nvSpPr>
        <p:spPr bwMode="auto">
          <a:xfrm>
            <a:off x="2667000" y="21621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7" name="Line 8"/>
          <p:cNvSpPr>
            <a:spLocks noChangeShapeType="1"/>
          </p:cNvSpPr>
          <p:nvPr/>
        </p:nvSpPr>
        <p:spPr bwMode="auto">
          <a:xfrm>
            <a:off x="990600" y="3381375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8" name="Line 9"/>
          <p:cNvSpPr>
            <a:spLocks noChangeShapeType="1"/>
          </p:cNvSpPr>
          <p:nvPr/>
        </p:nvSpPr>
        <p:spPr bwMode="auto">
          <a:xfrm>
            <a:off x="2514600" y="3381375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9" name="Line 10"/>
          <p:cNvSpPr>
            <a:spLocks noChangeShapeType="1"/>
          </p:cNvSpPr>
          <p:nvPr/>
        </p:nvSpPr>
        <p:spPr bwMode="auto">
          <a:xfrm>
            <a:off x="2667000" y="2847975"/>
            <a:ext cx="9906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0" name="Line 11"/>
          <p:cNvSpPr>
            <a:spLocks noChangeShapeType="1"/>
          </p:cNvSpPr>
          <p:nvPr/>
        </p:nvSpPr>
        <p:spPr bwMode="auto">
          <a:xfrm flipV="1">
            <a:off x="2971800" y="39147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685800" y="2847975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V="1">
            <a:off x="2667000" y="1704975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 flipV="1">
            <a:off x="2971800" y="2847975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H="1" flipV="1">
            <a:off x="2057400" y="2847975"/>
            <a:ext cx="914400" cy="1066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6" name="Text Box 17"/>
          <p:cNvSpPr txBox="1">
            <a:spLocks noChangeArrowheads="1"/>
          </p:cNvSpPr>
          <p:nvPr/>
        </p:nvSpPr>
        <p:spPr bwMode="auto">
          <a:xfrm>
            <a:off x="1524000" y="2466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2743200" y="2390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0" y="1781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905000" y="2314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2971800" y="4143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3352800" y="3228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2438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2590800" y="3000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1600200" y="3381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48" name="Oval 26"/>
          <p:cNvSpPr>
            <a:spLocks noChangeArrowheads="1"/>
          </p:cNvSpPr>
          <p:nvPr/>
        </p:nvSpPr>
        <p:spPr bwMode="auto">
          <a:xfrm>
            <a:off x="2895600" y="31527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6477000" y="19367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5791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7315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52" name="Text Box 30"/>
          <p:cNvSpPr txBox="1">
            <a:spLocks noChangeArrowheads="1"/>
          </p:cNvSpPr>
          <p:nvPr/>
        </p:nvSpPr>
        <p:spPr bwMode="auto">
          <a:xfrm>
            <a:off x="5105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61722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7010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79248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65532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57" name="Text Box 35"/>
          <p:cNvSpPr txBox="1">
            <a:spLocks noChangeArrowheads="1"/>
          </p:cNvSpPr>
          <p:nvPr/>
        </p:nvSpPr>
        <p:spPr bwMode="auto">
          <a:xfrm>
            <a:off x="74676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58" name="Line 36"/>
          <p:cNvSpPr>
            <a:spLocks noChangeShapeType="1"/>
          </p:cNvSpPr>
          <p:nvPr/>
        </p:nvSpPr>
        <p:spPr bwMode="auto">
          <a:xfrm flipH="1">
            <a:off x="6096000" y="2314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37"/>
          <p:cNvSpPr>
            <a:spLocks noChangeShapeType="1"/>
          </p:cNvSpPr>
          <p:nvPr/>
        </p:nvSpPr>
        <p:spPr bwMode="auto">
          <a:xfrm flipH="1">
            <a:off x="5410200" y="3076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38"/>
          <p:cNvSpPr>
            <a:spLocks noChangeShapeType="1"/>
          </p:cNvSpPr>
          <p:nvPr/>
        </p:nvSpPr>
        <p:spPr bwMode="auto">
          <a:xfrm flipH="1">
            <a:off x="6705600" y="39147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39"/>
          <p:cNvSpPr>
            <a:spLocks noChangeShapeType="1"/>
          </p:cNvSpPr>
          <p:nvPr/>
        </p:nvSpPr>
        <p:spPr bwMode="auto">
          <a:xfrm flipH="1">
            <a:off x="70866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40"/>
          <p:cNvSpPr>
            <a:spLocks noChangeShapeType="1"/>
          </p:cNvSpPr>
          <p:nvPr/>
        </p:nvSpPr>
        <p:spPr bwMode="auto">
          <a:xfrm>
            <a:off x="6781800" y="2314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7543800" y="3076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7239000" y="3914775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43"/>
          <p:cNvSpPr>
            <a:spLocks noChangeShapeType="1"/>
          </p:cNvSpPr>
          <p:nvPr/>
        </p:nvSpPr>
        <p:spPr bwMode="auto">
          <a:xfrm>
            <a:off x="60198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Exporters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Compila os </a:t>
            </a:r>
            <a:r>
              <a:rPr kumimoji="0" lang="pt-BR" sz="2600" b="0" i="1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assets </a:t>
            </a: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processados transformado-os em pequenos arquivos binários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Esses arquivos serão utilizados no jogo</a:t>
            </a:r>
            <a:b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endParaRPr kumimoji="0" lang="pt-BR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Vários formatos são atualmente suportados pelo XNA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Modelos (Autodesk FBX, X File), Efeitos/Shaders (FX), Texturas 2D e 3D (bmp, dds, jpg, png, ...), Fontes, Sons (wav)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0" grpId="0" build="p" autoUpdateAnimBg="0"/>
      <p:bldP spid="41" grpId="0" build="p" autoUpdateAnimBg="0"/>
      <p:bldP spid="42" grpId="0" build="p" autoUpdateAnimBg="0"/>
      <p:bldP spid="43" grpId="0" build="p" autoUpdateAnimBg="0"/>
      <p:bldP spid="44" grpId="0" build="p" autoUpdateAnimBg="0"/>
      <p:bldP spid="45" grpId="0" build="p" autoUpdateAnimBg="0"/>
      <p:bldP spid="46" grpId="0" build="p" autoUpdateAnimBg="0"/>
      <p:bldP spid="47" grpId="0" build="p" autoUpdateAnimBg="0"/>
      <p:bldP spid="48" grpId="0" animBg="1"/>
      <p:bldP spid="49" grpId="0" build="p" autoUpdateAnimBg="0"/>
      <p:bldP spid="50" grpId="0" build="p" autoUpdateAnimBg="0"/>
      <p:bldP spid="51" grpId="0" build="p" autoUpdateAnimBg="0"/>
      <p:bldP spid="52" grpId="0" build="p" autoUpdateAnimBg="0"/>
      <p:bldP spid="53" grpId="0" build="p" autoUpdateAnimBg="0"/>
      <p:bldP spid="54" grpId="0" build="p" autoUpdateAnimBg="0"/>
      <p:bldP spid="55" grpId="0" build="p" autoUpdateAnimBg="0"/>
      <p:bldP spid="56" grpId="0" build="p" autoUpdateAnimBg="0"/>
      <p:bldP spid="57" grpId="0" build="p" autoUpdateAnimBg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901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Content Pipeline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7903" name="Line 4"/>
          <p:cNvSpPr>
            <a:spLocks noChangeShapeType="1"/>
          </p:cNvSpPr>
          <p:nvPr/>
        </p:nvSpPr>
        <p:spPr bwMode="auto">
          <a:xfrm>
            <a:off x="990600" y="28479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4" name="Line 5"/>
          <p:cNvSpPr>
            <a:spLocks noChangeShapeType="1"/>
          </p:cNvSpPr>
          <p:nvPr/>
        </p:nvSpPr>
        <p:spPr bwMode="auto">
          <a:xfrm flipV="1">
            <a:off x="22098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5" name="Line 6"/>
          <p:cNvSpPr>
            <a:spLocks noChangeShapeType="1"/>
          </p:cNvSpPr>
          <p:nvPr/>
        </p:nvSpPr>
        <p:spPr bwMode="auto">
          <a:xfrm flipV="1">
            <a:off x="2667000" y="21621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6" name="Line 7"/>
          <p:cNvSpPr>
            <a:spLocks noChangeShapeType="1"/>
          </p:cNvSpPr>
          <p:nvPr/>
        </p:nvSpPr>
        <p:spPr bwMode="auto">
          <a:xfrm>
            <a:off x="2667000" y="2162175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7" name="Line 8"/>
          <p:cNvSpPr>
            <a:spLocks noChangeShapeType="1"/>
          </p:cNvSpPr>
          <p:nvPr/>
        </p:nvSpPr>
        <p:spPr bwMode="auto">
          <a:xfrm>
            <a:off x="990600" y="3381375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8" name="Line 9"/>
          <p:cNvSpPr>
            <a:spLocks noChangeShapeType="1"/>
          </p:cNvSpPr>
          <p:nvPr/>
        </p:nvSpPr>
        <p:spPr bwMode="auto">
          <a:xfrm>
            <a:off x="2514600" y="3381375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9" name="Line 10"/>
          <p:cNvSpPr>
            <a:spLocks noChangeShapeType="1"/>
          </p:cNvSpPr>
          <p:nvPr/>
        </p:nvSpPr>
        <p:spPr bwMode="auto">
          <a:xfrm>
            <a:off x="2667000" y="2847975"/>
            <a:ext cx="9906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0" name="Line 11"/>
          <p:cNvSpPr>
            <a:spLocks noChangeShapeType="1"/>
          </p:cNvSpPr>
          <p:nvPr/>
        </p:nvSpPr>
        <p:spPr bwMode="auto">
          <a:xfrm flipV="1">
            <a:off x="2971800" y="391477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685800" y="2847975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V="1">
            <a:off x="2667000" y="1704975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 flipV="1">
            <a:off x="2971800" y="2847975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H="1" flipV="1">
            <a:off x="2057400" y="2847975"/>
            <a:ext cx="914400" cy="1066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6" name="Text Box 17"/>
          <p:cNvSpPr txBox="1">
            <a:spLocks noChangeArrowheads="1"/>
          </p:cNvSpPr>
          <p:nvPr/>
        </p:nvSpPr>
        <p:spPr bwMode="auto">
          <a:xfrm>
            <a:off x="1524000" y="2466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2743200" y="2390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048000" y="1781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905000" y="2314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2971800" y="4143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3352800" y="3228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2438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2590800" y="3000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1600200" y="33813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48" name="Oval 26"/>
          <p:cNvSpPr>
            <a:spLocks noChangeArrowheads="1"/>
          </p:cNvSpPr>
          <p:nvPr/>
        </p:nvSpPr>
        <p:spPr bwMode="auto">
          <a:xfrm>
            <a:off x="2895600" y="31527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6477000" y="19367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1</a:t>
            </a:r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5791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2</a:t>
            </a:r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7315200" y="2695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5</a:t>
            </a:r>
          </a:p>
        </p:txBody>
      </p:sp>
      <p:sp>
        <p:nvSpPr>
          <p:cNvPr id="52" name="Text Box 30"/>
          <p:cNvSpPr txBox="1">
            <a:spLocks noChangeArrowheads="1"/>
          </p:cNvSpPr>
          <p:nvPr/>
        </p:nvSpPr>
        <p:spPr bwMode="auto">
          <a:xfrm>
            <a:off x="5105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4</a:t>
            </a:r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61722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3</a:t>
            </a: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70104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7</a:t>
            </a: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7924800" y="3533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6</a:t>
            </a: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65532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9</a:t>
            </a:r>
          </a:p>
        </p:txBody>
      </p:sp>
      <p:sp>
        <p:nvSpPr>
          <p:cNvPr id="57" name="Text Box 35"/>
          <p:cNvSpPr txBox="1">
            <a:spLocks noChangeArrowheads="1"/>
          </p:cNvSpPr>
          <p:nvPr/>
        </p:nvSpPr>
        <p:spPr bwMode="auto">
          <a:xfrm>
            <a:off x="7467600" y="44481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8</a:t>
            </a:r>
          </a:p>
        </p:txBody>
      </p:sp>
      <p:sp>
        <p:nvSpPr>
          <p:cNvPr id="58" name="Line 36"/>
          <p:cNvSpPr>
            <a:spLocks noChangeShapeType="1"/>
          </p:cNvSpPr>
          <p:nvPr/>
        </p:nvSpPr>
        <p:spPr bwMode="auto">
          <a:xfrm flipH="1">
            <a:off x="6096000" y="2314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37"/>
          <p:cNvSpPr>
            <a:spLocks noChangeShapeType="1"/>
          </p:cNvSpPr>
          <p:nvPr/>
        </p:nvSpPr>
        <p:spPr bwMode="auto">
          <a:xfrm flipH="1">
            <a:off x="5410200" y="30765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38"/>
          <p:cNvSpPr>
            <a:spLocks noChangeShapeType="1"/>
          </p:cNvSpPr>
          <p:nvPr/>
        </p:nvSpPr>
        <p:spPr bwMode="auto">
          <a:xfrm flipH="1">
            <a:off x="6705600" y="39147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39"/>
          <p:cNvSpPr>
            <a:spLocks noChangeShapeType="1"/>
          </p:cNvSpPr>
          <p:nvPr/>
        </p:nvSpPr>
        <p:spPr bwMode="auto">
          <a:xfrm flipH="1">
            <a:off x="70866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40"/>
          <p:cNvSpPr>
            <a:spLocks noChangeShapeType="1"/>
          </p:cNvSpPr>
          <p:nvPr/>
        </p:nvSpPr>
        <p:spPr bwMode="auto">
          <a:xfrm>
            <a:off x="6781800" y="2314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7543800" y="3076575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7239000" y="3914775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43"/>
          <p:cNvSpPr>
            <a:spLocks noChangeShapeType="1"/>
          </p:cNvSpPr>
          <p:nvPr/>
        </p:nvSpPr>
        <p:spPr bwMode="auto">
          <a:xfrm>
            <a:off x="6019800" y="3076575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Para carregar o conteudo gerado pelo Content Pipeline o XNA disponibiliza o ContentManager (gerenciador de conteudo)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Facilita a leitura e gerenciamento dos </a:t>
            </a:r>
            <a:r>
              <a:rPr kumimoji="0" lang="en-US" sz="2600" b="0" i="1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assets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Gerencia automaticamente os conteúdos, copiando-os para a memória de video sempre que preciso</a:t>
            </a:r>
            <a:endParaRPr kumimoji="0" lang="pt-BR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25" y="4357694"/>
            <a:ext cx="8429717" cy="1049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0" grpId="0" build="p" autoUpdateAnimBg="0"/>
      <p:bldP spid="41" grpId="0" build="p" autoUpdateAnimBg="0"/>
      <p:bldP spid="42" grpId="0" build="p" autoUpdateAnimBg="0"/>
      <p:bldP spid="43" grpId="0" build="p" autoUpdateAnimBg="0"/>
      <p:bldP spid="44" grpId="0" build="p" autoUpdateAnimBg="0"/>
      <p:bldP spid="45" grpId="0" build="p" autoUpdateAnimBg="0"/>
      <p:bldP spid="46" grpId="0" build="p" autoUpdateAnimBg="0"/>
      <p:bldP spid="47" grpId="0" build="p" autoUpdateAnimBg="0"/>
      <p:bldP spid="48" grpId="0" animBg="1"/>
      <p:bldP spid="49" grpId="0" build="p" autoUpdateAnimBg="0"/>
      <p:bldP spid="50" grpId="0" build="p" autoUpdateAnimBg="0"/>
      <p:bldP spid="51" grpId="0" build="p" autoUpdateAnimBg="0"/>
      <p:bldP spid="52" grpId="0" build="p" autoUpdateAnimBg="0"/>
      <p:bldP spid="53" grpId="0" build="p" autoUpdateAnimBg="0"/>
      <p:bldP spid="54" grpId="0" build="p" autoUpdateAnimBg="0"/>
      <p:bldP spid="55" grpId="0" build="p" autoUpdateAnimBg="0"/>
      <p:bldP spid="56" grpId="0" build="p" autoUpdateAnimBg="0"/>
      <p:bldP spid="57" grpId="0" build="p" autoUpdateAnimBg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471487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Graphics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Disponibiliza classes para processamento e renderização de objetos 2D e 3D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Sprites, Modelos, Texturas, Efeitos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Não possui o pipeline de processamento fixo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Todo o processamento é feito através de shaders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 classe BasicEffect implementa diferentes tipos de processamentos usando shader model 1.1 (Per-pixel lighting, várias fontes de luz, etc)</a:t>
            </a:r>
            <a:endParaRPr kumimoji="0" lang="pt-BR" sz="26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4143376" cy="7143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Áudio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Disponibiliza classes para reprodução de arquivos de sons (efeitos sonoros e músicas)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Baseado no XACT (Microsoft Cross-Platform Audio Creation Tool)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Facilita criação e gerenciamento de bancos de sons (compostos por arquivos wav)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Facilita o trabalho entre programadores e designers de sons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Provê mecanismos de looping, streaming e gerenciamento de memória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6" cy="928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Áudio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40481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286124"/>
            <a:ext cx="4749761" cy="304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6" cy="928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Input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Disponibiliza classes para leitura da entrada de dados do usuário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Controle do Xbox 360, Teclado e Mouse (somente Windows)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Permite utilizar funções do controle como </a:t>
            </a:r>
            <a:r>
              <a:rPr kumimoji="0" lang="pt-BR" sz="2600" b="0" i="1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rumble</a:t>
            </a: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e direcional analógico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Funciona em modo imediato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Tira uma fotografia do estado de todos os botões dos dispositivos de entrada naquele momento</a:t>
            </a:r>
            <a:endParaRPr kumimoji="0" lang="pt-BR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6" cy="928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Math &amp; Storage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Math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Dispobiliza classes de matemática</a:t>
            </a:r>
          </a:p>
          <a:p>
            <a:pPr marL="1233488" marR="0" lvl="2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Vetores, Matrizes, Quaternions, Curvas, Esfera, Plano, Frustum, Raio, AABB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Utiliza sistema de coordenada da mão direita (diferente do DirectX)</a:t>
            </a:r>
          </a:p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pt-BR" sz="3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Storage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pt-BR" sz="26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Disponibiliza classes para facilitar leitura e escrita de arquivos</a:t>
            </a:r>
            <a:endParaRPr kumimoji="0" lang="en-US" sz="2600" b="0" i="0" u="none" strike="noStrike" kern="1200" cap="none" spc="0" normalizeH="0" baseline="0" noProof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5786450" cy="7143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Outras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Possíveis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grpSp>
        <p:nvGrpSpPr>
          <p:cNvPr id="62" name="Group 87"/>
          <p:cNvGrpSpPr/>
          <p:nvPr/>
        </p:nvGrpSpPr>
        <p:grpSpPr>
          <a:xfrm>
            <a:off x="1214414" y="2949574"/>
            <a:ext cx="7340597" cy="658830"/>
            <a:chOff x="688975" y="2282825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3" name="Rounded Rectangle 5"/>
            <p:cNvSpPr>
              <a:spLocks noChangeArrowheads="1"/>
            </p:cNvSpPr>
            <p:nvPr/>
          </p:nvSpPr>
          <p:spPr bwMode="auto">
            <a:xfrm>
              <a:off x="688975" y="2282825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Extended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Framework</a:t>
              </a:r>
            </a:p>
          </p:txBody>
        </p:sp>
        <p:grpSp>
          <p:nvGrpSpPr>
            <p:cNvPr id="64" name="Group 83"/>
            <p:cNvGrpSpPr/>
            <p:nvPr/>
          </p:nvGrpSpPr>
          <p:grpSpPr>
            <a:xfrm>
              <a:off x="2181227" y="2495549"/>
              <a:ext cx="6172198" cy="733425"/>
              <a:chOff x="2181227" y="2495549"/>
              <a:chExt cx="6172198" cy="733425"/>
            </a:xfrm>
          </p:grpSpPr>
          <p:sp>
            <p:nvSpPr>
              <p:cNvPr id="65" name="Rounded Rectangle 7"/>
              <p:cNvSpPr/>
              <p:nvPr/>
            </p:nvSpPr>
            <p:spPr bwMode="auto">
              <a:xfrm>
                <a:off x="2181227" y="2495549"/>
                <a:ext cx="2971800" cy="733425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  <a:alpha val="2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cs typeface="+mn-cs"/>
                  </a:rPr>
                  <a:t>Application Model</a:t>
                </a:r>
              </a:p>
            </p:txBody>
          </p:sp>
          <p:sp>
            <p:nvSpPr>
              <p:cNvPr id="66" name="Rounded Rectangle 8"/>
              <p:cNvSpPr/>
              <p:nvPr/>
            </p:nvSpPr>
            <p:spPr bwMode="auto">
              <a:xfrm>
                <a:off x="5381625" y="2495549"/>
                <a:ext cx="2971800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cs typeface="+mn-cs"/>
                  </a:rPr>
                  <a:t>Content Pipeline</a:t>
                </a:r>
              </a:p>
            </p:txBody>
          </p:sp>
        </p:grpSp>
      </p:grpSp>
      <p:grpSp>
        <p:nvGrpSpPr>
          <p:cNvPr id="67" name="Group 86"/>
          <p:cNvGrpSpPr/>
          <p:nvPr/>
        </p:nvGrpSpPr>
        <p:grpSpPr>
          <a:xfrm>
            <a:off x="1214414" y="3878268"/>
            <a:ext cx="7340597" cy="658830"/>
            <a:chOff x="688975" y="3582988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8" name="Rounded Rectangle 10"/>
            <p:cNvSpPr>
              <a:spLocks noChangeArrowheads="1"/>
            </p:cNvSpPr>
            <p:nvPr/>
          </p:nvSpPr>
          <p:spPr bwMode="auto">
            <a:xfrm>
              <a:off x="688975" y="3582988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Core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Framework</a:t>
              </a:r>
            </a:p>
          </p:txBody>
        </p:sp>
        <p:grpSp>
          <p:nvGrpSpPr>
            <p:cNvPr id="69" name="Group 82"/>
            <p:cNvGrpSpPr/>
            <p:nvPr/>
          </p:nvGrpSpPr>
          <p:grpSpPr>
            <a:xfrm>
              <a:off x="2181227" y="3781424"/>
              <a:ext cx="6172198" cy="731520"/>
              <a:chOff x="2181227" y="3781424"/>
              <a:chExt cx="6172198" cy="731520"/>
            </a:xfrm>
          </p:grpSpPr>
          <p:sp>
            <p:nvSpPr>
              <p:cNvPr id="70" name="Rounded Rectangle 12"/>
              <p:cNvSpPr/>
              <p:nvPr/>
            </p:nvSpPr>
            <p:spPr bwMode="auto">
              <a:xfrm>
                <a:off x="2181227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Graphics</a:t>
                </a:r>
              </a:p>
            </p:txBody>
          </p:sp>
          <p:sp>
            <p:nvSpPr>
              <p:cNvPr id="71" name="Rounded Rectangle 13"/>
              <p:cNvSpPr/>
              <p:nvPr/>
            </p:nvSpPr>
            <p:spPr bwMode="auto">
              <a:xfrm>
                <a:off x="3436146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Audio</a:t>
                </a:r>
              </a:p>
            </p:txBody>
          </p:sp>
          <p:sp>
            <p:nvSpPr>
              <p:cNvPr id="72" name="Rounded Rectangle 14"/>
              <p:cNvSpPr/>
              <p:nvPr/>
            </p:nvSpPr>
            <p:spPr bwMode="auto">
              <a:xfrm>
                <a:off x="4691065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Input</a:t>
                </a:r>
              </a:p>
            </p:txBody>
          </p:sp>
          <p:sp>
            <p:nvSpPr>
              <p:cNvPr id="73" name="Rounded Rectangle 15"/>
              <p:cNvSpPr/>
              <p:nvPr/>
            </p:nvSpPr>
            <p:spPr bwMode="auto">
              <a:xfrm>
                <a:off x="5945984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Math</a:t>
                </a:r>
              </a:p>
            </p:txBody>
          </p:sp>
          <p:sp>
            <p:nvSpPr>
              <p:cNvPr id="74" name="Rounded Rectangle 16"/>
              <p:cNvSpPr/>
              <p:nvPr/>
            </p:nvSpPr>
            <p:spPr bwMode="auto">
              <a:xfrm>
                <a:off x="7200902" y="3781424"/>
                <a:ext cx="1152523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Storage</a:t>
                </a:r>
              </a:p>
            </p:txBody>
          </p:sp>
        </p:grpSp>
      </p:grpSp>
      <p:grpSp>
        <p:nvGrpSpPr>
          <p:cNvPr id="75" name="Group 85"/>
          <p:cNvGrpSpPr/>
          <p:nvPr/>
        </p:nvGrpSpPr>
        <p:grpSpPr>
          <a:xfrm>
            <a:off x="1214414" y="4786322"/>
            <a:ext cx="7340597" cy="658830"/>
            <a:chOff x="688975" y="4883150"/>
            <a:chExt cx="7769225" cy="1143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6" name="Rounded Rectangle 18"/>
            <p:cNvSpPr>
              <a:spLocks noChangeArrowheads="1"/>
            </p:cNvSpPr>
            <p:nvPr/>
          </p:nvSpPr>
          <p:spPr bwMode="auto">
            <a:xfrm>
              <a:off x="688975" y="4883150"/>
              <a:ext cx="7769225" cy="1143000"/>
            </a:xfrm>
            <a:prstGeom prst="roundRect">
              <a:avLst>
                <a:gd name="adj" fmla="val 16667"/>
              </a:avLst>
            </a:prstGeom>
            <a:solidFill>
              <a:srgbClr val="969696">
                <a:alpha val="60001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prstMaterial="clear">
              <a:bevelT h="63500"/>
            </a:sp3d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cs"/>
                </a:rPr>
                <a:t>Platform</a:t>
              </a:r>
              <a:endParaRPr lang="en-US" sz="1600" dirty="0">
                <a:solidFill>
                  <a:schemeClr val="bg1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77" name="Group 81"/>
            <p:cNvGrpSpPr/>
            <p:nvPr/>
          </p:nvGrpSpPr>
          <p:grpSpPr>
            <a:xfrm>
              <a:off x="2181227" y="5095875"/>
              <a:ext cx="6172198" cy="731520"/>
              <a:chOff x="2181227" y="5095875"/>
              <a:chExt cx="6172198" cy="731520"/>
            </a:xfrm>
          </p:grpSpPr>
          <p:sp>
            <p:nvSpPr>
              <p:cNvPr id="78" name="Rounded Rectangle 20"/>
              <p:cNvSpPr/>
              <p:nvPr/>
            </p:nvSpPr>
            <p:spPr bwMode="auto">
              <a:xfrm>
                <a:off x="218122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Direct3D</a:t>
                </a:r>
              </a:p>
            </p:txBody>
          </p:sp>
          <p:sp>
            <p:nvSpPr>
              <p:cNvPr id="79" name="Rounded Rectangle 21"/>
              <p:cNvSpPr/>
              <p:nvPr/>
            </p:nvSpPr>
            <p:spPr bwMode="auto">
              <a:xfrm>
                <a:off x="377507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XACT</a:t>
                </a:r>
              </a:p>
            </p:txBody>
          </p:sp>
          <p:sp>
            <p:nvSpPr>
              <p:cNvPr id="80" name="Rounded Rectangle 22"/>
              <p:cNvSpPr/>
              <p:nvPr/>
            </p:nvSpPr>
            <p:spPr bwMode="auto">
              <a:xfrm>
                <a:off x="5368927" y="5095875"/>
                <a:ext cx="138988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XINPUT</a:t>
                </a:r>
              </a:p>
            </p:txBody>
          </p:sp>
          <p:sp>
            <p:nvSpPr>
              <p:cNvPr id="81" name="Rounded Rectangle 23"/>
              <p:cNvSpPr/>
              <p:nvPr/>
            </p:nvSpPr>
            <p:spPr bwMode="auto">
              <a:xfrm>
                <a:off x="6962777" y="5095875"/>
                <a:ext cx="1390648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XCONTENT</a:t>
                </a:r>
              </a:p>
            </p:txBody>
          </p:sp>
        </p:grpSp>
      </p:grpSp>
      <p:grpSp>
        <p:nvGrpSpPr>
          <p:cNvPr id="82" name="Group 84"/>
          <p:cNvGrpSpPr>
            <a:grpSpLocks/>
          </p:cNvGrpSpPr>
          <p:nvPr/>
        </p:nvGrpSpPr>
        <p:grpSpPr bwMode="auto">
          <a:xfrm>
            <a:off x="1120307" y="5753566"/>
            <a:ext cx="5086221" cy="282175"/>
            <a:chOff x="552450" y="6353175"/>
            <a:chExt cx="5382387" cy="365760"/>
          </a:xfrm>
        </p:grpSpPr>
        <p:sp>
          <p:nvSpPr>
            <p:cNvPr id="83" name="TextBox 32"/>
            <p:cNvSpPr txBox="1">
              <a:spLocks noChangeArrowheads="1"/>
            </p:cNvSpPr>
            <p:nvPr/>
          </p:nvSpPr>
          <p:spPr bwMode="auto">
            <a:xfrm>
              <a:off x="552450" y="6362717"/>
              <a:ext cx="1122191" cy="338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 smtClean="0">
                  <a:solidFill>
                    <a:schemeClr val="bg1"/>
                  </a:solidFill>
                  <a:effectLst>
                    <a:outerShdw dist="25400" dir="4020000" algn="tl" rotWithShape="0">
                      <a:prstClr val="black"/>
                    </a:outerShdw>
                  </a:effectLst>
                  <a:cs typeface="+mn-cs"/>
                </a:rPr>
                <a:t>Legend</a:t>
              </a:r>
              <a:endParaRPr lang="en-US" sz="1600" b="1" dirty="0">
                <a:solidFill>
                  <a:schemeClr val="bg1"/>
                </a:solidFill>
                <a:effectLst>
                  <a:outerShdw dist="25400" dir="4020000" algn="tl" rotWithShape="0">
                    <a:prstClr val="black"/>
                  </a:outerShdw>
                </a:effectLst>
                <a:cs typeface="+mn-cs"/>
              </a:endParaRPr>
            </a:p>
          </p:txBody>
        </p:sp>
        <p:sp>
          <p:nvSpPr>
            <p:cNvPr id="84" name="Rounded Rectangle 33"/>
            <p:cNvSpPr/>
            <p:nvPr/>
          </p:nvSpPr>
          <p:spPr bwMode="auto">
            <a:xfrm>
              <a:off x="159067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XNA Provides</a:t>
              </a:r>
            </a:p>
          </p:txBody>
        </p:sp>
        <p:sp>
          <p:nvSpPr>
            <p:cNvPr id="85" name="Rounded Rectangle 34"/>
            <p:cNvSpPr/>
            <p:nvPr/>
          </p:nvSpPr>
          <p:spPr bwMode="auto">
            <a:xfrm>
              <a:off x="307695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800080">
                    <a:shade val="30000"/>
                    <a:satMod val="115000"/>
                  </a:srgbClr>
                </a:gs>
                <a:gs pos="50000">
                  <a:srgbClr val="800080">
                    <a:shade val="67500"/>
                    <a:satMod val="115000"/>
                  </a:srgbClr>
                </a:gs>
                <a:gs pos="100000">
                  <a:srgbClr val="80008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You Provide</a:t>
              </a:r>
            </a:p>
          </p:txBody>
        </p:sp>
        <p:sp>
          <p:nvSpPr>
            <p:cNvPr id="86" name="Rounded Rectangle 35"/>
            <p:cNvSpPr/>
            <p:nvPr/>
          </p:nvSpPr>
          <p:spPr bwMode="auto">
            <a:xfrm>
              <a:off x="4563237" y="6353175"/>
              <a:ext cx="1371600" cy="36576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Community</a:t>
              </a:r>
            </a:p>
          </p:txBody>
        </p:sp>
      </p:grpSp>
      <p:grpSp>
        <p:nvGrpSpPr>
          <p:cNvPr id="87" name="Group 48"/>
          <p:cNvGrpSpPr/>
          <p:nvPr/>
        </p:nvGrpSpPr>
        <p:grpSpPr>
          <a:xfrm>
            <a:off x="1196897" y="1087434"/>
            <a:ext cx="7340597" cy="658831"/>
            <a:chOff x="642910" y="1285860"/>
            <a:chExt cx="7769225" cy="852505"/>
          </a:xfrm>
        </p:grpSpPr>
        <p:grpSp>
          <p:nvGrpSpPr>
            <p:cNvPr id="88" name="Group 88"/>
            <p:cNvGrpSpPr/>
            <p:nvPr/>
          </p:nvGrpSpPr>
          <p:grpSpPr>
            <a:xfrm>
              <a:off x="642910" y="1285860"/>
              <a:ext cx="7769225" cy="852505"/>
              <a:chOff x="688975" y="984250"/>
              <a:chExt cx="7769225" cy="1143000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91" name="Rounded Rectangle 25"/>
              <p:cNvSpPr>
                <a:spLocks noChangeArrowheads="1"/>
              </p:cNvSpPr>
              <p:nvPr/>
            </p:nvSpPr>
            <p:spPr bwMode="auto">
              <a:xfrm>
                <a:off x="688975" y="984250"/>
                <a:ext cx="7769225" cy="1143000"/>
              </a:xfrm>
              <a:prstGeom prst="roundRect">
                <a:avLst>
                  <a:gd name="adj" fmla="val 16667"/>
                </a:avLst>
              </a:prstGeom>
              <a:solidFill>
                <a:srgbClr val="969696">
                  <a:alpha val="60001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p3d prstMaterial="clear">
                <a:bevelT h="63500"/>
              </a:sp3d>
            </p:spPr>
            <p:txBody>
              <a:bodyPr wrap="none" anchor="ctr"/>
              <a:lstStyle/>
              <a:p>
                <a:pPr>
                  <a:defRPr/>
                </a:pPr>
                <a:r>
                  <a:rPr 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cs"/>
                  </a:rPr>
                  <a:t>Games</a:t>
                </a:r>
                <a:endParaRPr lang="en-US" sz="1600" dirty="0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2" name="Rounded Rectangle 28"/>
              <p:cNvSpPr/>
              <p:nvPr/>
            </p:nvSpPr>
            <p:spPr bwMode="auto">
              <a:xfrm>
                <a:off x="4189437" y="1175812"/>
                <a:ext cx="1785950" cy="731520"/>
              </a:xfrm>
              <a:prstGeom prst="roundRect">
                <a:avLst/>
              </a:prstGeom>
              <a:gradFill flip="none" rotWithShape="1">
                <a:gsLst>
                  <a:gs pos="0">
                    <a:srgbClr val="800080">
                      <a:shade val="30000"/>
                      <a:satMod val="115000"/>
                    </a:srgbClr>
                  </a:gs>
                  <a:gs pos="50000">
                    <a:srgbClr val="800080">
                      <a:shade val="67500"/>
                      <a:satMod val="115000"/>
                    </a:srgbClr>
                  </a:gs>
                  <a:gs pos="100000">
                    <a:srgbClr val="80008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Your Code</a:t>
                </a:r>
                <a:endParaRPr lang="en-US" sz="1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89" name="Rounded Rectangle 43"/>
            <p:cNvSpPr/>
            <p:nvPr/>
          </p:nvSpPr>
          <p:spPr bwMode="auto">
            <a:xfrm>
              <a:off x="6143636" y="1428736"/>
              <a:ext cx="2143140" cy="545603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Components</a:t>
              </a:r>
            </a:p>
          </p:txBody>
        </p:sp>
        <p:sp>
          <p:nvSpPr>
            <p:cNvPr id="90" name="Rounded Rectangle 44"/>
            <p:cNvSpPr/>
            <p:nvPr/>
          </p:nvSpPr>
          <p:spPr bwMode="auto">
            <a:xfrm>
              <a:off x="2143108" y="1428736"/>
              <a:ext cx="1785950" cy="545603"/>
            </a:xfrm>
            <a:prstGeom prst="round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Starter Kits</a:t>
              </a:r>
            </a:p>
          </p:txBody>
        </p:sp>
      </p:grpSp>
      <p:grpSp>
        <p:nvGrpSpPr>
          <p:cNvPr id="93" name="Group 47"/>
          <p:cNvGrpSpPr/>
          <p:nvPr/>
        </p:nvGrpSpPr>
        <p:grpSpPr>
          <a:xfrm>
            <a:off x="1214414" y="2016128"/>
            <a:ext cx="7340597" cy="658830"/>
            <a:chOff x="660427" y="2214554"/>
            <a:chExt cx="7769225" cy="852504"/>
          </a:xfrm>
        </p:grpSpPr>
        <p:grpSp>
          <p:nvGrpSpPr>
            <p:cNvPr id="94" name="Group 88"/>
            <p:cNvGrpSpPr/>
            <p:nvPr/>
          </p:nvGrpSpPr>
          <p:grpSpPr>
            <a:xfrm>
              <a:off x="660427" y="2214554"/>
              <a:ext cx="7769225" cy="852504"/>
              <a:chOff x="688975" y="984250"/>
              <a:chExt cx="7769225" cy="1143000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97" name="Rounded Rectangle 37"/>
              <p:cNvSpPr>
                <a:spLocks noChangeArrowheads="1"/>
              </p:cNvSpPr>
              <p:nvPr/>
            </p:nvSpPr>
            <p:spPr bwMode="auto">
              <a:xfrm>
                <a:off x="688975" y="984250"/>
                <a:ext cx="7769225" cy="1143000"/>
              </a:xfrm>
              <a:prstGeom prst="roundRect">
                <a:avLst>
                  <a:gd name="adj" fmla="val 16667"/>
                </a:avLst>
              </a:prstGeom>
              <a:solidFill>
                <a:srgbClr val="969696">
                  <a:alpha val="60001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p3d prstMaterial="clear">
                <a:bevelT h="63500"/>
              </a:sp3d>
            </p:spPr>
            <p:txBody>
              <a:bodyPr wrap="none" anchor="ctr"/>
              <a:lstStyle/>
              <a:p>
                <a:pPr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cs"/>
                  </a:rPr>
                  <a:t>Engines</a:t>
                </a:r>
                <a:endParaRPr lang="en-US" sz="1600" dirty="0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98" name="Rounded Rectangle 39"/>
              <p:cNvSpPr/>
              <p:nvPr/>
            </p:nvSpPr>
            <p:spPr bwMode="auto">
              <a:xfrm>
                <a:off x="2181226" y="1190625"/>
                <a:ext cx="1776379" cy="731521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600" dirty="0" err="1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tx1">
                          <a:alpha val="70000"/>
                        </a:schemeClr>
                      </a:outerShdw>
                    </a:effectLst>
                    <a:cs typeface="+mn-cs"/>
                  </a:rPr>
                  <a:t>TorqueX</a:t>
                </a:r>
                <a:endParaRPr lang="en-US" sz="1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95" name="Rounded Rectangle 45"/>
            <p:cNvSpPr/>
            <p:nvPr/>
          </p:nvSpPr>
          <p:spPr bwMode="auto">
            <a:xfrm>
              <a:off x="4182244" y="2357430"/>
              <a:ext cx="1747078" cy="545603"/>
            </a:xfrm>
            <a:prstGeom prst="round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Blade 3D</a:t>
              </a:r>
              <a:endParaRPr 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70000"/>
                    </a:schemeClr>
                  </a:outerShdw>
                </a:effectLst>
                <a:cs typeface="+mn-cs"/>
              </a:endParaRPr>
            </a:p>
          </p:txBody>
        </p:sp>
        <p:sp>
          <p:nvSpPr>
            <p:cNvPr id="96" name="Rounded Rectangle 46"/>
            <p:cNvSpPr/>
            <p:nvPr/>
          </p:nvSpPr>
          <p:spPr bwMode="auto">
            <a:xfrm>
              <a:off x="6143636" y="2357430"/>
              <a:ext cx="2071702" cy="545603"/>
            </a:xfrm>
            <a:prstGeom prst="round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tx1">
                        <a:alpha val="70000"/>
                      </a:schemeClr>
                    </a:outerShdw>
                  </a:effectLst>
                  <a:cs typeface="+mn-cs"/>
                </a:rPr>
                <a:t>Others</a:t>
              </a:r>
              <a:endParaRPr 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70000"/>
                    </a:schemeClr>
                  </a:outerShdw>
                </a:effectLst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3143250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666750" y="1522413"/>
            <a:ext cx="7772400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>
                <a:solidFill>
                  <a:srgbClr val="99FF33"/>
                </a:solidFill>
              </a:rPr>
              <a:t>Níveis de Abstração: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 SDK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 Ferramental</a:t>
            </a:r>
            <a:endParaRPr lang="en-US">
              <a:solidFill>
                <a:srgbClr val="99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6" cy="928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Hands on…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en-US" sz="30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Criar</a:t>
            </a:r>
            <a:r>
              <a:rPr kumimoji="0" lang="en-US" sz="3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novo </a:t>
            </a:r>
            <a:r>
              <a:rPr kumimoji="0" lang="en-US" sz="30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projeto</a:t>
            </a:r>
            <a:endParaRPr kumimoji="0" lang="en-US" sz="30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Game.cs</a:t>
            </a: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Program.cs</a:t>
            </a: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endParaRPr kumimoji="0" lang="pt-BR" sz="26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Classe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Game1.cs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500034" y="1357298"/>
            <a:ext cx="8143932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Blip>
                <a:blip r:embed="rId3"/>
              </a:buBlip>
              <a:tabLst/>
              <a:defRPr/>
            </a:pPr>
            <a:r>
              <a:rPr kumimoji="0" lang="en-US" sz="30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Métodos</a:t>
            </a:r>
            <a:r>
              <a:rPr kumimoji="0" lang="en-US" sz="3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Game1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Initialize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LoadGraphicsContent</a:t>
            </a: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UnloadGraphicsContent</a:t>
            </a: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Update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Draw</a:t>
            </a: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833438" marR="0" lvl="1" indent="-354013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Pct val="75000"/>
              <a:buFont typeface="Wingdings 2" pitchFamily="18" charset="2"/>
              <a:buBlip>
                <a:blip r:embed="rId4"/>
              </a:buBlip>
              <a:tabLst/>
              <a:defRPr/>
            </a:pPr>
            <a:endParaRPr kumimoji="0" lang="pt-BR" sz="26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428604"/>
            <a:ext cx="3929061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Colocando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modelo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3D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Rectangle 6"/>
          <p:cNvSpPr txBox="1">
            <a:spLocks noChangeArrowheads="1"/>
          </p:cNvSpPr>
          <p:nvPr/>
        </p:nvSpPr>
        <p:spPr bwMode="auto">
          <a:xfrm>
            <a:off x="785786" y="2357430"/>
            <a:ext cx="3437159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rtlCol="0">
            <a:spAutoFit/>
          </a:bodyPr>
          <a:lstStyle/>
          <a:p>
            <a:pPr marL="447675" marR="0" lvl="0" indent="-447675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1F497D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2B91A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Model meumodelo;</a:t>
            </a:r>
            <a:endParaRPr kumimoji="0" lang="en-US" sz="3000" b="1" i="0" u="none" strike="noStrike" kern="1200" cap="none" spc="0" normalizeH="0" baseline="0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2B91A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428604"/>
            <a:ext cx="3929061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Colocando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modelo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3D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428596" y="1142984"/>
            <a:ext cx="8143932" cy="45720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476374" y="1773238"/>
            <a:ext cx="631033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noProof="1"/>
              <a:t> </a:t>
            </a:r>
            <a:r>
              <a:rPr lang="en-US" noProof="1">
                <a:solidFill>
                  <a:srgbClr val="0000FF"/>
                </a:solidFill>
              </a:rPr>
              <a:t>protected override void Initialize()</a:t>
            </a:r>
          </a:p>
          <a:p>
            <a:r>
              <a:rPr lang="en-US" noProof="1">
                <a:solidFill>
                  <a:srgbClr val="0000FF"/>
                </a:solidFill>
              </a:rPr>
              <a:t> </a:t>
            </a:r>
            <a:r>
              <a:rPr lang="en-US" noProof="1" smtClean="0">
                <a:solidFill>
                  <a:srgbClr val="0000FF"/>
                </a:solidFill>
              </a:rPr>
              <a:t>{</a:t>
            </a:r>
            <a:endParaRPr lang="en-US" noProof="1">
              <a:solidFill>
                <a:srgbClr val="0000FF"/>
              </a:solidFill>
            </a:endParaRPr>
          </a:p>
          <a:p>
            <a:r>
              <a:rPr lang="pt-BR" dirty="0" smtClean="0">
                <a:solidFill>
                  <a:srgbClr val="008000"/>
                </a:solidFill>
              </a:rPr>
              <a:t>           g</a:t>
            </a:r>
            <a:r>
              <a:rPr lang="pt-BR" noProof="1" smtClean="0">
                <a:solidFill>
                  <a:srgbClr val="008000"/>
                </a:solidFill>
              </a:rPr>
              <a:t>raphics.PreferredBackBufferHeight </a:t>
            </a:r>
            <a:r>
              <a:rPr lang="pt-BR" noProof="1">
                <a:solidFill>
                  <a:srgbClr val="008000"/>
                </a:solidFill>
              </a:rPr>
              <a:t>= 480;</a:t>
            </a:r>
          </a:p>
          <a:p>
            <a:r>
              <a:rPr lang="pt-BR" noProof="1">
                <a:solidFill>
                  <a:srgbClr val="008000"/>
                </a:solidFill>
              </a:rPr>
              <a:t>           </a:t>
            </a:r>
            <a:r>
              <a:rPr lang="pt-BR" noProof="1" smtClean="0">
                <a:solidFill>
                  <a:srgbClr val="008000"/>
                </a:solidFill>
              </a:rPr>
              <a:t>graphics.PreferredBackBufferWidth </a:t>
            </a:r>
            <a:r>
              <a:rPr lang="pt-BR" noProof="1">
                <a:solidFill>
                  <a:srgbClr val="008000"/>
                </a:solidFill>
              </a:rPr>
              <a:t>= 640;</a:t>
            </a:r>
          </a:p>
          <a:p>
            <a:r>
              <a:rPr lang="pt-BR" noProof="1">
                <a:solidFill>
                  <a:srgbClr val="008000"/>
                </a:solidFill>
              </a:rPr>
              <a:t>           </a:t>
            </a:r>
            <a:r>
              <a:rPr lang="pt-BR" noProof="1" smtClean="0">
                <a:solidFill>
                  <a:srgbClr val="008000"/>
                </a:solidFill>
              </a:rPr>
              <a:t>graphics.IsFullScreen </a:t>
            </a:r>
            <a:r>
              <a:rPr lang="pt-BR" noProof="1">
                <a:solidFill>
                  <a:srgbClr val="008000"/>
                </a:solidFill>
              </a:rPr>
              <a:t>= </a:t>
            </a:r>
            <a:r>
              <a:rPr lang="pt-BR" noProof="1">
                <a:solidFill>
                  <a:srgbClr val="0000FF"/>
                </a:solidFill>
              </a:rPr>
              <a:t>false;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</a:t>
            </a:r>
            <a:r>
              <a:rPr lang="pt-BR" noProof="1" smtClean="0">
                <a:solidFill>
                  <a:srgbClr val="0000FF"/>
                </a:solidFill>
              </a:rPr>
              <a:t>graphics.ApplyChanges</a:t>
            </a:r>
            <a:r>
              <a:rPr lang="pt-BR" noProof="1">
                <a:solidFill>
                  <a:srgbClr val="0000FF"/>
                </a:solidFill>
              </a:rPr>
              <a:t>();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</a:t>
            </a:r>
            <a:r>
              <a:rPr lang="en-US" dirty="0" err="1" smtClean="0"/>
              <a:t>Window.Title</a:t>
            </a:r>
            <a:r>
              <a:rPr lang="en-US" dirty="0" smtClean="0"/>
              <a:t> = </a:t>
            </a:r>
            <a:r>
              <a:rPr lang="en-US" dirty="0" smtClean="0">
                <a:solidFill>
                  <a:srgbClr val="A31515"/>
                </a:solidFill>
              </a:rPr>
              <a:t>"</a:t>
            </a:r>
            <a:r>
              <a:rPr lang="en-US" dirty="0" err="1" smtClean="0">
                <a:solidFill>
                  <a:srgbClr val="A31515"/>
                </a:solidFill>
              </a:rPr>
              <a:t>sbes</a:t>
            </a:r>
            <a:r>
              <a:rPr lang="en-US" dirty="0" smtClean="0">
                <a:solidFill>
                  <a:srgbClr val="A31515"/>
                </a:solidFill>
              </a:rPr>
              <a:t>";</a:t>
            </a:r>
            <a:endParaRPr lang="pt-BR" noProof="1">
              <a:solidFill>
                <a:srgbClr val="A31515"/>
              </a:solidFill>
            </a:endParaRPr>
          </a:p>
          <a:p>
            <a:endParaRPr lang="pt-BR" noProof="1">
              <a:solidFill>
                <a:srgbClr val="A31515"/>
              </a:solidFill>
            </a:endParaRPr>
          </a:p>
          <a:p>
            <a:r>
              <a:rPr lang="pt-BR" noProof="1">
                <a:solidFill>
                  <a:srgbClr val="A31515"/>
                </a:solidFill>
              </a:rPr>
              <a:t>            </a:t>
            </a:r>
            <a:r>
              <a:rPr lang="pt-BR" noProof="1">
                <a:solidFill>
                  <a:srgbClr val="0000FF"/>
                </a:solidFill>
              </a:rPr>
              <a:t>base.Initialize();</a:t>
            </a:r>
          </a:p>
          <a:p>
            <a:r>
              <a:rPr lang="pt-BR" noProof="1" smtClean="0">
                <a:solidFill>
                  <a:srgbClr val="0000FF"/>
                </a:solidFill>
              </a:rPr>
              <a:t>}</a:t>
            </a:r>
            <a:endParaRPr lang="pt-BR" noProof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428604"/>
            <a:ext cx="3929061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Colocando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modelo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3D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428596" y="1142984"/>
            <a:ext cx="8001056" cy="4429156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900113" y="1916113"/>
            <a:ext cx="705834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noProof="1"/>
              <a:t> </a:t>
            </a:r>
            <a:r>
              <a:rPr lang="en-US" noProof="1">
                <a:solidFill>
                  <a:srgbClr val="0000FF"/>
                </a:solidFill>
              </a:rPr>
              <a:t>protected override void LoadGraphicsContent(bool loadAllContent)</a:t>
            </a:r>
          </a:p>
          <a:p>
            <a:r>
              <a:rPr lang="en-US" noProof="1">
                <a:solidFill>
                  <a:srgbClr val="0000FF"/>
                </a:solidFill>
              </a:rPr>
              <a:t> {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if (loadAllContent)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</a:t>
            </a:r>
            <a:r>
              <a:rPr lang="en-US" noProof="1" smtClean="0">
                <a:solidFill>
                  <a:srgbClr val="0000FF"/>
                </a:solidFill>
              </a:rPr>
              <a:t>{</a:t>
            </a:r>
          </a:p>
          <a:p>
            <a:endParaRPr lang="en-US" noProof="1">
              <a:solidFill>
                <a:srgbClr val="0000FF"/>
              </a:solidFill>
            </a:endParaRPr>
          </a:p>
          <a:p>
            <a:r>
              <a:rPr lang="en-US" noProof="1">
                <a:solidFill>
                  <a:srgbClr val="0000FF"/>
                </a:solidFill>
              </a:rPr>
              <a:t>                meumodelo = content.Load&lt;</a:t>
            </a:r>
            <a:r>
              <a:rPr lang="en-US" noProof="1">
                <a:solidFill>
                  <a:srgbClr val="2B91AF"/>
                </a:solidFill>
              </a:rPr>
              <a:t>Model&gt;(</a:t>
            </a:r>
            <a:r>
              <a:rPr lang="en-US" noProof="1">
                <a:solidFill>
                  <a:srgbClr val="A31515"/>
                </a:solidFill>
              </a:rPr>
              <a:t>"meumodelo");</a:t>
            </a:r>
          </a:p>
          <a:p>
            <a:r>
              <a:rPr lang="en-US" noProof="1">
                <a:solidFill>
                  <a:srgbClr val="A31515"/>
                </a:solidFill>
              </a:rPr>
              <a:t>                </a:t>
            </a:r>
            <a:endParaRPr lang="en-US" noProof="1">
              <a:solidFill>
                <a:srgbClr val="008000"/>
              </a:solidFill>
            </a:endParaRPr>
          </a:p>
          <a:p>
            <a:r>
              <a:rPr lang="en-US" noProof="1">
                <a:solidFill>
                  <a:srgbClr val="008000"/>
                </a:solidFill>
              </a:rPr>
              <a:t>            }</a:t>
            </a:r>
          </a:p>
          <a:p>
            <a:r>
              <a:rPr lang="en-US" noProof="1">
                <a:solidFill>
                  <a:srgbClr val="008000"/>
                </a:solidFill>
              </a:rPr>
              <a:t>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Desenhando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modelo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428596" y="1142984"/>
            <a:ext cx="8358246" cy="4643470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500034" y="1142984"/>
            <a:ext cx="84296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noProof="1">
                <a:solidFill>
                  <a:srgbClr val="0000FF"/>
                </a:solidFill>
              </a:rPr>
              <a:t>protected override void Draw(</a:t>
            </a:r>
            <a:r>
              <a:rPr lang="en-US" sz="1400" noProof="1">
                <a:solidFill>
                  <a:srgbClr val="2B91AF"/>
                </a:solidFill>
              </a:rPr>
              <a:t>GameTime gameTime)</a:t>
            </a:r>
          </a:p>
          <a:p>
            <a:r>
              <a:rPr lang="en-US" sz="1400" noProof="1">
                <a:solidFill>
                  <a:srgbClr val="2B91AF"/>
                </a:solidFill>
              </a:rPr>
              <a:t>        {</a:t>
            </a:r>
          </a:p>
          <a:p>
            <a:r>
              <a:rPr lang="en-US" sz="1400" noProof="1">
                <a:solidFill>
                  <a:srgbClr val="2B91AF"/>
                </a:solidFill>
              </a:rPr>
              <a:t>            graphics.GraphicsDevice.Clear(Color.CornflowerBlue);</a:t>
            </a:r>
            <a:endParaRPr lang="pt-BR" sz="1400" dirty="0">
              <a:solidFill>
                <a:srgbClr val="2B91AF"/>
              </a:solidFill>
            </a:endParaRPr>
          </a:p>
          <a:p>
            <a:endParaRPr lang="pt-BR" sz="1400" noProof="1">
              <a:solidFill>
                <a:srgbClr val="2B91AF"/>
              </a:solidFill>
            </a:endParaRPr>
          </a:p>
          <a:p>
            <a:r>
              <a:rPr lang="pt-BR" sz="1400" noProof="1">
                <a:solidFill>
                  <a:srgbClr val="2B91AF"/>
                </a:solidFill>
              </a:rPr>
              <a:t>            Matrix[] transforms = </a:t>
            </a:r>
            <a:r>
              <a:rPr lang="pt-BR" sz="1400" noProof="1">
                <a:solidFill>
                  <a:srgbClr val="0000FF"/>
                </a:solidFill>
              </a:rPr>
              <a:t>new </a:t>
            </a:r>
            <a:r>
              <a:rPr lang="pt-BR" sz="1400" noProof="1">
                <a:solidFill>
                  <a:srgbClr val="2B91AF"/>
                </a:solidFill>
              </a:rPr>
              <a:t>Matrix[meumodelo.Bones.Count];</a:t>
            </a:r>
          </a:p>
          <a:p>
            <a:r>
              <a:rPr lang="pt-BR" sz="1400" noProof="1">
                <a:solidFill>
                  <a:srgbClr val="2B91AF"/>
                </a:solidFill>
              </a:rPr>
              <a:t>            meumodelo.CopyAbsoluteBoneTransformsTo(transforms);</a:t>
            </a:r>
          </a:p>
          <a:p>
            <a:r>
              <a:rPr lang="pt-BR" sz="1400" noProof="1">
                <a:solidFill>
                  <a:srgbClr val="2B91AF"/>
                </a:solidFill>
              </a:rPr>
              <a:t>            </a:t>
            </a:r>
            <a:r>
              <a:rPr lang="pt-BR" sz="1400" noProof="1">
                <a:solidFill>
                  <a:srgbClr val="0000FF"/>
                </a:solidFill>
              </a:rPr>
              <a:t>foreach (</a:t>
            </a:r>
            <a:r>
              <a:rPr lang="pt-BR" sz="1400" noProof="1">
                <a:solidFill>
                  <a:srgbClr val="2B91AF"/>
                </a:solidFill>
              </a:rPr>
              <a:t>ModelMesh mesh </a:t>
            </a:r>
            <a:r>
              <a:rPr lang="pt-BR" sz="1400" noProof="1">
                <a:solidFill>
                  <a:srgbClr val="0000FF"/>
                </a:solidFill>
              </a:rPr>
              <a:t>in meumodelo.Meshes)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    {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        foreach (</a:t>
            </a:r>
            <a:r>
              <a:rPr lang="pt-BR" sz="1400" noProof="1">
                <a:solidFill>
                  <a:srgbClr val="2B91AF"/>
                </a:solidFill>
              </a:rPr>
              <a:t>BasicEffect effect </a:t>
            </a:r>
            <a:r>
              <a:rPr lang="pt-BR" sz="1400" noProof="1">
                <a:solidFill>
                  <a:srgbClr val="0000FF"/>
                </a:solidFill>
              </a:rPr>
              <a:t>in mesh.Effects)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        {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          effect.EnableDefaultLighting();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          </a:t>
            </a:r>
            <a:r>
              <a:rPr lang="pt-BR" sz="1400" noProof="1">
                <a:solidFill>
                  <a:srgbClr val="008000"/>
                </a:solidFill>
              </a:rPr>
              <a:t>effect.View = Matrix.CreateLookAt(new Vector3(15, 10, 0), new Vector3(0, 0, 0), Vector3.Up</a:t>
            </a:r>
            <a:r>
              <a:rPr lang="pt-BR" sz="1400" noProof="1" smtClean="0">
                <a:solidFill>
                  <a:srgbClr val="008000"/>
                </a:solidFill>
              </a:rPr>
              <a:t>);</a:t>
            </a:r>
          </a:p>
          <a:p>
            <a:r>
              <a:rPr lang="pt-BR" sz="1400" noProof="1" smtClean="0">
                <a:solidFill>
                  <a:srgbClr val="2B91AF"/>
                </a:solidFill>
              </a:rPr>
              <a:t>                   effect.Projection = Matrix.CreatePerspectiveFieldOfView(MathHelper.ToRadians(45.0f),</a:t>
            </a:r>
            <a:endParaRPr lang="pt-BR" sz="1400" dirty="0" smtClean="0">
              <a:solidFill>
                <a:srgbClr val="2B91AF"/>
              </a:solidFill>
            </a:endParaRPr>
          </a:p>
          <a:p>
            <a:r>
              <a:rPr lang="pt-BR" sz="1400" dirty="0">
                <a:solidFill>
                  <a:srgbClr val="2B91AF"/>
                </a:solidFill>
              </a:rPr>
              <a:t>			</a:t>
            </a:r>
            <a:r>
              <a:rPr lang="pt-BR" sz="1400" noProof="1">
                <a:solidFill>
                  <a:srgbClr val="2B91AF"/>
                </a:solidFill>
              </a:rPr>
              <a:t> graphics.GraphicsDevice.Viewport.Width / </a:t>
            </a:r>
            <a:endParaRPr lang="pt-BR" sz="1400" dirty="0">
              <a:solidFill>
                <a:srgbClr val="2B91AF"/>
              </a:solidFill>
            </a:endParaRPr>
          </a:p>
          <a:p>
            <a:r>
              <a:rPr lang="pt-BR" sz="1400" dirty="0">
                <a:solidFill>
                  <a:srgbClr val="2B91AF"/>
                </a:solidFill>
              </a:rPr>
              <a:t>			</a:t>
            </a:r>
            <a:r>
              <a:rPr lang="pt-BR" sz="1400" noProof="1">
                <a:solidFill>
                  <a:srgbClr val="2B91AF"/>
                </a:solidFill>
              </a:rPr>
              <a:t>graphics.GraphicsDevice.Viewport.Height, 1.0f, 10000.0f);</a:t>
            </a:r>
          </a:p>
          <a:p>
            <a:r>
              <a:rPr lang="pt-BR" sz="1400" noProof="1">
                <a:solidFill>
                  <a:srgbClr val="2B91AF"/>
                </a:solidFill>
              </a:rPr>
              <a:t>}</a:t>
            </a:r>
          </a:p>
          <a:p>
            <a:r>
              <a:rPr lang="pt-BR" sz="1400" noProof="1">
                <a:solidFill>
                  <a:srgbClr val="2B91AF"/>
                </a:solidFill>
              </a:rPr>
              <a:t>                mesh.Draw();</a:t>
            </a:r>
          </a:p>
          <a:p>
            <a:r>
              <a:rPr lang="pt-BR" sz="1400" noProof="1">
                <a:solidFill>
                  <a:srgbClr val="2B91AF"/>
                </a:solidFill>
              </a:rPr>
              <a:t>            }</a:t>
            </a:r>
            <a:endParaRPr lang="pt-BR" sz="1400" noProof="1">
              <a:solidFill>
                <a:srgbClr val="008000"/>
              </a:solidFill>
            </a:endParaRPr>
          </a:p>
          <a:p>
            <a:r>
              <a:rPr lang="pt-BR" sz="1400" noProof="1">
                <a:solidFill>
                  <a:srgbClr val="008000"/>
                </a:solidFill>
              </a:rPr>
              <a:t>            </a:t>
            </a:r>
            <a:r>
              <a:rPr lang="pt-BR" sz="1400" noProof="1">
                <a:solidFill>
                  <a:srgbClr val="0000FF"/>
                </a:solidFill>
              </a:rPr>
              <a:t>base.Draw(gameTime);</a:t>
            </a:r>
          </a:p>
          <a:p>
            <a:r>
              <a:rPr lang="pt-BR" sz="1400" noProof="1">
                <a:solidFill>
                  <a:srgbClr val="0000FF"/>
                </a:solidFill>
              </a:rPr>
              <a:t>        }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6143636" y="4857760"/>
            <a:ext cx="2674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pt-BR" sz="2400" dirty="0">
                <a:solidFill>
                  <a:schemeClr val="tx2"/>
                </a:solidFill>
              </a:rPr>
              <a:t>executar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Movendo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objeto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428596" y="1142984"/>
            <a:ext cx="7572428" cy="4286280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tângulo 25"/>
          <p:cNvSpPr/>
          <p:nvPr/>
        </p:nvSpPr>
        <p:spPr>
          <a:xfrm>
            <a:off x="928662" y="1714488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noProof="1" smtClean="0">
                <a:solidFill>
                  <a:srgbClr val="2B91AF"/>
                </a:solidFill>
              </a:rPr>
              <a:t>Vector3 Posicao = </a:t>
            </a:r>
            <a:r>
              <a:rPr lang="en-US" sz="2000" noProof="1" smtClean="0">
                <a:solidFill>
                  <a:srgbClr val="0000FF"/>
                </a:solidFill>
              </a:rPr>
              <a:t>new </a:t>
            </a:r>
            <a:r>
              <a:rPr lang="en-US" sz="2000" noProof="1" smtClean="0">
                <a:solidFill>
                  <a:srgbClr val="2B91AF"/>
                </a:solidFill>
              </a:rPr>
              <a:t>Vector3(0, 0, 0);</a:t>
            </a:r>
          </a:p>
          <a:p>
            <a:r>
              <a:rPr lang="en-US" sz="2000" noProof="1" smtClean="0">
                <a:solidFill>
                  <a:srgbClr val="0000FF"/>
                </a:solidFill>
              </a:rPr>
              <a:t>int Rotacao = 0;</a:t>
            </a:r>
            <a:endParaRPr lang="en-US" sz="2000" noProof="1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785786" y="3143248"/>
            <a:ext cx="21780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dirty="0"/>
              <a:t>// Em </a:t>
            </a:r>
            <a:r>
              <a:rPr lang="pt-BR" dirty="0" err="1"/>
              <a:t>Update</a:t>
            </a:r>
            <a:endParaRPr lang="pt-BR" dirty="0"/>
          </a:p>
          <a:p>
            <a:endParaRPr lang="pt-BR" dirty="0"/>
          </a:p>
          <a:p>
            <a:r>
              <a:rPr lang="pt-BR" noProof="1"/>
              <a:t>Posicao.X += 0.03f;</a:t>
            </a:r>
          </a:p>
          <a:p>
            <a:r>
              <a:rPr lang="pt-BR" noProof="1"/>
              <a:t>Posicao.Y += 0.03f;</a:t>
            </a:r>
            <a:endParaRPr lang="pt-BR" dirty="0"/>
          </a:p>
          <a:p>
            <a:r>
              <a:rPr lang="pt-BR" noProof="1"/>
              <a:t>Posicao.Z += 0.03f;</a:t>
            </a:r>
          </a:p>
          <a:p>
            <a:endParaRPr lang="pt-BR" dirty="0"/>
          </a:p>
          <a:p>
            <a:r>
              <a:rPr lang="pt-BR" noProof="1"/>
              <a:t>Rotacao += 1;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Movendo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um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objeto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8358246" cy="45720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571472" y="1785926"/>
            <a:ext cx="83502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dirty="0"/>
              <a:t>// Em </a:t>
            </a:r>
            <a:r>
              <a:rPr lang="pt-BR" dirty="0" err="1"/>
              <a:t>Draw</a:t>
            </a:r>
            <a:r>
              <a:rPr lang="pt-BR" noProof="1"/>
              <a:t> </a:t>
            </a:r>
            <a:endParaRPr lang="pt-BR" dirty="0"/>
          </a:p>
          <a:p>
            <a:endParaRPr lang="pt-BR" dirty="0"/>
          </a:p>
          <a:p>
            <a:r>
              <a:rPr lang="pt-BR" noProof="1"/>
              <a:t>effect.World = transforms[mesh.ParentBone.Index] *</a:t>
            </a:r>
            <a:endParaRPr lang="pt-BR" dirty="0"/>
          </a:p>
          <a:p>
            <a:r>
              <a:rPr lang="pt-BR" dirty="0"/>
              <a:t>	         </a:t>
            </a:r>
            <a:r>
              <a:rPr lang="pt-BR" noProof="1"/>
              <a:t>Matrix.CreateRotationY((float)MathHelper.ToRadians(Rotacao)) * </a:t>
            </a:r>
            <a:endParaRPr lang="pt-BR" dirty="0"/>
          </a:p>
          <a:p>
            <a:r>
              <a:rPr lang="pt-BR" dirty="0"/>
              <a:t>	         </a:t>
            </a:r>
            <a:r>
              <a:rPr lang="pt-BR" noProof="1"/>
              <a:t>Matrix.CreateTranslation(Posicao);</a:t>
            </a: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6143636" y="4857760"/>
            <a:ext cx="2674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pt-BR" sz="2400" dirty="0">
                <a:solidFill>
                  <a:schemeClr val="tx2"/>
                </a:solidFill>
              </a:rPr>
              <a:t>executar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Movendo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a camera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7429552" cy="414340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857224" y="1785926"/>
            <a:ext cx="3810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noProof="1">
                <a:solidFill>
                  <a:srgbClr val="2B91AF"/>
                </a:solidFill>
              </a:rPr>
              <a:t>Vector3 Eye = </a:t>
            </a:r>
            <a:r>
              <a:rPr lang="en-US" noProof="1">
                <a:solidFill>
                  <a:srgbClr val="0000FF"/>
                </a:solidFill>
              </a:rPr>
              <a:t>new </a:t>
            </a:r>
            <a:r>
              <a:rPr lang="en-US" noProof="1">
                <a:solidFill>
                  <a:srgbClr val="2B91AF"/>
                </a:solidFill>
              </a:rPr>
              <a:t>Vector3(0, 0, 3);</a:t>
            </a:r>
          </a:p>
          <a:p>
            <a:r>
              <a:rPr lang="en-US" noProof="1">
                <a:solidFill>
                  <a:srgbClr val="2B91AF"/>
                </a:solidFill>
              </a:rPr>
              <a:t>Vector3 At = </a:t>
            </a:r>
            <a:r>
              <a:rPr lang="en-US" noProof="1">
                <a:solidFill>
                  <a:srgbClr val="0000FF"/>
                </a:solidFill>
              </a:rPr>
              <a:t>new </a:t>
            </a:r>
            <a:r>
              <a:rPr lang="en-US" noProof="1">
                <a:solidFill>
                  <a:srgbClr val="2B91AF"/>
                </a:solidFill>
              </a:rPr>
              <a:t>Vector3(0, 0, 2);</a:t>
            </a:r>
          </a:p>
          <a:p>
            <a:r>
              <a:rPr lang="en-US" noProof="1">
                <a:solidFill>
                  <a:srgbClr val="2B91AF"/>
                </a:solidFill>
              </a:rPr>
              <a:t>Vector2 Angle = </a:t>
            </a:r>
            <a:r>
              <a:rPr lang="en-US" noProof="1">
                <a:solidFill>
                  <a:srgbClr val="0000FF"/>
                </a:solidFill>
              </a:rPr>
              <a:t>new </a:t>
            </a:r>
            <a:r>
              <a:rPr lang="en-US" noProof="1">
                <a:solidFill>
                  <a:srgbClr val="2B91AF"/>
                </a:solidFill>
              </a:rPr>
              <a:t>Vector2(0, 0);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Controle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teclas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7858180" cy="4357718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714348" y="1500174"/>
            <a:ext cx="561340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dirty="0">
                <a:solidFill>
                  <a:srgbClr val="2B91AF"/>
                </a:solidFill>
              </a:rPr>
              <a:t>           </a:t>
            </a:r>
            <a:r>
              <a:rPr lang="pt-BR" noProof="1">
                <a:solidFill>
                  <a:srgbClr val="2B91AF"/>
                </a:solidFill>
              </a:rPr>
              <a:t>KeyboardState teclado = Keyboard.GetState();</a:t>
            </a:r>
          </a:p>
          <a:p>
            <a:endParaRPr lang="pt-BR" noProof="1">
              <a:solidFill>
                <a:srgbClr val="2B91AF"/>
              </a:solidFill>
            </a:endParaRPr>
          </a:p>
          <a:p>
            <a:r>
              <a:rPr lang="pt-BR" noProof="1">
                <a:solidFill>
                  <a:srgbClr val="2B91AF"/>
                </a:solidFill>
              </a:rPr>
              <a:t>            </a:t>
            </a:r>
            <a:r>
              <a:rPr lang="pt-BR" noProof="1">
                <a:solidFill>
                  <a:srgbClr val="0000FF"/>
                </a:solidFill>
              </a:rPr>
              <a:t>if (teclado.IsKeyDown(</a:t>
            </a:r>
            <a:r>
              <a:rPr lang="pt-BR" noProof="1">
                <a:solidFill>
                  <a:srgbClr val="2B91AF"/>
                </a:solidFill>
              </a:rPr>
              <a:t>Keys.Up))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{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    </a:t>
            </a:r>
            <a:r>
              <a:rPr lang="pt-BR" noProof="1">
                <a:solidFill>
                  <a:srgbClr val="0000FF"/>
                </a:solidFill>
              </a:rPr>
              <a:t>if ((Angle.Y + 1) &lt;= 88)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         Angle.Y += 1;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 }</a:t>
            </a:r>
          </a:p>
          <a:p>
            <a:endParaRPr lang="pt-BR" noProof="1">
              <a:solidFill>
                <a:srgbClr val="0000FF"/>
              </a:solidFill>
            </a:endParaRPr>
          </a:p>
          <a:p>
            <a:r>
              <a:rPr lang="pt-BR" noProof="1">
                <a:solidFill>
                  <a:srgbClr val="0000FF"/>
                </a:solidFill>
              </a:rPr>
              <a:t>            if (teclado.IsKeyDown(</a:t>
            </a:r>
            <a:r>
              <a:rPr lang="pt-BR" noProof="1">
                <a:solidFill>
                  <a:srgbClr val="2B91AF"/>
                </a:solidFill>
              </a:rPr>
              <a:t>Keys.Down))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{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    </a:t>
            </a:r>
            <a:r>
              <a:rPr lang="pt-BR" noProof="1">
                <a:solidFill>
                  <a:srgbClr val="0000FF"/>
                </a:solidFill>
              </a:rPr>
              <a:t>if ((Angle.Y - 1) &gt;= -88)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         Angle.Y -= 1;</a:t>
            </a:r>
          </a:p>
          <a:p>
            <a:r>
              <a:rPr lang="pt-BR" noProof="1">
                <a:solidFill>
                  <a:srgbClr val="0000FF"/>
                </a:solidFill>
              </a:rPr>
              <a:t>        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38576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 SDK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6475413" y="1144588"/>
            <a:ext cx="2151062" cy="3921125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065963" y="12001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6461125" y="4078288"/>
            <a:ext cx="2170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</a:rPr>
              <a:t>3D Game Engine Architecture : Engineering Real-Time Applications with Wild Magic </a:t>
            </a:r>
            <a:r>
              <a:rPr lang="en-US" sz="1000">
                <a:solidFill>
                  <a:srgbClr val="99FF33"/>
                </a:solidFill>
              </a:rPr>
              <a:t>David H. Eberly </a:t>
            </a:r>
          </a:p>
        </p:txBody>
      </p:sp>
      <p:pic>
        <p:nvPicPr>
          <p:cNvPr id="11273" name="Picture 9" descr="engine arc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1500188"/>
            <a:ext cx="19589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Controle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teclas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7858180" cy="4357718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042988" y="1412875"/>
            <a:ext cx="45529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</a:t>
            </a:r>
            <a:r>
              <a:rPr lang="en-US" noProof="1">
                <a:solidFill>
                  <a:srgbClr val="0000FF"/>
                </a:solidFill>
              </a:rPr>
              <a:t>if (teclado.IsKeyDown(</a:t>
            </a:r>
            <a:r>
              <a:rPr lang="en-US" noProof="1">
                <a:solidFill>
                  <a:srgbClr val="2B91AF"/>
                </a:solidFill>
              </a:rPr>
              <a:t>Keys.Right)) 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Angle.X += 1;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</a:t>
            </a:r>
            <a:r>
              <a:rPr lang="en-US" noProof="1">
                <a:solidFill>
                  <a:srgbClr val="0000FF"/>
                </a:solidFill>
              </a:rPr>
              <a:t>if ((Angle.X + 1) == 360)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        Angle.X = 0;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}</a:t>
            </a:r>
          </a:p>
          <a:p>
            <a:endParaRPr lang="en-US" noProof="1">
              <a:solidFill>
                <a:srgbClr val="0000FF"/>
              </a:solidFill>
            </a:endParaRPr>
          </a:p>
          <a:p>
            <a:r>
              <a:rPr lang="en-US" noProof="1">
                <a:solidFill>
                  <a:srgbClr val="0000FF"/>
                </a:solidFill>
              </a:rPr>
              <a:t>            if (teclado.IsKeyDown(</a:t>
            </a:r>
            <a:r>
              <a:rPr lang="en-US" noProof="1">
                <a:solidFill>
                  <a:srgbClr val="2B91AF"/>
                </a:solidFill>
              </a:rPr>
              <a:t>Keys.Left))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Angle.X -= 1;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</a:t>
            </a:r>
            <a:r>
              <a:rPr lang="en-US" noProof="1">
                <a:solidFill>
                  <a:srgbClr val="0000FF"/>
                </a:solidFill>
              </a:rPr>
              <a:t>if ((Angle.X - 1) == -1)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        Angle.X = 359;</a:t>
            </a:r>
          </a:p>
          <a:p>
            <a:r>
              <a:rPr lang="en-US" noProof="1">
                <a:solidFill>
                  <a:srgbClr val="0000FF"/>
                </a:solidFill>
              </a:rPr>
              <a:t>        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Controle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teclas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7858180" cy="4357718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611188" y="1412875"/>
            <a:ext cx="56959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</a:t>
            </a:r>
            <a:r>
              <a:rPr lang="en-US" noProof="1">
                <a:solidFill>
                  <a:srgbClr val="0000FF"/>
                </a:solidFill>
              </a:rPr>
              <a:t>if (teclado.IsKeyDown(</a:t>
            </a:r>
            <a:r>
              <a:rPr lang="en-US" noProof="1">
                <a:solidFill>
                  <a:srgbClr val="2B91AF"/>
                </a:solidFill>
              </a:rPr>
              <a:t>Keys.W)) 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Eye.X = At.X + (At.X - Eye.X) * (Single)(1.3);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Eye.Z = At.Z + (At.Z - Eye.Z) * (Single)(1.3);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Eye.Y = At.Y + (At.Y - Eye.Y) * (Single)(1.3);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}</a:t>
            </a:r>
          </a:p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</a:t>
            </a:r>
            <a:r>
              <a:rPr lang="en-US" noProof="1">
                <a:solidFill>
                  <a:srgbClr val="0000FF"/>
                </a:solidFill>
              </a:rPr>
              <a:t>if (teclado.IsKeyDown(</a:t>
            </a:r>
            <a:r>
              <a:rPr lang="en-US" noProof="1">
                <a:solidFill>
                  <a:srgbClr val="2B91AF"/>
                </a:solidFill>
              </a:rPr>
              <a:t>Keys.S)) 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Eye.X = At.X - (At.X - Eye.X) * (Single)(2);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Eye.Z = At.Z - (At.Z - Eye.Z) * (Single)(2);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Eye.Y = At.Y - (At.Y - Eye.Y) * (Single)(2);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Controle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teclas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7858180" cy="45720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571472" y="1142984"/>
            <a:ext cx="75057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</a:t>
            </a:r>
            <a:r>
              <a:rPr lang="en-US" noProof="1">
                <a:solidFill>
                  <a:srgbClr val="0000FF"/>
                </a:solidFill>
              </a:rPr>
              <a:t>if (teclado.IsKeyDown(</a:t>
            </a:r>
            <a:r>
              <a:rPr lang="en-US" noProof="1">
                <a:solidFill>
                  <a:srgbClr val="2B91AF"/>
                </a:solidFill>
              </a:rPr>
              <a:t>Keys.D)) 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Eye.X = Eye.X + (Single)(Math.Cos(((Double)(Angle.X) + 90) *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Math.PI / 180)) * (Single)1.3;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Eye.Z = Eye.Z + (Single)(Math.Sin(((Double)(Angle.X) + 90) *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Math.PI / 180)) * (Single)1.3;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}</a:t>
            </a:r>
          </a:p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</a:t>
            </a:r>
            <a:r>
              <a:rPr lang="en-US" noProof="1">
                <a:solidFill>
                  <a:srgbClr val="0000FF"/>
                </a:solidFill>
              </a:rPr>
              <a:t>if (teclado.IsKeyDown(</a:t>
            </a:r>
            <a:r>
              <a:rPr lang="en-US" noProof="1">
                <a:solidFill>
                  <a:srgbClr val="2B91AF"/>
                </a:solidFill>
              </a:rPr>
              <a:t>Keys.A)) 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{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Eye.X = Eye.X + (Single)(Math.Cos(((Double)(Angle.X) - 90) *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Math.PI / 180)) * (Single)1.3;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Eye.Z = Eye.Z + (Single)(Math.Sin(((Double)(Angle.X) - 90) *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    Math.PI / 180)) * (Single)1.3;</a:t>
            </a:r>
          </a:p>
          <a:p>
            <a:r>
              <a:rPr lang="en-US" noProof="1">
                <a:solidFill>
                  <a:srgbClr val="2B91AF"/>
                </a:solidFill>
              </a:rPr>
              <a:t>        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tângulo 1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tângulo 2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tângulo 2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etângulo 2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5" name="WordArt 2"/>
          <p:cNvSpPr>
            <a:spLocks noChangeArrowheads="1" noChangeShapeType="1" noTextEdit="1"/>
          </p:cNvSpPr>
          <p:nvPr/>
        </p:nvSpPr>
        <p:spPr bwMode="auto">
          <a:xfrm>
            <a:off x="571501" y="357188"/>
            <a:ext cx="3786185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Controle</a:t>
            </a:r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de </a:t>
            </a:r>
            <a:r>
              <a:rPr lang="en-US" sz="36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teclas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428596" y="1142984"/>
            <a:ext cx="8501122" cy="45720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50825" y="1412875"/>
            <a:ext cx="81216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noProof="1">
              <a:solidFill>
                <a:srgbClr val="2B91AF"/>
              </a:solidFill>
            </a:endParaRPr>
          </a:p>
          <a:p>
            <a:r>
              <a:rPr lang="en-US" noProof="1">
                <a:solidFill>
                  <a:srgbClr val="2B91AF"/>
                </a:solidFill>
              </a:rPr>
              <a:t>            At.X = Eye.X + (Single)(Math.Cos((Double)(Angle.X) * Math.PI / 180) * </a:t>
            </a:r>
            <a:endParaRPr lang="pt-BR" dirty="0">
              <a:solidFill>
                <a:srgbClr val="2B91AF"/>
              </a:solidFill>
            </a:endParaRPr>
          </a:p>
          <a:p>
            <a:r>
              <a:rPr lang="pt-BR" dirty="0">
                <a:solidFill>
                  <a:srgbClr val="2B91AF"/>
                </a:solidFill>
              </a:rPr>
              <a:t>		</a:t>
            </a:r>
            <a:r>
              <a:rPr lang="pt-BR" noProof="1">
                <a:solidFill>
                  <a:srgbClr val="2B91AF"/>
                </a:solidFill>
              </a:rPr>
              <a:t>Math.Cos((Double)(Angle.Y) * Math.PI / 180));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At.Z = Eye.Z + (Single)(Math.Sin((Double)(Angle.X) * Math.PI / 180) * </a:t>
            </a:r>
            <a:endParaRPr lang="pt-BR" dirty="0">
              <a:solidFill>
                <a:srgbClr val="2B91AF"/>
              </a:solidFill>
            </a:endParaRPr>
          </a:p>
          <a:p>
            <a:r>
              <a:rPr lang="pt-BR" dirty="0">
                <a:solidFill>
                  <a:srgbClr val="2B91AF"/>
                </a:solidFill>
              </a:rPr>
              <a:t>		</a:t>
            </a:r>
            <a:r>
              <a:rPr lang="pt-BR" noProof="1">
                <a:solidFill>
                  <a:srgbClr val="2B91AF"/>
                </a:solidFill>
              </a:rPr>
              <a:t>Math.Cos((Double)(Angle.Y) * Math.PI / 180));</a:t>
            </a:r>
          </a:p>
          <a:p>
            <a:r>
              <a:rPr lang="pt-BR" noProof="1">
                <a:solidFill>
                  <a:srgbClr val="2B91AF"/>
                </a:solidFill>
              </a:rPr>
              <a:t>            At.Y = Eye.Y + (Single)(Math.Sin((Double)(Angle.Y) * Math.PI / 180));</a:t>
            </a: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428596" y="4357694"/>
            <a:ext cx="8534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noProof="1">
                <a:solidFill>
                  <a:srgbClr val="008000"/>
                </a:solidFill>
              </a:rPr>
              <a:t>// effect.View = Matrix.CreateLookAt(new Vector3(15, 10, 0), new Vector3(0, 0, 0), </a:t>
            </a:r>
            <a:endParaRPr lang="pt-BR" dirty="0">
              <a:solidFill>
                <a:srgbClr val="008000"/>
              </a:solidFill>
            </a:endParaRPr>
          </a:p>
          <a:p>
            <a:r>
              <a:rPr lang="pt-BR" dirty="0">
                <a:solidFill>
                  <a:srgbClr val="008000"/>
                </a:solidFill>
              </a:rPr>
              <a:t>// </a:t>
            </a:r>
            <a:r>
              <a:rPr lang="pt-BR" noProof="1">
                <a:solidFill>
                  <a:srgbClr val="008000"/>
                </a:solidFill>
              </a:rPr>
              <a:t>Vector3.Up);</a:t>
            </a:r>
            <a:endParaRPr lang="pt-BR" dirty="0">
              <a:solidFill>
                <a:srgbClr val="008000"/>
              </a:solidFill>
            </a:endParaRPr>
          </a:p>
          <a:p>
            <a:endParaRPr lang="pt-BR" noProof="1">
              <a:solidFill>
                <a:srgbClr val="008000"/>
              </a:solidFill>
            </a:endParaRPr>
          </a:p>
          <a:p>
            <a:r>
              <a:rPr lang="pt-BR" noProof="1">
                <a:solidFill>
                  <a:srgbClr val="008000"/>
                </a:solidFill>
              </a:rPr>
              <a:t>effect.View = </a:t>
            </a:r>
            <a:r>
              <a:rPr lang="pt-BR" noProof="1">
                <a:solidFill>
                  <a:srgbClr val="2B91AF"/>
                </a:solidFill>
              </a:rPr>
              <a:t>Matrix.CreateLookAt(Eye, At, Vector3.Up);</a:t>
            </a:r>
            <a:endParaRPr lang="pt-BR" dirty="0">
              <a:solidFill>
                <a:srgbClr val="2B91AF"/>
              </a:solidFill>
            </a:endParaRPr>
          </a:p>
          <a:p>
            <a:endParaRPr lang="pt-BR" dirty="0">
              <a:solidFill>
                <a:srgbClr val="2B91AF"/>
              </a:solidFill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6143636" y="4857760"/>
            <a:ext cx="2674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pt-BR" sz="2400" dirty="0">
                <a:solidFill>
                  <a:schemeClr val="tx2"/>
                </a:solidFill>
              </a:rPr>
              <a:t>executar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>
            <a:spLocks noChangeArrowheads="1" noChangeShapeType="1" noTextEdit="1"/>
          </p:cNvSpPr>
          <p:nvPr/>
        </p:nvSpPr>
        <p:spPr bwMode="auto">
          <a:xfrm>
            <a:off x="1714500" y="2857500"/>
            <a:ext cx="5357813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esteban@ic.uff.br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4300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28587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42875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157162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171450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185737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tângulo 11"/>
          <p:cNvSpPr/>
          <p:nvPr/>
        </p:nvSpPr>
        <p:spPr>
          <a:xfrm>
            <a:off x="200025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>
          <a:xfrm>
            <a:off x="214312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tângulo 13"/>
          <p:cNvSpPr/>
          <p:nvPr/>
        </p:nvSpPr>
        <p:spPr>
          <a:xfrm>
            <a:off x="2286000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tângulo 14"/>
          <p:cNvSpPr/>
          <p:nvPr/>
        </p:nvSpPr>
        <p:spPr>
          <a:xfrm>
            <a:off x="2428875" y="6286500"/>
            <a:ext cx="71438" cy="2143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38576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Arquitetura SDK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8734425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500063" y="428625"/>
            <a:ext cx="592931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Biblioteca Matemática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1437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tângulo 16"/>
          <p:cNvSpPr/>
          <p:nvPr/>
        </p:nvSpPr>
        <p:spPr>
          <a:xfrm>
            <a:off x="857250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tângulo 17"/>
          <p:cNvSpPr/>
          <p:nvPr/>
        </p:nvSpPr>
        <p:spPr>
          <a:xfrm>
            <a:off x="1000125" y="6286500"/>
            <a:ext cx="71438" cy="214313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6808788" y="1157288"/>
            <a:ext cx="2151062" cy="3921125"/>
          </a:xfrm>
          <a:prstGeom prst="rect">
            <a:avLst/>
          </a:prstGeom>
          <a:solidFill>
            <a:srgbClr val="C0C0C0">
              <a:alpha val="34117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99FF33"/>
              </a:solidFill>
            </a:endParaRPr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555625" y="2566988"/>
            <a:ext cx="7772400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>
                <a:solidFill>
                  <a:srgbClr val="99FF33"/>
                </a:solidFill>
              </a:rPr>
              <a:t>Operações de Vetores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Operações de Matrizes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Operações de Quaternions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Operações de Interceção</a:t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/>
            </a:r>
            <a:br>
              <a:rPr lang="pt-BR">
                <a:solidFill>
                  <a:srgbClr val="99FF33"/>
                </a:solidFill>
              </a:rPr>
            </a:br>
            <a:r>
              <a:rPr lang="pt-BR">
                <a:solidFill>
                  <a:srgbClr val="99FF33"/>
                </a:solidFill>
              </a:rPr>
              <a:t>Biblioteca baseada em GPUs</a:t>
            </a:r>
            <a:endParaRPr lang="en-US">
              <a:solidFill>
                <a:srgbClr val="99FF33"/>
              </a:solidFill>
            </a:endParaRPr>
          </a:p>
        </p:txBody>
      </p:sp>
      <p:pic>
        <p:nvPicPr>
          <p:cNvPr id="13320" name="Picture 7" descr="ma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1531938"/>
            <a:ext cx="192881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399338" y="12128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400" i="1">
                <a:solidFill>
                  <a:srgbClr val="99FF33"/>
                </a:solidFill>
              </a:rPr>
              <a:t>referência</a:t>
            </a:r>
            <a:endParaRPr lang="en-US" sz="1400" i="1">
              <a:solidFill>
                <a:srgbClr val="99FF33"/>
              </a:solidFill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794500" y="4090988"/>
            <a:ext cx="21701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99FF33"/>
                </a:solidFill>
              </a:rPr>
              <a:t>Essential Mathematics for Games and Interactive Applications : A Programmer's Guide</a:t>
            </a:r>
          </a:p>
          <a:p>
            <a:r>
              <a:rPr lang="en-US" sz="1000">
                <a:solidFill>
                  <a:srgbClr val="99FF33"/>
                </a:solidFill>
              </a:rPr>
              <a:t>James M. Van Verth, Lars M. Bishop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2094</Words>
  <Application>Microsoft PowerPoint</Application>
  <PresentationFormat>Apresentação na tela (4:3)</PresentationFormat>
  <Paragraphs>616</Paragraphs>
  <Slides>74</Slides>
  <Notes>74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74</vt:i4>
      </vt:variant>
    </vt:vector>
  </HeadingPairs>
  <TitlesOfParts>
    <vt:vector size="76" baseType="lpstr">
      <vt:lpstr>Design padrão</vt:lpstr>
      <vt:lpstr>Image</vt:lpstr>
      <vt:lpstr>Arquitetura de Game Engines de terceira geração</vt:lpstr>
      <vt:lpstr>Homo Ludens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c. Métodos de Culling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</vt:vector>
  </TitlesOfParts>
  <Company>Uff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Jogos Eletrônicos: Entretenimento e Personalidades Múltiplas</dc:title>
  <dc:creator>IC</dc:creator>
  <cp:lastModifiedBy>owner</cp:lastModifiedBy>
  <cp:revision>43</cp:revision>
  <dcterms:created xsi:type="dcterms:W3CDTF">2007-08-17T18:50:30Z</dcterms:created>
  <dcterms:modified xsi:type="dcterms:W3CDTF">2007-10-15T12:57:45Z</dcterms:modified>
</cp:coreProperties>
</file>